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57" r:id="rId3"/>
    <p:sldId id="284" r:id="rId4"/>
    <p:sldId id="287" r:id="rId5"/>
    <p:sldId id="288" r:id="rId6"/>
    <p:sldId id="289" r:id="rId7"/>
    <p:sldId id="290" r:id="rId8"/>
    <p:sldId id="292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5588" autoAdjust="0"/>
    <p:restoredTop sz="94671" autoAdjust="0"/>
  </p:normalViewPr>
  <p:slideViewPr>
    <p:cSldViewPr>
      <p:cViewPr varScale="1">
        <p:scale>
          <a:sx n="97" d="100"/>
          <a:sy n="97" d="100"/>
        </p:scale>
        <p:origin x="-114" y="-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VY_32_INOVACE_16_M6_PRVOČÍSLA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- HRÁČI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PRVOČÍSLA - HRÁČI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19.4.2013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19722" cy="26197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9861" y="0"/>
          <a:ext cx="6611018" cy="261972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0"/>
        <a:ext cx="6611018" cy="419155"/>
      </dsp:txXfrm>
    </dsp:sp>
    <dsp:sp modelId="{A52A0455-90FF-4808-ABD0-F02540D31D5A}">
      <dsp:nvSpPr>
        <dsp:cNvPr id="0" name=""/>
        <dsp:cNvSpPr/>
      </dsp:nvSpPr>
      <dsp:spPr>
        <a:xfrm>
          <a:off x="275070" y="419155"/>
          <a:ext cx="2069580" cy="20695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09861" y="419155"/>
          <a:ext cx="6611018" cy="206958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419155"/>
        <a:ext cx="6611018" cy="419155"/>
      </dsp:txXfrm>
    </dsp:sp>
    <dsp:sp modelId="{313FC574-E1CD-4FB4-B054-0B805CE0447D}">
      <dsp:nvSpPr>
        <dsp:cNvPr id="0" name=""/>
        <dsp:cNvSpPr/>
      </dsp:nvSpPr>
      <dsp:spPr>
        <a:xfrm>
          <a:off x="550141" y="838311"/>
          <a:ext cx="1519438" cy="15194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09861" y="838311"/>
          <a:ext cx="6611018" cy="151943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kern="12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VY_32_INOVACE_16_M6_PRVOČÍSLA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- HRÁČI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838311"/>
        <a:ext cx="6611018" cy="419155"/>
      </dsp:txXfrm>
    </dsp:sp>
    <dsp:sp modelId="{FFC9F71D-1B4F-4AD9-A4A6-86ADEFC8AF5C}">
      <dsp:nvSpPr>
        <dsp:cNvPr id="0" name=""/>
        <dsp:cNvSpPr/>
      </dsp:nvSpPr>
      <dsp:spPr>
        <a:xfrm>
          <a:off x="825212" y="1257466"/>
          <a:ext cx="969297" cy="9692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09861" y="1332780"/>
          <a:ext cx="6611018" cy="96929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PRVOČÍSLA - HRÁČI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332780"/>
        <a:ext cx="6611018" cy="419155"/>
      </dsp:txXfrm>
    </dsp:sp>
    <dsp:sp modelId="{EE85B701-7295-41C0-BA7A-34D3756A2AE6}">
      <dsp:nvSpPr>
        <dsp:cNvPr id="0" name=""/>
        <dsp:cNvSpPr/>
      </dsp:nvSpPr>
      <dsp:spPr>
        <a:xfrm>
          <a:off x="1100283" y="1676622"/>
          <a:ext cx="419155" cy="419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09861" y="1676622"/>
          <a:ext cx="6611018" cy="41915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19.4.2013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676622"/>
        <a:ext cx="6611018" cy="419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77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6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PRVOČÍSLA - HRÁČI</a:t>
            </a:r>
            <a:endParaRPr lang="cs-CZ" sz="3200" b="1" dirty="0"/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3803790127"/>
              </p:ext>
            </p:extLst>
          </p:nvPr>
        </p:nvGraphicFramePr>
        <p:xfrm>
          <a:off x="1115616" y="908720"/>
          <a:ext cx="7920880" cy="2619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4502" y="404664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DNES HRAJÍ:</a:t>
            </a: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3600" b="1" dirty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PRVOČÍSLA versus ČÍSLA SLOŽENÁ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3528" y="1556792"/>
            <a:ext cx="856895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Než začneme hrát určíme </a:t>
            </a:r>
            <a:r>
              <a:rPr lang="cs-CZ" sz="2400" b="1" dirty="0" smtClean="0"/>
              <a:t>PRAVIDLA HRY</a:t>
            </a:r>
            <a:r>
              <a:rPr lang="cs-CZ" sz="2400" dirty="0" smtClean="0"/>
              <a:t>: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V družstvu </a:t>
            </a:r>
            <a:r>
              <a:rPr lang="cs-CZ" sz="2400" b="1" dirty="0" smtClean="0"/>
              <a:t>PRVOČÍSLA</a:t>
            </a:r>
            <a:r>
              <a:rPr lang="cs-CZ" sz="2400" dirty="0" smtClean="0"/>
              <a:t> mohou být pouze hráči s číslem, které má dva samozřejmé dělitele (tedy číslo 1 a samo sebe).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V družstvu </a:t>
            </a:r>
            <a:r>
              <a:rPr lang="cs-CZ" sz="2400" b="1" dirty="0" smtClean="0"/>
              <a:t>SLOŽENÁ ČÍSLA </a:t>
            </a:r>
            <a:r>
              <a:rPr lang="cs-CZ" sz="2400" dirty="0" smtClean="0"/>
              <a:t>mohou být pouze hráči s číslem, které má více než dva samozřejmé dělitele.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A kdo bude dělat rozhodčího?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400" b="1" dirty="0" smtClean="0"/>
              <a:t>ROZHODČÍ</a:t>
            </a:r>
            <a:r>
              <a:rPr lang="cs-CZ" sz="2400" dirty="0" smtClean="0"/>
              <a:t> nesmí být ani ze skupiny prvočísel, ani ze skupiny čísel složených.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Takže směle do toho a pojďme rozdělit družstva.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196975"/>
            <a:ext cx="9144000" cy="540067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800" b="1" dirty="0" smtClean="0"/>
              <a:t> 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729702" y="1010058"/>
            <a:ext cx="36443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PRVOČÍSLA: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05805" y="1010058"/>
            <a:ext cx="36443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SLOŽENÁ ČÍSLA: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467544" y="1772816"/>
            <a:ext cx="8382632" cy="460851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0"/>
            <a:endCxn id="4" idx="2"/>
          </p:cNvCxnSpPr>
          <p:nvPr/>
        </p:nvCxnSpPr>
        <p:spPr>
          <a:xfrm>
            <a:off x="4658860" y="1772816"/>
            <a:ext cx="0" cy="4608512"/>
          </a:xfrm>
          <a:prstGeom prst="line">
            <a:avLst/>
          </a:prstGeom>
          <a:ln w="381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3813341" y="3224690"/>
            <a:ext cx="1691038" cy="170476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6400" y="3104964"/>
            <a:ext cx="1029681" cy="19442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820495" y="3104964"/>
            <a:ext cx="1029681" cy="19442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seč 12"/>
          <p:cNvSpPr/>
          <p:nvPr/>
        </p:nvSpPr>
        <p:spPr>
          <a:xfrm>
            <a:off x="7244431" y="3501008"/>
            <a:ext cx="1152128" cy="1152128"/>
          </a:xfrm>
          <a:prstGeom prst="pie">
            <a:avLst>
              <a:gd name="adj1" fmla="val 5364293"/>
              <a:gd name="adj2" fmla="val 1620000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93327" y="3537012"/>
            <a:ext cx="432048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seč 22"/>
          <p:cNvSpPr/>
          <p:nvPr/>
        </p:nvSpPr>
        <p:spPr>
          <a:xfrm rot="10800000">
            <a:off x="930017" y="3501008"/>
            <a:ext cx="1152128" cy="1152128"/>
          </a:xfrm>
          <a:prstGeom prst="pie">
            <a:avLst>
              <a:gd name="adj1" fmla="val 5364293"/>
              <a:gd name="adj2" fmla="val 1620000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396559" y="3554242"/>
            <a:ext cx="432048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Lichoběžník 14"/>
          <p:cNvSpPr/>
          <p:nvPr/>
        </p:nvSpPr>
        <p:spPr>
          <a:xfrm>
            <a:off x="1254053" y="2124010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Lichoběžník 31"/>
          <p:cNvSpPr/>
          <p:nvPr/>
        </p:nvSpPr>
        <p:spPr>
          <a:xfrm>
            <a:off x="3769544" y="2232867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Lichoběžník 34"/>
          <p:cNvSpPr/>
          <p:nvPr/>
        </p:nvSpPr>
        <p:spPr>
          <a:xfrm>
            <a:off x="3045802" y="2942174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Lichoběžník 35"/>
          <p:cNvSpPr/>
          <p:nvPr/>
        </p:nvSpPr>
        <p:spPr>
          <a:xfrm>
            <a:off x="2232156" y="3554242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Lichoběžník 36"/>
          <p:cNvSpPr/>
          <p:nvPr/>
        </p:nvSpPr>
        <p:spPr>
          <a:xfrm>
            <a:off x="3194258" y="4032999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Lichoběžník 37"/>
          <p:cNvSpPr/>
          <p:nvPr/>
        </p:nvSpPr>
        <p:spPr>
          <a:xfrm>
            <a:off x="1945386" y="4763824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Lichoběžník 38"/>
          <p:cNvSpPr/>
          <p:nvPr/>
        </p:nvSpPr>
        <p:spPr>
          <a:xfrm>
            <a:off x="2877344" y="5049180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Lichoběžník 39"/>
          <p:cNvSpPr/>
          <p:nvPr/>
        </p:nvSpPr>
        <p:spPr>
          <a:xfrm>
            <a:off x="3845429" y="5445224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Lichoběžník 40"/>
          <p:cNvSpPr/>
          <p:nvPr/>
        </p:nvSpPr>
        <p:spPr>
          <a:xfrm>
            <a:off x="1030625" y="5445224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Lichoběžník 45"/>
          <p:cNvSpPr/>
          <p:nvPr/>
        </p:nvSpPr>
        <p:spPr>
          <a:xfrm>
            <a:off x="2299860" y="2447589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Lichoběžník 46"/>
          <p:cNvSpPr/>
          <p:nvPr/>
        </p:nvSpPr>
        <p:spPr>
          <a:xfrm>
            <a:off x="939571" y="3768362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Lichoběžník 51"/>
          <p:cNvSpPr/>
          <p:nvPr/>
        </p:nvSpPr>
        <p:spPr>
          <a:xfrm>
            <a:off x="4953777" y="2141555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Lichoběžník 52"/>
          <p:cNvSpPr/>
          <p:nvPr/>
        </p:nvSpPr>
        <p:spPr>
          <a:xfrm>
            <a:off x="5763725" y="3248208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Lichoběžník 53"/>
          <p:cNvSpPr/>
          <p:nvPr/>
        </p:nvSpPr>
        <p:spPr>
          <a:xfrm>
            <a:off x="6178305" y="2122911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Lichoběžník 54"/>
          <p:cNvSpPr/>
          <p:nvPr/>
        </p:nvSpPr>
        <p:spPr>
          <a:xfrm>
            <a:off x="5575501" y="4397452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Lichoběžník 55"/>
          <p:cNvSpPr/>
          <p:nvPr/>
        </p:nvSpPr>
        <p:spPr>
          <a:xfrm>
            <a:off x="6771837" y="4380430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Lichoběžník 56"/>
          <p:cNvSpPr/>
          <p:nvPr/>
        </p:nvSpPr>
        <p:spPr>
          <a:xfrm>
            <a:off x="6267781" y="5355214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Lichoběžník 57"/>
          <p:cNvSpPr/>
          <p:nvPr/>
        </p:nvSpPr>
        <p:spPr>
          <a:xfrm>
            <a:off x="7579251" y="5397798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Lichoběžník 59"/>
          <p:cNvSpPr/>
          <p:nvPr/>
        </p:nvSpPr>
        <p:spPr>
          <a:xfrm>
            <a:off x="5059321" y="5647444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Lichoběžník 60"/>
          <p:cNvSpPr/>
          <p:nvPr/>
        </p:nvSpPr>
        <p:spPr>
          <a:xfrm>
            <a:off x="6722345" y="2942174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Lichoběžník 61"/>
          <p:cNvSpPr/>
          <p:nvPr/>
        </p:nvSpPr>
        <p:spPr>
          <a:xfrm>
            <a:off x="7820495" y="2141555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Lichoběžník 62"/>
          <p:cNvSpPr/>
          <p:nvPr/>
        </p:nvSpPr>
        <p:spPr>
          <a:xfrm>
            <a:off x="7831279" y="3788268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1817580" y="411629"/>
            <a:ext cx="36443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ROZHODČÍ:</a:t>
            </a:r>
            <a:endParaRPr lang="cs-CZ" sz="3200" b="1" dirty="0"/>
          </a:p>
        </p:txBody>
      </p:sp>
      <p:sp>
        <p:nvSpPr>
          <p:cNvPr id="68" name="Lichoběžník 67"/>
          <p:cNvSpPr/>
          <p:nvPr/>
        </p:nvSpPr>
        <p:spPr>
          <a:xfrm>
            <a:off x="4029944" y="431642"/>
            <a:ext cx="504056" cy="612068"/>
          </a:xfrm>
          <a:prstGeom prst="trapezoid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29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196975"/>
            <a:ext cx="9144000" cy="540067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800" b="1" dirty="0" smtClean="0"/>
              <a:t> 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729702" y="1240890"/>
            <a:ext cx="3644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PRVOČÍSLA: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53707" y="1240889"/>
            <a:ext cx="3644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SLOŽENÁ ČÍSLA: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467544" y="1772816"/>
            <a:ext cx="8382632" cy="460851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0"/>
            <a:endCxn id="4" idx="2"/>
          </p:cNvCxnSpPr>
          <p:nvPr/>
        </p:nvCxnSpPr>
        <p:spPr>
          <a:xfrm>
            <a:off x="4658860" y="1772816"/>
            <a:ext cx="0" cy="4608512"/>
          </a:xfrm>
          <a:prstGeom prst="line">
            <a:avLst/>
          </a:prstGeom>
          <a:ln w="381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3813341" y="3224690"/>
            <a:ext cx="1691038" cy="170476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6400" y="3104964"/>
            <a:ext cx="1029681" cy="19442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820495" y="3104964"/>
            <a:ext cx="1029681" cy="19442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seč 12"/>
          <p:cNvSpPr/>
          <p:nvPr/>
        </p:nvSpPr>
        <p:spPr>
          <a:xfrm>
            <a:off x="7244431" y="3501008"/>
            <a:ext cx="1152128" cy="1152128"/>
          </a:xfrm>
          <a:prstGeom prst="pie">
            <a:avLst>
              <a:gd name="adj1" fmla="val 5364293"/>
              <a:gd name="adj2" fmla="val 1620000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93327" y="3537012"/>
            <a:ext cx="432048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seč 22"/>
          <p:cNvSpPr/>
          <p:nvPr/>
        </p:nvSpPr>
        <p:spPr>
          <a:xfrm rot="10800000">
            <a:off x="930017" y="3501008"/>
            <a:ext cx="1152128" cy="1152128"/>
          </a:xfrm>
          <a:prstGeom prst="pie">
            <a:avLst>
              <a:gd name="adj1" fmla="val 5364293"/>
              <a:gd name="adj2" fmla="val 1620000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396559" y="3554242"/>
            <a:ext cx="432048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Lichoběžník 14"/>
          <p:cNvSpPr/>
          <p:nvPr/>
        </p:nvSpPr>
        <p:spPr>
          <a:xfrm>
            <a:off x="1254053" y="2124010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Lichoběžník 31"/>
          <p:cNvSpPr/>
          <p:nvPr/>
        </p:nvSpPr>
        <p:spPr>
          <a:xfrm>
            <a:off x="3769544" y="2232867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Lichoběžník 34"/>
          <p:cNvSpPr/>
          <p:nvPr/>
        </p:nvSpPr>
        <p:spPr>
          <a:xfrm>
            <a:off x="3045802" y="2942174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Lichoběžník 35"/>
          <p:cNvSpPr/>
          <p:nvPr/>
        </p:nvSpPr>
        <p:spPr>
          <a:xfrm>
            <a:off x="2232156" y="3554242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Lichoběžník 36"/>
          <p:cNvSpPr/>
          <p:nvPr/>
        </p:nvSpPr>
        <p:spPr>
          <a:xfrm>
            <a:off x="3194258" y="4032999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Lichoběžník 37"/>
          <p:cNvSpPr/>
          <p:nvPr/>
        </p:nvSpPr>
        <p:spPr>
          <a:xfrm>
            <a:off x="1945386" y="4763824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Lichoběžník 38"/>
          <p:cNvSpPr/>
          <p:nvPr/>
        </p:nvSpPr>
        <p:spPr>
          <a:xfrm>
            <a:off x="2877344" y="5049180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Lichoběžník 39"/>
          <p:cNvSpPr/>
          <p:nvPr/>
        </p:nvSpPr>
        <p:spPr>
          <a:xfrm>
            <a:off x="3845429" y="5445224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Lichoběžník 40"/>
          <p:cNvSpPr/>
          <p:nvPr/>
        </p:nvSpPr>
        <p:spPr>
          <a:xfrm>
            <a:off x="1030625" y="5445224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Lichoběžník 45"/>
          <p:cNvSpPr/>
          <p:nvPr/>
        </p:nvSpPr>
        <p:spPr>
          <a:xfrm>
            <a:off x="2299860" y="2447589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Lichoběžník 46"/>
          <p:cNvSpPr/>
          <p:nvPr/>
        </p:nvSpPr>
        <p:spPr>
          <a:xfrm>
            <a:off x="939571" y="3768362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Lichoběžník 51"/>
          <p:cNvSpPr/>
          <p:nvPr/>
        </p:nvSpPr>
        <p:spPr>
          <a:xfrm>
            <a:off x="4953777" y="2141555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Lichoběžník 52"/>
          <p:cNvSpPr/>
          <p:nvPr/>
        </p:nvSpPr>
        <p:spPr>
          <a:xfrm>
            <a:off x="5763725" y="3248208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Lichoběžník 53"/>
          <p:cNvSpPr/>
          <p:nvPr/>
        </p:nvSpPr>
        <p:spPr>
          <a:xfrm>
            <a:off x="6178305" y="2122911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Lichoběžník 54"/>
          <p:cNvSpPr/>
          <p:nvPr/>
        </p:nvSpPr>
        <p:spPr>
          <a:xfrm>
            <a:off x="5575501" y="4397452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Lichoběžník 55"/>
          <p:cNvSpPr/>
          <p:nvPr/>
        </p:nvSpPr>
        <p:spPr>
          <a:xfrm>
            <a:off x="6771837" y="4380430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Lichoběžník 56"/>
          <p:cNvSpPr/>
          <p:nvPr/>
        </p:nvSpPr>
        <p:spPr>
          <a:xfrm>
            <a:off x="6267781" y="5355214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Lichoběžník 57"/>
          <p:cNvSpPr/>
          <p:nvPr/>
        </p:nvSpPr>
        <p:spPr>
          <a:xfrm>
            <a:off x="7579251" y="5397798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Lichoběžník 59"/>
          <p:cNvSpPr/>
          <p:nvPr/>
        </p:nvSpPr>
        <p:spPr>
          <a:xfrm>
            <a:off x="5059321" y="5647444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Lichoběžník 60"/>
          <p:cNvSpPr/>
          <p:nvPr/>
        </p:nvSpPr>
        <p:spPr>
          <a:xfrm>
            <a:off x="6722345" y="2942174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Lichoběžník 61"/>
          <p:cNvSpPr/>
          <p:nvPr/>
        </p:nvSpPr>
        <p:spPr>
          <a:xfrm>
            <a:off x="7820495" y="2141555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Lichoběžník 62"/>
          <p:cNvSpPr/>
          <p:nvPr/>
        </p:nvSpPr>
        <p:spPr>
          <a:xfrm>
            <a:off x="7831279" y="3788268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 rot="16200000">
            <a:off x="3678289" y="3832944"/>
            <a:ext cx="1436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ROZHODČÍ:</a:t>
            </a:r>
            <a:endParaRPr lang="cs-CZ" sz="2000" b="1" dirty="0"/>
          </a:p>
        </p:txBody>
      </p:sp>
      <p:sp>
        <p:nvSpPr>
          <p:cNvPr id="68" name="Lichoběžník 67"/>
          <p:cNvSpPr/>
          <p:nvPr/>
        </p:nvSpPr>
        <p:spPr>
          <a:xfrm>
            <a:off x="4739995" y="3860276"/>
            <a:ext cx="504056" cy="612068"/>
          </a:xfrm>
          <a:prstGeom prst="trapezoid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600502" y="409893"/>
            <a:ext cx="84749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ÚKOL: </a:t>
            </a:r>
            <a:r>
              <a:rPr lang="cs-CZ" sz="2400" dirty="0" smtClean="0"/>
              <a:t>přiřaďte hráčům odpovídající, po sobě jdoucí dvouciferná čísla, svůj výběr následně zdůvodněte.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70932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196975"/>
            <a:ext cx="9144000" cy="540067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800" b="1" dirty="0" smtClean="0"/>
              <a:t> 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729702" y="1240890"/>
            <a:ext cx="3644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PRVOČÍSLA: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53707" y="1240889"/>
            <a:ext cx="3644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SLOŽENÁ ČÍSLA: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493327" y="1712829"/>
            <a:ext cx="8382632" cy="460851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0"/>
            <a:endCxn id="4" idx="2"/>
          </p:cNvCxnSpPr>
          <p:nvPr/>
        </p:nvCxnSpPr>
        <p:spPr>
          <a:xfrm>
            <a:off x="4684643" y="1712829"/>
            <a:ext cx="0" cy="4608512"/>
          </a:xfrm>
          <a:prstGeom prst="line">
            <a:avLst/>
          </a:prstGeom>
          <a:ln w="381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3813341" y="3224690"/>
            <a:ext cx="1691038" cy="170476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6400" y="3104964"/>
            <a:ext cx="1029681" cy="19442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820495" y="3104964"/>
            <a:ext cx="1029681" cy="19442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seč 12"/>
          <p:cNvSpPr/>
          <p:nvPr/>
        </p:nvSpPr>
        <p:spPr>
          <a:xfrm>
            <a:off x="7244431" y="3501008"/>
            <a:ext cx="1152128" cy="1152128"/>
          </a:xfrm>
          <a:prstGeom prst="pie">
            <a:avLst>
              <a:gd name="adj1" fmla="val 5364293"/>
              <a:gd name="adj2" fmla="val 1620000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93327" y="3537012"/>
            <a:ext cx="432048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seč 22"/>
          <p:cNvSpPr/>
          <p:nvPr/>
        </p:nvSpPr>
        <p:spPr>
          <a:xfrm rot="10800000">
            <a:off x="930017" y="3501008"/>
            <a:ext cx="1152128" cy="1152128"/>
          </a:xfrm>
          <a:prstGeom prst="pie">
            <a:avLst>
              <a:gd name="adj1" fmla="val 5364293"/>
              <a:gd name="adj2" fmla="val 1620000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396559" y="3554242"/>
            <a:ext cx="432048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Lichoběžník 14"/>
          <p:cNvSpPr/>
          <p:nvPr/>
        </p:nvSpPr>
        <p:spPr>
          <a:xfrm>
            <a:off x="1254053" y="2124010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Lichoběžník 31"/>
          <p:cNvSpPr/>
          <p:nvPr/>
        </p:nvSpPr>
        <p:spPr>
          <a:xfrm>
            <a:off x="3769544" y="2232867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Lichoběžník 34"/>
          <p:cNvSpPr/>
          <p:nvPr/>
        </p:nvSpPr>
        <p:spPr>
          <a:xfrm>
            <a:off x="3045802" y="2942174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Lichoběžník 35"/>
          <p:cNvSpPr/>
          <p:nvPr/>
        </p:nvSpPr>
        <p:spPr>
          <a:xfrm>
            <a:off x="2232156" y="3554242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Lichoběžník 36"/>
          <p:cNvSpPr/>
          <p:nvPr/>
        </p:nvSpPr>
        <p:spPr>
          <a:xfrm>
            <a:off x="3194258" y="4032999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Lichoběžník 37"/>
          <p:cNvSpPr/>
          <p:nvPr/>
        </p:nvSpPr>
        <p:spPr>
          <a:xfrm>
            <a:off x="1945386" y="4763824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Lichoběžník 38"/>
          <p:cNvSpPr/>
          <p:nvPr/>
        </p:nvSpPr>
        <p:spPr>
          <a:xfrm>
            <a:off x="2877344" y="5049180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Lichoběžník 39"/>
          <p:cNvSpPr/>
          <p:nvPr/>
        </p:nvSpPr>
        <p:spPr>
          <a:xfrm>
            <a:off x="3845429" y="5445224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Lichoběžník 40"/>
          <p:cNvSpPr/>
          <p:nvPr/>
        </p:nvSpPr>
        <p:spPr>
          <a:xfrm>
            <a:off x="1030625" y="5445224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Lichoběžník 45"/>
          <p:cNvSpPr/>
          <p:nvPr/>
        </p:nvSpPr>
        <p:spPr>
          <a:xfrm>
            <a:off x="2299860" y="2447589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Lichoběžník 46"/>
          <p:cNvSpPr/>
          <p:nvPr/>
        </p:nvSpPr>
        <p:spPr>
          <a:xfrm>
            <a:off x="939571" y="3768362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Lichoběžník 51"/>
          <p:cNvSpPr/>
          <p:nvPr/>
        </p:nvSpPr>
        <p:spPr>
          <a:xfrm>
            <a:off x="4953777" y="2141555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Lichoběžník 52"/>
          <p:cNvSpPr/>
          <p:nvPr/>
        </p:nvSpPr>
        <p:spPr>
          <a:xfrm>
            <a:off x="5763725" y="3248208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Lichoběžník 53"/>
          <p:cNvSpPr/>
          <p:nvPr/>
        </p:nvSpPr>
        <p:spPr>
          <a:xfrm>
            <a:off x="6178305" y="2122911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Lichoběžník 54"/>
          <p:cNvSpPr/>
          <p:nvPr/>
        </p:nvSpPr>
        <p:spPr>
          <a:xfrm>
            <a:off x="5575501" y="4397452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Lichoběžník 55"/>
          <p:cNvSpPr/>
          <p:nvPr/>
        </p:nvSpPr>
        <p:spPr>
          <a:xfrm>
            <a:off x="6771837" y="4380430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Lichoběžník 56"/>
          <p:cNvSpPr/>
          <p:nvPr/>
        </p:nvSpPr>
        <p:spPr>
          <a:xfrm>
            <a:off x="6267781" y="5355214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Lichoběžník 57"/>
          <p:cNvSpPr/>
          <p:nvPr/>
        </p:nvSpPr>
        <p:spPr>
          <a:xfrm>
            <a:off x="7579251" y="5397798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Lichoběžník 59"/>
          <p:cNvSpPr/>
          <p:nvPr/>
        </p:nvSpPr>
        <p:spPr>
          <a:xfrm>
            <a:off x="5059321" y="5647444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Lichoběžník 60"/>
          <p:cNvSpPr/>
          <p:nvPr/>
        </p:nvSpPr>
        <p:spPr>
          <a:xfrm>
            <a:off x="6722345" y="2942174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Lichoběžník 61"/>
          <p:cNvSpPr/>
          <p:nvPr/>
        </p:nvSpPr>
        <p:spPr>
          <a:xfrm>
            <a:off x="7820495" y="2141555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Lichoběžník 62"/>
          <p:cNvSpPr/>
          <p:nvPr/>
        </p:nvSpPr>
        <p:spPr>
          <a:xfrm>
            <a:off x="7831279" y="3788268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Lichoběžník 67"/>
          <p:cNvSpPr/>
          <p:nvPr/>
        </p:nvSpPr>
        <p:spPr>
          <a:xfrm>
            <a:off x="4739995" y="3860276"/>
            <a:ext cx="504056" cy="612068"/>
          </a:xfrm>
          <a:prstGeom prst="trapezoid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2082145" y="378901"/>
            <a:ext cx="84749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SPRÁVNÉ ŘEŠENÍ: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232156" y="3693957"/>
            <a:ext cx="7107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23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276376" y="2308068"/>
            <a:ext cx="510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11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886708" y="5145059"/>
            <a:ext cx="4946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29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775944" y="2383270"/>
            <a:ext cx="5286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13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278424" y="2566831"/>
            <a:ext cx="591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17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936190" y="4893549"/>
            <a:ext cx="591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37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845429" y="5566459"/>
            <a:ext cx="591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31</a:t>
            </a:r>
            <a:endParaRPr lang="cs-CZ" sz="2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208010" y="4169503"/>
            <a:ext cx="591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19</a:t>
            </a:r>
            <a:endParaRPr lang="cs-CZ" sz="24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942749" y="3876844"/>
            <a:ext cx="591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43</a:t>
            </a:r>
            <a:endParaRPr lang="cs-CZ" sz="24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030162" y="5540689"/>
            <a:ext cx="591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41</a:t>
            </a:r>
            <a:endParaRPr lang="cs-CZ" sz="24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3045802" y="3040476"/>
            <a:ext cx="591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47</a:t>
            </a:r>
            <a:endParaRPr lang="cs-CZ" sz="2400" b="1" dirty="0"/>
          </a:p>
        </p:txBody>
      </p:sp>
      <p:sp>
        <p:nvSpPr>
          <p:cNvPr id="69" name="TextovéPole 68"/>
          <p:cNvSpPr txBox="1"/>
          <p:nvPr/>
        </p:nvSpPr>
        <p:spPr>
          <a:xfrm rot="16200000">
            <a:off x="3678289" y="3832944"/>
            <a:ext cx="1436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ROZHODČÍ:</a:t>
            </a:r>
            <a:endParaRPr lang="cs-CZ" sz="20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943374" y="2274413"/>
            <a:ext cx="510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6740324" y="3046306"/>
            <a:ext cx="510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7820495" y="3877368"/>
            <a:ext cx="510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7837039" y="2232867"/>
            <a:ext cx="510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774188" y="3362960"/>
            <a:ext cx="510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6164444" y="2232866"/>
            <a:ext cx="510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5559348" y="4535399"/>
            <a:ext cx="510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6792596" y="4520296"/>
            <a:ext cx="510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7562190" y="5505617"/>
            <a:ext cx="510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6282263" y="5535520"/>
            <a:ext cx="510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5072772" y="5751258"/>
            <a:ext cx="510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4811684" y="3938671"/>
            <a:ext cx="5286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59038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5" fill="hold">
                      <p:stCondLst>
                        <p:cond delay="indefinite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3" fill="hold">
                      <p:stCondLst>
                        <p:cond delay="indefinite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1" fill="hold">
                      <p:stCondLst>
                        <p:cond delay="indefinite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>
                      <p:stCondLst>
                        <p:cond delay="indefinite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4" grpId="0"/>
      <p:bldP spid="45" grpId="0"/>
      <p:bldP spid="48" grpId="0"/>
      <p:bldP spid="49" grpId="0"/>
      <p:bldP spid="50" grpId="0"/>
      <p:bldP spid="51" grpId="0"/>
      <p:bldP spid="64" grpId="0"/>
      <p:bldP spid="65" grpId="0"/>
      <p:bldP spid="66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6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37528" y="380796"/>
            <a:ext cx="84749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ZDŮVODNĚNÍ ŘEŠENÍ:</a:t>
            </a:r>
          </a:p>
          <a:p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6886" y="1196752"/>
            <a:ext cx="2347518" cy="5262979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PRVOČÍSLA </a:t>
            </a:r>
          </a:p>
          <a:p>
            <a:r>
              <a:rPr lang="cs-CZ" sz="2000" i="1" dirty="0" smtClean="0"/>
              <a:t>mají pouze dva samozřejmé dělitele: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dirty="0" smtClean="0"/>
              <a:t>11;	1; 11</a:t>
            </a:r>
          </a:p>
          <a:p>
            <a:r>
              <a:rPr lang="cs-CZ" sz="2400" dirty="0" smtClean="0"/>
              <a:t>13;	1; 13</a:t>
            </a:r>
          </a:p>
          <a:p>
            <a:r>
              <a:rPr lang="cs-CZ" sz="2400" dirty="0" smtClean="0"/>
              <a:t>17;	1; 17</a:t>
            </a:r>
          </a:p>
          <a:p>
            <a:r>
              <a:rPr lang="cs-CZ" sz="2400" dirty="0" smtClean="0"/>
              <a:t>19;	1; 19</a:t>
            </a:r>
          </a:p>
          <a:p>
            <a:r>
              <a:rPr lang="cs-CZ" sz="2400" dirty="0" smtClean="0"/>
              <a:t>23;	1; 23</a:t>
            </a:r>
          </a:p>
          <a:p>
            <a:r>
              <a:rPr lang="cs-CZ" sz="2400" dirty="0" smtClean="0"/>
              <a:t>29;	1; 29</a:t>
            </a:r>
          </a:p>
          <a:p>
            <a:r>
              <a:rPr lang="cs-CZ" sz="2400" dirty="0" smtClean="0"/>
              <a:t>31;	1; 31 </a:t>
            </a:r>
          </a:p>
          <a:p>
            <a:r>
              <a:rPr lang="cs-CZ" sz="2400" dirty="0" smtClean="0"/>
              <a:t>37;	1; 37</a:t>
            </a:r>
          </a:p>
          <a:p>
            <a:r>
              <a:rPr lang="cs-CZ" sz="2400" dirty="0" smtClean="0"/>
              <a:t>41;	1; 41</a:t>
            </a:r>
          </a:p>
          <a:p>
            <a:r>
              <a:rPr lang="cs-CZ" sz="2400" dirty="0" smtClean="0"/>
              <a:t>43;	1; 43</a:t>
            </a:r>
          </a:p>
          <a:p>
            <a:r>
              <a:rPr lang="cs-CZ" sz="2400" dirty="0" smtClean="0"/>
              <a:t>47;	1; 47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4093768" y="503907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/>
              <a:t>za každým číslem jsou vypsány všechny jeho </a:t>
            </a:r>
            <a:r>
              <a:rPr lang="cs-CZ" sz="2400" dirty="0" err="1" smtClean="0"/>
              <a:t>dělitelé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53250" y="1458014"/>
            <a:ext cx="3733728" cy="5447645"/>
          </a:xfrm>
          <a:prstGeom prst="rect">
            <a:avLst/>
          </a:prstGeom>
          <a:solidFill>
            <a:srgbClr val="FF0000">
              <a:alpha val="59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ČÍSLA SLOŽENÁ</a:t>
            </a:r>
          </a:p>
          <a:p>
            <a:r>
              <a:rPr lang="cs-CZ" sz="2000" i="1" dirty="0" smtClean="0"/>
              <a:t>Mají více než dva samozřejmé dělitele.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dirty="0" smtClean="0"/>
              <a:t>10;	1; 2; 5; 10</a:t>
            </a:r>
          </a:p>
          <a:p>
            <a:r>
              <a:rPr lang="cs-CZ" sz="2400" dirty="0" smtClean="0"/>
              <a:t>12;	1; 2; 3; 4; 6; 12</a:t>
            </a:r>
          </a:p>
          <a:p>
            <a:r>
              <a:rPr lang="cs-CZ" sz="2400" dirty="0" smtClean="0"/>
              <a:t>14;	1; 2; 7; 14</a:t>
            </a:r>
          </a:p>
          <a:p>
            <a:r>
              <a:rPr lang="cs-CZ" sz="2400" dirty="0" smtClean="0"/>
              <a:t>15;	1; 3; 5; 15</a:t>
            </a:r>
          </a:p>
          <a:p>
            <a:r>
              <a:rPr lang="cs-CZ" sz="2400" dirty="0" smtClean="0"/>
              <a:t>16;	1; 2; 4; 8; 16</a:t>
            </a:r>
          </a:p>
          <a:p>
            <a:r>
              <a:rPr lang="cs-CZ" sz="2400" dirty="0" smtClean="0"/>
              <a:t>18;	1; 2; 3; 6; 9; 18</a:t>
            </a:r>
          </a:p>
          <a:p>
            <a:r>
              <a:rPr lang="cs-CZ" sz="2400" dirty="0" smtClean="0"/>
              <a:t>20;	1; 2; 4; 5; 10; 20 </a:t>
            </a:r>
          </a:p>
          <a:p>
            <a:r>
              <a:rPr lang="cs-CZ" sz="2400" dirty="0" smtClean="0"/>
              <a:t>21;	1; 3; 7; 21</a:t>
            </a:r>
          </a:p>
          <a:p>
            <a:r>
              <a:rPr lang="cs-CZ" sz="2400" dirty="0" smtClean="0"/>
              <a:t>22;	1; 2</a:t>
            </a:r>
            <a:r>
              <a:rPr lang="cs-CZ" sz="2400" smtClean="0"/>
              <a:t>; 11; 22</a:t>
            </a:r>
            <a:endParaRPr lang="cs-CZ" sz="2400" dirty="0" smtClean="0"/>
          </a:p>
          <a:p>
            <a:r>
              <a:rPr lang="cs-CZ" sz="2400" dirty="0" smtClean="0"/>
              <a:t>24;	1; 2; 3; 4; 6; 8; 12; 24</a:t>
            </a:r>
          </a:p>
          <a:p>
            <a:r>
              <a:rPr lang="cs-CZ" sz="2400" dirty="0" smtClean="0"/>
              <a:t>25;	1; 5; 25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843808" y="2427510"/>
            <a:ext cx="2165427" cy="2154436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ROZHODČÍ</a:t>
            </a:r>
            <a:r>
              <a:rPr lang="cs-CZ" dirty="0" smtClean="0"/>
              <a:t>: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r>
              <a:rPr lang="cs-CZ" sz="2400" dirty="0" smtClean="0"/>
              <a:t>JE ČÍSLO </a:t>
            </a:r>
            <a:r>
              <a:rPr lang="cs-CZ" sz="2400" b="1" dirty="0" smtClean="0"/>
              <a:t>1,</a:t>
            </a:r>
          </a:p>
          <a:p>
            <a:r>
              <a:rPr lang="cs-CZ" sz="2000" i="1" dirty="0" smtClean="0"/>
              <a:t>nepatří mezi prvočísla ani mezi složená čísla.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182110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7776864" cy="4320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ÚKOL NA PROCVIČENÍ: 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 řady čísel uspořádej družstvo prvočísel a čísel složených. Nezapomeň na rozhodčího.</a:t>
            </a:r>
          </a:p>
          <a:p>
            <a:endParaRPr lang="cs-CZ" sz="2400" dirty="0"/>
          </a:p>
          <a:p>
            <a:pPr marL="457200" indent="-457200">
              <a:buAutoNum type="arabicPlain" startAt="72"/>
            </a:pPr>
            <a:r>
              <a:rPr lang="cs-CZ" sz="2400" dirty="0" smtClean="0"/>
              <a:t>	79	97	77	62	53	61	</a:t>
            </a:r>
            <a:r>
              <a:rPr lang="cs-CZ" sz="2400" dirty="0"/>
              <a:t> 99</a:t>
            </a:r>
            <a:endParaRPr lang="cs-CZ" sz="2400" dirty="0" smtClean="0"/>
          </a:p>
          <a:p>
            <a:pPr marL="457200" indent="-457200">
              <a:buAutoNum type="arabicPlain" startAt="72"/>
            </a:pPr>
            <a:endParaRPr lang="cs-CZ" sz="2400" dirty="0"/>
          </a:p>
          <a:p>
            <a:pPr marL="457200" indent="-457200">
              <a:buAutoNum type="arabicPlain" startAt="47"/>
            </a:pPr>
            <a:r>
              <a:rPr lang="cs-CZ" sz="2400" dirty="0" smtClean="0"/>
              <a:t>	75	71	88	1	67	57	</a:t>
            </a:r>
            <a:r>
              <a:rPr lang="cs-CZ" sz="2400" dirty="0"/>
              <a:t> 51</a:t>
            </a:r>
            <a:endParaRPr lang="cs-CZ" sz="2400" dirty="0" smtClean="0"/>
          </a:p>
          <a:p>
            <a:pPr marL="457200" indent="-457200">
              <a:buAutoNum type="arabicPlain" startAt="47"/>
            </a:pPr>
            <a:endParaRPr lang="cs-CZ" sz="2400" dirty="0"/>
          </a:p>
          <a:p>
            <a:r>
              <a:rPr lang="cs-CZ" sz="2400" dirty="0" smtClean="0"/>
              <a:t>81	73	93	89	69	83	59	</a:t>
            </a:r>
          </a:p>
          <a:p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4" name="Veselý obličej 3"/>
          <p:cNvSpPr/>
          <p:nvPr/>
        </p:nvSpPr>
        <p:spPr>
          <a:xfrm>
            <a:off x="7380312" y="4077072"/>
            <a:ext cx="720080" cy="720080"/>
          </a:xfrm>
          <a:prstGeom prst="smileyFac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02629" y="5161710"/>
            <a:ext cx="7488832" cy="830997"/>
          </a:xfrm>
          <a:prstGeom prst="rect">
            <a:avLst/>
          </a:prstGeom>
          <a:solidFill>
            <a:schemeClr val="accent1">
              <a:alpha val="69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NÁPOVĚDA: U KAŽDÉHO Z ČÍSEL POSTUPNĚ VYZKOUŠEJ ZNAKY DĚLITELNOSTI.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66916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196975"/>
            <a:ext cx="9144000" cy="540067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800" b="1" dirty="0" smtClean="0"/>
              <a:t> 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729702" y="1043710"/>
            <a:ext cx="36443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PRVOČÍSLA: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172871" y="1043827"/>
            <a:ext cx="36443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SLOŽENÁ ČÍSLA: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467544" y="1728743"/>
            <a:ext cx="8382632" cy="460851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0"/>
            <a:endCxn id="4" idx="2"/>
          </p:cNvCxnSpPr>
          <p:nvPr/>
        </p:nvCxnSpPr>
        <p:spPr>
          <a:xfrm>
            <a:off x="4658860" y="1728743"/>
            <a:ext cx="0" cy="4608512"/>
          </a:xfrm>
          <a:prstGeom prst="line">
            <a:avLst/>
          </a:prstGeom>
          <a:ln w="381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3813341" y="3224690"/>
            <a:ext cx="1691038" cy="170476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6400" y="3104964"/>
            <a:ext cx="1029681" cy="19442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820495" y="3104964"/>
            <a:ext cx="1029681" cy="19442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seč 12"/>
          <p:cNvSpPr/>
          <p:nvPr/>
        </p:nvSpPr>
        <p:spPr>
          <a:xfrm>
            <a:off x="7244431" y="3501008"/>
            <a:ext cx="1152128" cy="1152128"/>
          </a:xfrm>
          <a:prstGeom prst="pie">
            <a:avLst>
              <a:gd name="adj1" fmla="val 5364293"/>
              <a:gd name="adj2" fmla="val 1620000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93327" y="3537012"/>
            <a:ext cx="432048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seč 22"/>
          <p:cNvSpPr/>
          <p:nvPr/>
        </p:nvSpPr>
        <p:spPr>
          <a:xfrm rot="10800000">
            <a:off x="930017" y="3501008"/>
            <a:ext cx="1152128" cy="1152128"/>
          </a:xfrm>
          <a:prstGeom prst="pie">
            <a:avLst>
              <a:gd name="adj1" fmla="val 5364293"/>
              <a:gd name="adj2" fmla="val 1620000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396559" y="3554242"/>
            <a:ext cx="432048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Lichoběžník 14"/>
          <p:cNvSpPr/>
          <p:nvPr/>
        </p:nvSpPr>
        <p:spPr>
          <a:xfrm>
            <a:off x="1254053" y="2124010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Lichoběžník 31"/>
          <p:cNvSpPr/>
          <p:nvPr/>
        </p:nvSpPr>
        <p:spPr>
          <a:xfrm>
            <a:off x="3769544" y="2232867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Lichoběžník 34"/>
          <p:cNvSpPr/>
          <p:nvPr/>
        </p:nvSpPr>
        <p:spPr>
          <a:xfrm>
            <a:off x="3045802" y="2942174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Lichoběžník 35"/>
          <p:cNvSpPr/>
          <p:nvPr/>
        </p:nvSpPr>
        <p:spPr>
          <a:xfrm>
            <a:off x="2232156" y="3554242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Lichoběžník 36"/>
          <p:cNvSpPr/>
          <p:nvPr/>
        </p:nvSpPr>
        <p:spPr>
          <a:xfrm>
            <a:off x="3194258" y="4032999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Lichoběžník 37"/>
          <p:cNvSpPr/>
          <p:nvPr/>
        </p:nvSpPr>
        <p:spPr>
          <a:xfrm>
            <a:off x="1945386" y="4763824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Lichoběžník 38"/>
          <p:cNvSpPr/>
          <p:nvPr/>
        </p:nvSpPr>
        <p:spPr>
          <a:xfrm>
            <a:off x="2877344" y="5049180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Lichoběžník 39"/>
          <p:cNvSpPr/>
          <p:nvPr/>
        </p:nvSpPr>
        <p:spPr>
          <a:xfrm>
            <a:off x="3845429" y="5445224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Lichoběžník 40"/>
          <p:cNvSpPr/>
          <p:nvPr/>
        </p:nvSpPr>
        <p:spPr>
          <a:xfrm>
            <a:off x="1030625" y="5445224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Lichoběžník 45"/>
          <p:cNvSpPr/>
          <p:nvPr/>
        </p:nvSpPr>
        <p:spPr>
          <a:xfrm>
            <a:off x="2299860" y="2447589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Lichoběžník 46"/>
          <p:cNvSpPr/>
          <p:nvPr/>
        </p:nvSpPr>
        <p:spPr>
          <a:xfrm>
            <a:off x="939571" y="3768362"/>
            <a:ext cx="504056" cy="612068"/>
          </a:xfrm>
          <a:prstGeom prst="trapezoi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Lichoběžník 51"/>
          <p:cNvSpPr/>
          <p:nvPr/>
        </p:nvSpPr>
        <p:spPr>
          <a:xfrm>
            <a:off x="4953777" y="2141555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Lichoběžník 52"/>
          <p:cNvSpPr/>
          <p:nvPr/>
        </p:nvSpPr>
        <p:spPr>
          <a:xfrm>
            <a:off x="5763725" y="3248208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Lichoběžník 53"/>
          <p:cNvSpPr/>
          <p:nvPr/>
        </p:nvSpPr>
        <p:spPr>
          <a:xfrm>
            <a:off x="6178305" y="2122911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Lichoběžník 54"/>
          <p:cNvSpPr/>
          <p:nvPr/>
        </p:nvSpPr>
        <p:spPr>
          <a:xfrm>
            <a:off x="5575501" y="4397452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Lichoběžník 55"/>
          <p:cNvSpPr/>
          <p:nvPr/>
        </p:nvSpPr>
        <p:spPr>
          <a:xfrm>
            <a:off x="6771837" y="4380430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Lichoběžník 56"/>
          <p:cNvSpPr/>
          <p:nvPr/>
        </p:nvSpPr>
        <p:spPr>
          <a:xfrm>
            <a:off x="6267781" y="5355214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Lichoběžník 57"/>
          <p:cNvSpPr/>
          <p:nvPr/>
        </p:nvSpPr>
        <p:spPr>
          <a:xfrm>
            <a:off x="7579251" y="5397798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Lichoběžník 59"/>
          <p:cNvSpPr/>
          <p:nvPr/>
        </p:nvSpPr>
        <p:spPr>
          <a:xfrm>
            <a:off x="5059321" y="5647444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Lichoběžník 60"/>
          <p:cNvSpPr/>
          <p:nvPr/>
        </p:nvSpPr>
        <p:spPr>
          <a:xfrm>
            <a:off x="6722345" y="2942174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Lichoběžník 61"/>
          <p:cNvSpPr/>
          <p:nvPr/>
        </p:nvSpPr>
        <p:spPr>
          <a:xfrm>
            <a:off x="7820495" y="2141555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Lichoběžník 62"/>
          <p:cNvSpPr/>
          <p:nvPr/>
        </p:nvSpPr>
        <p:spPr>
          <a:xfrm>
            <a:off x="7831279" y="3788268"/>
            <a:ext cx="504056" cy="612068"/>
          </a:xfrm>
          <a:prstGeom prst="trapezoid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2402749" y="593162"/>
            <a:ext cx="36443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ROZHODČÍ:</a:t>
            </a:r>
            <a:endParaRPr lang="cs-CZ" sz="2800" b="1" dirty="0"/>
          </a:p>
        </p:txBody>
      </p:sp>
      <p:sp>
        <p:nvSpPr>
          <p:cNvPr id="68" name="Lichoběžník 67"/>
          <p:cNvSpPr/>
          <p:nvPr/>
        </p:nvSpPr>
        <p:spPr>
          <a:xfrm>
            <a:off x="4289037" y="548680"/>
            <a:ext cx="504056" cy="612185"/>
          </a:xfrm>
          <a:prstGeom prst="trapezoid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374073" y="593162"/>
            <a:ext cx="4513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745683" y="3017375"/>
            <a:ext cx="4987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88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962515" y="2232867"/>
            <a:ext cx="7530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72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763725" y="3358326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77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188173" y="2232867"/>
            <a:ext cx="663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51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313700" y="2522790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53</a:t>
            </a:r>
            <a:endParaRPr lang="cs-CZ" sz="2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045802" y="3039343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61</a:t>
            </a:r>
            <a:endParaRPr lang="cs-CZ" sz="24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836594" y="5548201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67</a:t>
            </a:r>
            <a:endParaRPr lang="cs-CZ" sz="24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2912436" y="5166965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59</a:t>
            </a:r>
            <a:endParaRPr lang="cs-CZ" sz="24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1975072" y="4839025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79</a:t>
            </a:r>
            <a:endParaRPr lang="cs-CZ" sz="24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228744" y="3704645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97</a:t>
            </a:r>
            <a:endParaRPr lang="cs-CZ" sz="24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3212172" y="4114918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89</a:t>
            </a:r>
            <a:endParaRPr lang="cs-CZ" sz="24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3769544" y="2301201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83</a:t>
            </a:r>
            <a:endParaRPr lang="cs-CZ" sz="24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1282653" y="2226970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73</a:t>
            </a:r>
            <a:endParaRPr lang="cs-CZ" sz="24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1035452" y="5568099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71</a:t>
            </a:r>
            <a:endParaRPr lang="cs-CZ" sz="24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972231" y="3862338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4</a:t>
            </a:r>
            <a:r>
              <a:rPr lang="cs-CZ" sz="2400" b="1" dirty="0" smtClean="0"/>
              <a:t>7</a:t>
            </a:r>
            <a:endParaRPr lang="cs-CZ" sz="2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7579251" y="5472999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99</a:t>
            </a:r>
            <a:endParaRPr lang="cs-CZ" sz="24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7828361" y="3893958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57</a:t>
            </a:r>
            <a:endParaRPr lang="cs-CZ" sz="24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7847148" y="2271932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62</a:t>
            </a:r>
            <a:endParaRPr lang="cs-CZ" sz="2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6771837" y="4492820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81</a:t>
            </a:r>
            <a:endParaRPr lang="cs-CZ" sz="2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5575868" y="4455631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75</a:t>
            </a:r>
            <a:endParaRPr lang="cs-CZ" sz="2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6267781" y="5417741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69</a:t>
            </a:r>
            <a:endParaRPr lang="cs-CZ" sz="2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5059321" y="5722645"/>
            <a:ext cx="563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93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6746" y="40268"/>
            <a:ext cx="34090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SPRÁVNÉ ŘEŠENÍ: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66822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24744" y="476672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764704"/>
            <a:ext cx="8507288" cy="5559896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9600" dirty="0"/>
              <a:t>Tento výukový materiál bude využíván při hodině aritmetiky </a:t>
            </a:r>
            <a:r>
              <a:rPr lang="cs-CZ" sz="9600" dirty="0" smtClean="0"/>
              <a:t>v  </a:t>
            </a:r>
            <a:r>
              <a:rPr lang="cs-CZ" sz="9600" dirty="0"/>
              <a:t>6. ročníku jako </a:t>
            </a:r>
            <a:r>
              <a:rPr lang="cs-CZ" sz="9600" dirty="0" smtClean="0"/>
              <a:t>doplňkový, pro relaxační chvilku a hravou matematiku.</a:t>
            </a:r>
            <a:endParaRPr lang="cs-CZ" sz="9600" dirty="0"/>
          </a:p>
          <a:p>
            <a:pPr>
              <a:lnSpc>
                <a:spcPct val="120000"/>
              </a:lnSpc>
            </a:pPr>
            <a:r>
              <a:rPr lang="cs-CZ" sz="9600" dirty="0" smtClean="0"/>
              <a:t>Nejprve </a:t>
            </a:r>
            <a:r>
              <a:rPr lang="cs-CZ" sz="9600" dirty="0"/>
              <a:t>si </a:t>
            </a:r>
            <a:r>
              <a:rPr lang="cs-CZ" sz="9600" dirty="0" smtClean="0"/>
              <a:t>stanovíme pravidla hry, při kterých si zopakujeme co víme o prvočíslech a složených číslech.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Před zahájením si zopakujeme význam slov: </a:t>
            </a:r>
            <a:r>
              <a:rPr lang="cs-CZ" sz="9600" i="1" dirty="0" smtClean="0"/>
              <a:t>dvouciferný</a:t>
            </a:r>
            <a:r>
              <a:rPr lang="cs-CZ" sz="9600" dirty="0" smtClean="0"/>
              <a:t> a </a:t>
            </a:r>
            <a:r>
              <a:rPr lang="cs-CZ" sz="9600" i="1" dirty="0" smtClean="0"/>
              <a:t>po sobě jdoucí.</a:t>
            </a:r>
            <a:endParaRPr lang="cs-CZ" sz="9600" i="1" dirty="0"/>
          </a:p>
          <a:p>
            <a:pPr>
              <a:lnSpc>
                <a:spcPct val="120000"/>
              </a:lnSpc>
            </a:pPr>
            <a:r>
              <a:rPr lang="cs-CZ" sz="9600" dirty="0" smtClean="0"/>
              <a:t>Žáci budou mít u sebe pracovní list s hracím polem a spolu s učitelem a interaktivní tabulí budeme řešit úkol a třídit čísla.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Pro zdůvodnění vypíšeme všechny dělitele čísel.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Na procvičení následuje samostatný úkol, který žáci zpracují na pracovní list. Pro kontrolu je uvedeno správné řešení.</a:t>
            </a:r>
            <a:endParaRPr lang="cs-CZ" sz="9600" dirty="0"/>
          </a:p>
          <a:p>
            <a:pPr>
              <a:lnSpc>
                <a:spcPct val="120000"/>
              </a:lnSpc>
              <a:buNone/>
            </a:pPr>
            <a:r>
              <a:rPr lang="cs-CZ" sz="9600" dirty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8000" b="1" dirty="0">
                <a:solidFill>
                  <a:schemeClr val="bg2">
                    <a:lumMod val="25000"/>
                  </a:schemeClr>
                </a:solidFill>
              </a:rPr>
              <a:t>použitá </a:t>
            </a:r>
            <a:r>
              <a:rPr lang="cs-CZ" sz="8000" b="1" dirty="0" smtClean="0">
                <a:solidFill>
                  <a:schemeClr val="bg2">
                    <a:lumMod val="25000"/>
                  </a:schemeClr>
                </a:solidFill>
              </a:rPr>
              <a:t>literatura: </a:t>
            </a:r>
            <a:r>
              <a:rPr lang="cs-CZ" sz="8000" i="1" dirty="0" smtClean="0"/>
              <a:t>učebnice  </a:t>
            </a:r>
            <a:r>
              <a:rPr lang="cs-CZ" sz="8000" i="1" dirty="0"/>
              <a:t>Matematika 6 – Aritmetika, </a:t>
            </a:r>
            <a:r>
              <a:rPr lang="cs-CZ" sz="8000" i="1" dirty="0" err="1"/>
              <a:t>Binterová</a:t>
            </a:r>
            <a:r>
              <a:rPr lang="cs-CZ" sz="8000" i="1" dirty="0"/>
              <a:t>, Fuchs, Tlustý; nakladatelství Fraus, Plzeň 2007</a:t>
            </a:r>
            <a:endParaRPr lang="cs-CZ" sz="8000" dirty="0"/>
          </a:p>
          <a:p>
            <a:endParaRPr lang="cs-CZ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1375</TotalTime>
  <Words>393</Words>
  <Application>Microsoft Office PowerPoint</Application>
  <PresentationFormat>Předvádění na obrazovce (4:3)</PresentationFormat>
  <Paragraphs>129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 MATEMATIKA – ARITMETIKA 6</vt:lpstr>
      <vt:lpstr>DNES HRAJÍ: PRVOČÍSLA versus ČÍSLA SLOŽENÁ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Učitel</cp:lastModifiedBy>
  <cp:revision>188</cp:revision>
  <dcterms:created xsi:type="dcterms:W3CDTF">2011-11-27T20:43:59Z</dcterms:created>
  <dcterms:modified xsi:type="dcterms:W3CDTF">2013-05-23T08:29:33Z</dcterms:modified>
</cp:coreProperties>
</file>