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63" r:id="rId3"/>
    <p:sldId id="268" r:id="rId4"/>
    <p:sldId id="269" r:id="rId5"/>
    <p:sldId id="265" r:id="rId6"/>
    <p:sldId id="27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VY_32_INOVACE_18_M8_ZÁHADA 64 = 65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ZÁHADA 64 = 65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21.4.2013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7347" custLinFactNeighborX="-274" custLinFactNeighborY="461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95374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1746" y="776568"/>
          <a:ext cx="6611018" cy="178301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VY_32_INOVACE_18_M8_ZÁHADA 64 = 65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1746" y="776568"/>
        <a:ext cx="6611018" cy="491866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55200"/>
          <a:ext cx="6611018" cy="92445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ZÁHADA 64 = 65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55200"/>
        <a:ext cx="6611018" cy="39976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21.4.2013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8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ZÁHADA 64 = </a:t>
            </a:r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65</a:t>
            </a:r>
            <a:endParaRPr lang="cs-CZ" sz="32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4058588845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2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4868480" y="1955905"/>
            <a:ext cx="0" cy="3452719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634358" y="1921200"/>
            <a:ext cx="0" cy="3487424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097376" y="1918199"/>
            <a:ext cx="0" cy="349042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18272" y="1921200"/>
            <a:ext cx="0" cy="3487424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19064" y="1921200"/>
            <a:ext cx="0" cy="3487424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774560" y="1955905"/>
            <a:ext cx="0" cy="3452719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91616" y="2402224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21680" y="3713586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91616" y="4145936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391616" y="4566832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21680" y="4987728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391616" y="3244016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91616" y="2823120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391616" y="1921200"/>
            <a:ext cx="3547552" cy="348742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adpis 26"/>
          <p:cNvSpPr>
            <a:spLocks noGrp="1"/>
          </p:cNvSpPr>
          <p:nvPr>
            <p:ph type="title"/>
          </p:nvPr>
        </p:nvSpPr>
        <p:spPr>
          <a:xfrm>
            <a:off x="129621" y="42260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OBSAH ČTVERCE 8 x 8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3680" y="2166312"/>
            <a:ext cx="3126656" cy="3046988"/>
          </a:xfrm>
          <a:prstGeom prst="rect">
            <a:avLst/>
          </a:prstGeom>
          <a:solidFill>
            <a:schemeClr val="accent1">
              <a:alpha val="52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Nakreslený </a:t>
            </a:r>
            <a:r>
              <a:rPr lang="cs-CZ" sz="2400" dirty="0"/>
              <a:t>čtverec má strany 8x8 a tudíž </a:t>
            </a:r>
            <a:r>
              <a:rPr lang="cs-CZ" sz="2400" b="1" dirty="0"/>
              <a:t>obsah 64</a:t>
            </a:r>
            <a:r>
              <a:rPr lang="cs-CZ" sz="2400" b="1" dirty="0" smtClean="0"/>
              <a:t>.</a:t>
            </a:r>
          </a:p>
          <a:p>
            <a:r>
              <a:rPr lang="cs-CZ" sz="2400" dirty="0" smtClean="0"/>
              <a:t>Když </a:t>
            </a:r>
            <a:r>
              <a:rPr lang="cs-CZ" sz="2400" dirty="0"/>
              <a:t>čtverec rozstřihneme na </a:t>
            </a:r>
            <a:r>
              <a:rPr lang="cs-CZ" sz="2400" dirty="0" smtClean="0"/>
              <a:t>různý počet částí, zůstává obsah stále stejný.</a:t>
            </a:r>
          </a:p>
          <a:p>
            <a:r>
              <a:rPr lang="cs-CZ" sz="2400" dirty="0" smtClean="0"/>
              <a:t>Vyzkoušíme to!</a:t>
            </a:r>
          </a:p>
        </p:txBody>
      </p:sp>
      <p:cxnSp>
        <p:nvCxnSpPr>
          <p:cNvPr id="42" name="Přímá spojnice 41"/>
          <p:cNvCxnSpPr/>
          <p:nvPr/>
        </p:nvCxnSpPr>
        <p:spPr>
          <a:xfrm>
            <a:off x="6195456" y="1955905"/>
            <a:ext cx="0" cy="3452719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21" name="TextovéPole 2120"/>
          <p:cNvSpPr txBox="1"/>
          <p:nvPr/>
        </p:nvSpPr>
        <p:spPr>
          <a:xfrm>
            <a:off x="5319064" y="3144110"/>
            <a:ext cx="1898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 x 8 = 64</a:t>
            </a:r>
            <a:endParaRPr lang="cs-CZ" sz="32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059424" y="3359098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42468" y="5533480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0580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1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2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4868480" y="1955905"/>
            <a:ext cx="0" cy="3452719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634358" y="1921200"/>
            <a:ext cx="0" cy="3487424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097376" y="1918199"/>
            <a:ext cx="0" cy="349042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518272" y="1921200"/>
            <a:ext cx="0" cy="3487424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19064" y="1921200"/>
            <a:ext cx="0" cy="3487424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774560" y="1955905"/>
            <a:ext cx="0" cy="3452719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91616" y="2402224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21680" y="3713586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91616" y="4145936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391616" y="4566832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21680" y="4987728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391616" y="3244016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91616" y="2823120"/>
            <a:ext cx="354755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391616" y="1921200"/>
            <a:ext cx="3547552" cy="348742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adpis 26"/>
          <p:cNvSpPr>
            <a:spLocks noGrp="1"/>
          </p:cNvSpPr>
          <p:nvPr>
            <p:ph type="title"/>
          </p:nvPr>
        </p:nvSpPr>
        <p:spPr>
          <a:xfrm>
            <a:off x="129621" y="42260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DĚLÍME ČTVEREC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3680" y="2166312"/>
            <a:ext cx="3126656" cy="3416320"/>
          </a:xfrm>
          <a:prstGeom prst="rect">
            <a:avLst/>
          </a:prstGeom>
          <a:solidFill>
            <a:schemeClr val="accent1">
              <a:alpha val="52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Rozdělte čtverec podle obrázku na: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2 shodné trojúhelníky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2 shodné pravoúhlé lichoběžníky</a:t>
            </a:r>
          </a:p>
          <a:p>
            <a:endParaRPr lang="cs-CZ" sz="2400" b="1" dirty="0" smtClean="0"/>
          </a:p>
          <a:p>
            <a:r>
              <a:rPr lang="cs-CZ" sz="2400" dirty="0" smtClean="0"/>
              <a:t>Tyto díly zkuste poskládat do obdélníka</a:t>
            </a:r>
          </a:p>
        </p:txBody>
      </p:sp>
      <p:cxnSp>
        <p:nvCxnSpPr>
          <p:cNvPr id="42" name="Přímá spojnice 41"/>
          <p:cNvCxnSpPr/>
          <p:nvPr/>
        </p:nvCxnSpPr>
        <p:spPr>
          <a:xfrm>
            <a:off x="6195456" y="1955905"/>
            <a:ext cx="0" cy="3452719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8363537" y="3341746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91072" y="5954376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5774560" y="1921200"/>
            <a:ext cx="0" cy="348742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4391616" y="1918199"/>
            <a:ext cx="1382944" cy="349042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868480" y="5439987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67024" y="5439987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69232" y="2499954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066672" y="4341397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791072" y="3244016"/>
            <a:ext cx="2148096" cy="9019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5898124" y="2286568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868060" y="4243666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366725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2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3563670" y="3123718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25096" y="3123718"/>
            <a:ext cx="4452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2566" y="3123718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213462" y="3123718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014254" y="3123718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69750" y="3123718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116870" y="3593288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116870" y="4025638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116870" y="4446534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16870" y="4867430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086806" y="3123718"/>
            <a:ext cx="5736276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3116870" y="3123718"/>
            <a:ext cx="5706212" cy="21646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adpis 26"/>
          <p:cNvSpPr>
            <a:spLocks noGrp="1"/>
          </p:cNvSpPr>
          <p:nvPr>
            <p:ph type="title"/>
          </p:nvPr>
        </p:nvSpPr>
        <p:spPr>
          <a:xfrm>
            <a:off x="316850" y="242216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ZE ČTVERCE OBDÉLNÍK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8788" y="1575827"/>
            <a:ext cx="6538586" cy="830997"/>
          </a:xfrm>
          <a:prstGeom prst="rect">
            <a:avLst/>
          </a:prstGeom>
          <a:solidFill>
            <a:schemeClr val="accent1">
              <a:alpha val="52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Poskládáním vznikl </a:t>
            </a:r>
            <a:r>
              <a:rPr lang="cs-CZ" sz="2400" b="1" dirty="0" smtClean="0"/>
              <a:t>obdélník</a:t>
            </a:r>
            <a:r>
              <a:rPr lang="cs-CZ" sz="2400" dirty="0" smtClean="0"/>
              <a:t> o rozměrech </a:t>
            </a:r>
            <a:r>
              <a:rPr lang="cs-CZ" sz="2400" b="1" dirty="0" smtClean="0"/>
              <a:t>5 x 13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/>
              <a:t>Obsah</a:t>
            </a:r>
            <a:r>
              <a:rPr lang="cs-CZ" sz="2400" dirty="0" smtClean="0"/>
              <a:t> je tedy </a:t>
            </a:r>
            <a:r>
              <a:rPr lang="cs-CZ" sz="2400" b="1" dirty="0" smtClean="0"/>
              <a:t>5 x 13 = 65</a:t>
            </a:r>
            <a:r>
              <a:rPr lang="cs-CZ" sz="2400" dirty="0" smtClean="0"/>
              <a:t>.</a:t>
            </a:r>
          </a:p>
        </p:txBody>
      </p:sp>
      <p:cxnSp>
        <p:nvCxnSpPr>
          <p:cNvPr id="42" name="Přímá spojnice 41"/>
          <p:cNvCxnSpPr/>
          <p:nvPr/>
        </p:nvCxnSpPr>
        <p:spPr>
          <a:xfrm>
            <a:off x="4890646" y="3123718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264178" y="5713864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4422" y="5288326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68586" y="5255223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01094" y="2487841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09756" y="4317264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116870" y="3123718"/>
            <a:ext cx="2212678" cy="9019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666218" y="3503761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6629906" y="3123718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092924" y="3123718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513820" y="3123718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939168" y="3123718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8402186" y="3123718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325096" y="4025638"/>
            <a:ext cx="4452" cy="122958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325096" y="4025638"/>
            <a:ext cx="3497986" cy="122958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629906" y="3123718"/>
            <a:ext cx="0" cy="136461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4593314" y="2406824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802465" y="3303707"/>
            <a:ext cx="2199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 x 5 = 65</a:t>
            </a:r>
            <a:endParaRPr lang="cs-CZ" sz="28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467520" y="3866304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2829" y="4790094"/>
            <a:ext cx="27816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64 ≠ 65</a:t>
            </a:r>
          </a:p>
          <a:p>
            <a:r>
              <a:rPr lang="cs-CZ" sz="2800" b="1" dirty="0" smtClean="0"/>
              <a:t>JAK JE TO MOŽNÉ?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1912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/>
      <p:bldP spid="30" grpId="0"/>
      <p:bldP spid="31" grpId="0"/>
      <p:bldP spid="32" grpId="0"/>
      <p:bldP spid="33" grpId="0"/>
      <p:bldP spid="65" grpId="0"/>
      <p:bldP spid="6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83296" y="963752"/>
            <a:ext cx="8489268" cy="264563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11200" dirty="0" smtClean="0"/>
              <a:t>vysvětlení </a:t>
            </a:r>
            <a:r>
              <a:rPr lang="cs-CZ" sz="11200" dirty="0"/>
              <a:t>paradoxu spočívá v malé mezeře mezi </a:t>
            </a:r>
            <a:r>
              <a:rPr lang="cs-CZ" sz="11200" dirty="0" smtClean="0"/>
              <a:t>úhlopříčkou</a:t>
            </a:r>
          </a:p>
          <a:p>
            <a:pPr>
              <a:lnSpc>
                <a:spcPct val="120000"/>
              </a:lnSpc>
              <a:buFont typeface="Arial" pitchFamily="34" charset="0"/>
              <a:buChar char="•"/>
            </a:pPr>
            <a:r>
              <a:rPr lang="cs-CZ" sz="11200" dirty="0" smtClean="0"/>
              <a:t>ověříme si výpočtem délky úhlopříčky obdélníku 5 x 13, který porovnáme se součtem přepony pravoúhlého trojúhelníku a šikmé strany lichoběžníku</a:t>
            </a:r>
            <a:endParaRPr lang="cs-CZ" sz="9600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11200" dirty="0"/>
              <a:t>ÚHLOPŘÍČKA </a:t>
            </a:r>
            <a:r>
              <a:rPr lang="cs-CZ" sz="11200" dirty="0" smtClean="0"/>
              <a:t>OBDÉLNÍKU</a:t>
            </a:r>
            <a:r>
              <a:rPr lang="cs-CZ" sz="11200" dirty="0"/>
              <a:t/>
            </a:r>
            <a:br>
              <a:rPr lang="cs-CZ" sz="11200" dirty="0"/>
            </a:br>
            <a:r>
              <a:rPr lang="cs-CZ" sz="9600" dirty="0"/>
              <a:t/>
            </a:r>
            <a:br>
              <a:rPr lang="cs-CZ" sz="9600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Nadpis 26"/>
          <p:cNvSpPr txBox="1">
            <a:spLocks/>
          </p:cNvSpPr>
          <p:nvPr/>
        </p:nvSpPr>
        <p:spPr>
          <a:xfrm>
            <a:off x="316850" y="242216"/>
            <a:ext cx="83058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VYSVĚTLENÍ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04192" y="4248266"/>
            <a:ext cx="5706212" cy="21646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95607" y="5612390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4448" y="4789418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904192" y="4248266"/>
            <a:ext cx="5706212" cy="21646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53446" y="4684239"/>
            <a:ext cx="2073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u = ?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932" y="4391587"/>
            <a:ext cx="24110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5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+ 13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u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25 + 169</a:t>
            </a:r>
          </a:p>
          <a:p>
            <a:r>
              <a:rPr lang="cs-CZ" sz="2800" dirty="0" smtClean="0"/>
              <a:t>u = √194</a:t>
            </a:r>
          </a:p>
          <a:p>
            <a:r>
              <a:rPr lang="cs-CZ" sz="2800" b="1" dirty="0" smtClean="0"/>
              <a:t>u = 13,9284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8082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6"/>
          <p:cNvSpPr txBox="1">
            <a:spLocks/>
          </p:cNvSpPr>
          <p:nvPr/>
        </p:nvSpPr>
        <p:spPr>
          <a:xfrm>
            <a:off x="316850" y="565381"/>
            <a:ext cx="83058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ZÁVĚR – ZÁHADA ROZLUŠTĚNA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98750" y="3610949"/>
            <a:ext cx="675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472" y="2316720"/>
            <a:ext cx="949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5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053352" y="1385216"/>
            <a:ext cx="2073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u</a:t>
            </a:r>
            <a:r>
              <a:rPr lang="cs-CZ" sz="3600" b="1" baseline="-25000" dirty="0" smtClean="0">
                <a:solidFill>
                  <a:srgbClr val="C00000"/>
                </a:solidFill>
              </a:rPr>
              <a:t>1</a:t>
            </a:r>
            <a:r>
              <a:rPr lang="cs-CZ" sz="3600" b="1" dirty="0" smtClean="0">
                <a:solidFill>
                  <a:srgbClr val="C00000"/>
                </a:solidFill>
              </a:rPr>
              <a:t> = ?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7170" y="4257280"/>
            <a:ext cx="2411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 2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+ 5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baseline="30000" dirty="0" smtClean="0"/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4 + 25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√29</a:t>
            </a:r>
          </a:p>
          <a:p>
            <a:r>
              <a:rPr lang="cs-CZ" sz="2400" b="1" dirty="0" smtClean="0"/>
              <a:t>u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5,3852</a:t>
            </a:r>
            <a:endParaRPr lang="cs-CZ" sz="24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324034" y="1446341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085460" y="1446341"/>
            <a:ext cx="4452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52930" y="1446341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73826" y="1446341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74618" y="1446341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230114" y="1446341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77234" y="1915911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77234" y="2348261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77234" y="2769157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77234" y="3190053"/>
            <a:ext cx="5706212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47170" y="1446341"/>
            <a:ext cx="5736276" cy="0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877234" y="1446341"/>
            <a:ext cx="5706212" cy="216460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2651010" y="1446341"/>
            <a:ext cx="0" cy="2164608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135676" y="2639887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877234" y="1446341"/>
            <a:ext cx="2212678" cy="9019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16850" y="1670391"/>
            <a:ext cx="594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4390270" y="1446341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853288" y="1446341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274184" y="1446341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699532" y="1446341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62550" y="1446341"/>
            <a:ext cx="0" cy="2131505"/>
          </a:xfrm>
          <a:prstGeom prst="line">
            <a:avLst/>
          </a:prstGeom>
          <a:ln w="19050" cap="rnd" cmpd="sng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085460" y="2348261"/>
            <a:ext cx="4452" cy="122958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085460" y="2348261"/>
            <a:ext cx="3497986" cy="122958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877234" y="2348261"/>
            <a:ext cx="2212678" cy="0"/>
          </a:xfrm>
          <a:prstGeom prst="line">
            <a:avLst/>
          </a:prstGeom>
          <a:ln w="12700" cap="rnd" cmpd="sng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510326" y="2316722"/>
            <a:ext cx="2073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u</a:t>
            </a:r>
            <a:r>
              <a:rPr lang="cs-CZ" sz="36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600" b="1" dirty="0" smtClean="0">
                <a:solidFill>
                  <a:srgbClr val="C00000"/>
                </a:solidFill>
              </a:rPr>
              <a:t> = ?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920938" y="4257280"/>
            <a:ext cx="2411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 3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+ 8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baseline="30000" dirty="0" smtClean="0"/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9 + 64</a:t>
            </a:r>
          </a:p>
          <a:p>
            <a:r>
              <a:rPr lang="cs-CZ" sz="2400" dirty="0" smtClean="0"/>
              <a:t>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√73</a:t>
            </a:r>
          </a:p>
          <a:p>
            <a:r>
              <a:rPr lang="cs-CZ" sz="2400" b="1" dirty="0" smtClean="0"/>
              <a:t>u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8,5440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834454" y="4257280"/>
            <a:ext cx="392492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Počítáme alespoň na 4 desetinná místa</a:t>
            </a:r>
          </a:p>
          <a:p>
            <a:r>
              <a:rPr lang="cs-CZ" sz="2400" b="1" dirty="0" smtClean="0"/>
              <a:t>u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+ u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13,9292</a:t>
            </a:r>
          </a:p>
          <a:p>
            <a:r>
              <a:rPr lang="cs-CZ" sz="2400" b="1" dirty="0" smtClean="0"/>
              <a:t>          u = 13,9284</a:t>
            </a:r>
          </a:p>
          <a:p>
            <a:r>
              <a:rPr lang="cs-CZ" sz="2400" b="1" cap="all" dirty="0" smtClean="0"/>
              <a:t>Rozdíl v délce je malý, ale dokazuje výše zmíněný paradox.</a:t>
            </a:r>
            <a:endParaRPr lang="cs-CZ" sz="2400" b="1" cap="all" dirty="0"/>
          </a:p>
        </p:txBody>
      </p:sp>
    </p:spTree>
    <p:extLst>
      <p:ext uri="{BB962C8B-B14F-4D97-AF65-F5344CB8AC3E}">
        <p14:creationId xmlns:p14="http://schemas.microsoft.com/office/powerpoint/2010/main" val="254736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24" grpId="0"/>
      <p:bldP spid="26" grpId="0"/>
      <p:bldP spid="37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63040" y="1204264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 smtClean="0"/>
              <a:t>Tento výukový materiál bude využíván při hodině aritmetiky v  8. ročníku jako motivační úloha k nácviku a využití Pythagorovy věty.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Žáci obdrží pracovní list, který bude obsahovat pouze čtvercovou síť.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Spolu s interaktivní tabulí si žáci zakreslí čtverec 8 x 8 polí, který následně vystřihnou a poskládají do obdélníka 5 x 13 polí.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Po porovnání obsahů čtverce a obdélníka zjistíme jejich nerovnost a žáci budou hledat možné vysvětlení.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Následuje výpočet úhlopříček pomocí Pythagorovy věty. Rozdíl v délkách je velmi malý, proto je výpočet prováděn s přesností minimálně na čtyři desetinná místa.</a:t>
            </a:r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80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6400" i="1" dirty="0" smtClean="0"/>
              <a:t>	učebnice  Matematika 8 – Aritmetika, </a:t>
            </a:r>
            <a:r>
              <a:rPr lang="cs-CZ" sz="6400" i="1" dirty="0" err="1" smtClean="0"/>
              <a:t>Binterová</a:t>
            </a:r>
            <a:r>
              <a:rPr lang="cs-CZ" sz="6400" i="1" dirty="0" smtClean="0"/>
              <a:t>, Fuchs, Tlustý; nakladatelství Fraus, 	Plzeň 2007</a:t>
            </a:r>
            <a:endParaRPr lang="cs-CZ" sz="6400" dirty="0" smtClean="0"/>
          </a:p>
          <a:p>
            <a:endParaRPr lang="cs-CZ" sz="16000" dirty="0" smtClean="0"/>
          </a:p>
          <a:p>
            <a:pPr>
              <a:buNone/>
            </a:pPr>
            <a:r>
              <a:rPr lang="cs-CZ" sz="80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1630</TotalTime>
  <Words>375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ARITMETIKA 8</vt:lpstr>
      <vt:lpstr>OBSAH ČTVERCE 8 x 8</vt:lpstr>
      <vt:lpstr>DĚLÍME ČTVEREC</vt:lpstr>
      <vt:lpstr>ZE ČTVERCE OBDÉLNÍK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Učitel</cp:lastModifiedBy>
  <cp:revision>234</cp:revision>
  <dcterms:created xsi:type="dcterms:W3CDTF">2011-11-27T20:43:59Z</dcterms:created>
  <dcterms:modified xsi:type="dcterms:W3CDTF">2013-05-23T08:31:34Z</dcterms:modified>
</cp:coreProperties>
</file>