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56" r:id="rId2"/>
    <p:sldId id="257" r:id="rId3"/>
    <p:sldId id="286" r:id="rId4"/>
    <p:sldId id="284" r:id="rId5"/>
    <p:sldId id="290" r:id="rId6"/>
    <p:sldId id="291" r:id="rId7"/>
    <p:sldId id="275" r:id="rId8"/>
    <p:sldId id="292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588" autoAdjust="0"/>
    <p:restoredTop sz="94671" autoAdjust="0"/>
  </p:normalViewPr>
  <p:slideViewPr>
    <p:cSldViewPr>
      <p:cViewPr varScale="1">
        <p:scale>
          <a:sx n="97" d="100"/>
          <a:sy n="97" d="100"/>
        </p:scale>
        <p:origin x="-114" y="-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60128" cy="6012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VY_32_INOVACE_19_M8_OBSAHY A OBVODY ROVINNÝCH ÚTVARŮ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OBSAH A OBVOD JAKO ALGEBRAICKÝ VÝRAZ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 VYTVOŘENÍ: 22.4.2013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920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17347" custLinFactNeighborX="-274" custLinFactNeighborY="4610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ScaleY="95374" custLinFactNeighborX="343" custLinFactNeighborY="777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BFAB67-6DF2-4166-9A5D-2A37F9759A58}" type="presOf" srcId="{D8197B8C-B260-4A16-BDF4-0947B075E274}" destId="{5A5FFA88-C948-4069-8E93-59FA12366E83}" srcOrd="1" destOrd="0" presId="urn:microsoft.com/office/officeart/2005/8/layout/target3"/>
    <dgm:cxn modelId="{D542BF12-3576-4E47-9F67-514E5952A92C}" type="presOf" srcId="{B651F6E3-6281-48DB-9319-2AEAFDAE7572}" destId="{619D679B-A015-4ECF-8348-D1034C574F40}" srcOrd="0" destOrd="0" presId="urn:microsoft.com/office/officeart/2005/8/layout/target3"/>
    <dgm:cxn modelId="{D38F9D64-1563-421D-8971-6A5EAD8738DD}" type="presOf" srcId="{D1B46980-6531-4606-95E6-44980827E919}" destId="{2BE915AB-18AA-4053-B92C-3BFC9ED204BB}" srcOrd="1" destOrd="0" presId="urn:microsoft.com/office/officeart/2005/8/layout/target3"/>
    <dgm:cxn modelId="{E4A211E1-84D4-4C27-9689-AA5C2F1E0F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3D70D2-5A18-45E0-AAC1-EC2DC745E3A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8AFB5FB-5299-4130-BE26-72EB253A43D0}" type="presOf" srcId="{D1B46980-6531-4606-95E6-44980827E919}" destId="{6140AFEC-043D-4C43-A2F9-D0F5331DF3A3}" srcOrd="0" destOrd="0" presId="urn:microsoft.com/office/officeart/2005/8/layout/target3"/>
    <dgm:cxn modelId="{DB85857D-6273-4A86-9B2A-F948AC01AF23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A2FAB7F-ED76-48EE-A62E-712AB2DB82B8}" type="presOf" srcId="{D1D4F407-5343-4D3F-B5B9-D407B03CAEB4}" destId="{D005CE8C-CC26-4C3E-AC11-E15060ECD759}" srcOrd="0" destOrd="0" presId="urn:microsoft.com/office/officeart/2005/8/layout/target3"/>
    <dgm:cxn modelId="{B12AF07B-B47F-4A76-9095-CFE0931F15A5}" type="presOf" srcId="{B651F6E3-6281-48DB-9319-2AEAFDAE7572}" destId="{6BB5E863-4638-4E1D-BFDE-399D028AC4ED}" srcOrd="1" destOrd="0" presId="urn:microsoft.com/office/officeart/2005/8/layout/target3"/>
    <dgm:cxn modelId="{A48E1933-52B5-4D75-907D-F2195F865360}" type="presOf" srcId="{4C35D32F-0EAB-4CD7-82EE-45574DC2A586}" destId="{890E4F0B-2866-4A3F-A3C7-2A14B1797930}" srcOrd="1" destOrd="0" presId="urn:microsoft.com/office/officeart/2005/8/layout/target3"/>
    <dgm:cxn modelId="{1AA26919-1CC3-4C2A-8C34-175B438813D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F7305D-6FC1-4E38-995C-C3D597AA451C}" type="presParOf" srcId="{333A1088-737F-45CB-B68E-254E46348037}" destId="{F5ABB229-8D3B-4694-996A-96F23CF14429}" srcOrd="0" destOrd="0" presId="urn:microsoft.com/office/officeart/2005/8/layout/target3"/>
    <dgm:cxn modelId="{E624255C-E1EF-4F94-A2A0-A5EC2914E2BB}" type="presParOf" srcId="{333A1088-737F-45CB-B68E-254E46348037}" destId="{F41139FD-01EE-4571-8B17-4FB00FC51163}" srcOrd="1" destOrd="0" presId="urn:microsoft.com/office/officeart/2005/8/layout/target3"/>
    <dgm:cxn modelId="{4F35DE92-F0BD-4A8B-934D-AD52DB275AA0}" type="presParOf" srcId="{333A1088-737F-45CB-B68E-254E46348037}" destId="{D005CE8C-CC26-4C3E-AC11-E15060ECD759}" srcOrd="2" destOrd="0" presId="urn:microsoft.com/office/officeart/2005/8/layout/target3"/>
    <dgm:cxn modelId="{8D98501C-9F63-44F0-9C90-C9E8D789E334}" type="presParOf" srcId="{333A1088-737F-45CB-B68E-254E46348037}" destId="{2C702D82-9B77-49B7-9568-BB8EB47C3372}" srcOrd="3" destOrd="0" presId="urn:microsoft.com/office/officeart/2005/8/layout/target3"/>
    <dgm:cxn modelId="{7A615D6C-645F-4CDE-A067-8CF9400E898A}" type="presParOf" srcId="{333A1088-737F-45CB-B68E-254E46348037}" destId="{A52A0455-90FF-4808-ABD0-F02540D31D5A}" srcOrd="4" destOrd="0" presId="urn:microsoft.com/office/officeart/2005/8/layout/target3"/>
    <dgm:cxn modelId="{5B32CAAC-9247-4FDF-B37C-378F62341E51}" type="presParOf" srcId="{333A1088-737F-45CB-B68E-254E46348037}" destId="{6140AFEC-043D-4C43-A2F9-D0F5331DF3A3}" srcOrd="5" destOrd="0" presId="urn:microsoft.com/office/officeart/2005/8/layout/target3"/>
    <dgm:cxn modelId="{6CDAA932-256C-47B0-B5D1-F5E5E02387B6}" type="presParOf" srcId="{333A1088-737F-45CB-B68E-254E46348037}" destId="{9358AC05-5D7D-4327-9F80-1AD486AEA664}" srcOrd="6" destOrd="0" presId="urn:microsoft.com/office/officeart/2005/8/layout/target3"/>
    <dgm:cxn modelId="{ECCE4C56-09E7-45B2-B5C2-505C55DB1DA2}" type="presParOf" srcId="{333A1088-737F-45CB-B68E-254E46348037}" destId="{313FC574-E1CD-4FB4-B054-0B805CE0447D}" srcOrd="7" destOrd="0" presId="urn:microsoft.com/office/officeart/2005/8/layout/target3"/>
    <dgm:cxn modelId="{6C7722B8-7DD5-445C-923A-45E1EE74B04F}" type="presParOf" srcId="{333A1088-737F-45CB-B68E-254E46348037}" destId="{619D679B-A015-4ECF-8348-D1034C574F40}" srcOrd="8" destOrd="0" presId="urn:microsoft.com/office/officeart/2005/8/layout/target3"/>
    <dgm:cxn modelId="{D0903532-4198-4BB6-BCE6-D9F5DF54B6FD}" type="presParOf" srcId="{333A1088-737F-45CB-B68E-254E46348037}" destId="{322283A8-4A27-4CDA-BAE3-F381106A9174}" srcOrd="9" destOrd="0" presId="urn:microsoft.com/office/officeart/2005/8/layout/target3"/>
    <dgm:cxn modelId="{AE1CBFE1-D900-4B51-9CF0-8085E500A6D2}" type="presParOf" srcId="{333A1088-737F-45CB-B68E-254E46348037}" destId="{FFC9F71D-1B4F-4AD9-A4A6-86ADEFC8AF5C}" srcOrd="10" destOrd="0" presId="urn:microsoft.com/office/officeart/2005/8/layout/target3"/>
    <dgm:cxn modelId="{6A16DB5B-6F82-4969-B7BD-DA1175EF9CFE}" type="presParOf" srcId="{333A1088-737F-45CB-B68E-254E46348037}" destId="{25B08C86-7E15-44DC-BE7F-FFB55DD49D12}" srcOrd="11" destOrd="0" presId="urn:microsoft.com/office/officeart/2005/8/layout/target3"/>
    <dgm:cxn modelId="{F2A53274-9EAD-4444-A048-D36934D68BC1}" type="presParOf" srcId="{333A1088-737F-45CB-B68E-254E46348037}" destId="{76644BE8-9D7C-4C09-B250-3D10AF48CBB7}" srcOrd="12" destOrd="0" presId="urn:microsoft.com/office/officeart/2005/8/layout/target3"/>
    <dgm:cxn modelId="{74720152-4AA1-4796-8F4D-91BC2055F672}" type="presParOf" srcId="{333A1088-737F-45CB-B68E-254E46348037}" destId="{EE85B701-7295-41C0-BA7A-34D3756A2AE6}" srcOrd="13" destOrd="0" presId="urn:microsoft.com/office/officeart/2005/8/layout/target3"/>
    <dgm:cxn modelId="{07B61E0A-A746-4D5A-9CB1-E7315DA1D0CA}" type="presParOf" srcId="{333A1088-737F-45CB-B68E-254E46348037}" destId="{8BEBB6EC-1DAA-4CAC-8A25-BC0FCBD5DBD5}" srcOrd="14" destOrd="0" presId="urn:microsoft.com/office/officeart/2005/8/layout/target3"/>
    <dgm:cxn modelId="{C4F9A916-19A1-473C-8291-76CE2ED53EF1}" type="presParOf" srcId="{333A1088-737F-45CB-B68E-254E46348037}" destId="{AED2198E-93D5-4001-81B4-73124B309672}" srcOrd="15" destOrd="0" presId="urn:microsoft.com/office/officeart/2005/8/layout/target3"/>
    <dgm:cxn modelId="{1715655D-8011-446A-949A-3A4730AC2991}" type="presParOf" srcId="{333A1088-737F-45CB-B68E-254E46348037}" destId="{2BE915AB-18AA-4053-B92C-3BFC9ED204BB}" srcOrd="16" destOrd="0" presId="urn:microsoft.com/office/officeart/2005/8/layout/target3"/>
    <dgm:cxn modelId="{256C080E-144E-4498-AFFA-EC21DAA02D86}" type="presParOf" srcId="{333A1088-737F-45CB-B68E-254E46348037}" destId="{6BB5E863-4638-4E1D-BFDE-399D028AC4ED}" srcOrd="17" destOrd="0" presId="urn:microsoft.com/office/officeart/2005/8/layout/target3"/>
    <dgm:cxn modelId="{4BDE56D7-E439-4B26-B921-2989B5C411E7}" type="presParOf" srcId="{333A1088-737F-45CB-B68E-254E46348037}" destId="{5A5FFA88-C948-4069-8E93-59FA12366E83}" srcOrd="18" destOrd="0" presId="urn:microsoft.com/office/officeart/2005/8/layout/target3"/>
    <dgm:cxn modelId="{424C8D85-D4AD-4DA7-A9DA-ED8CFBDFD2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19722" cy="26197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09861" y="0"/>
          <a:ext cx="6611018" cy="2619722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0"/>
        <a:ext cx="6611018" cy="419155"/>
      </dsp:txXfrm>
    </dsp:sp>
    <dsp:sp modelId="{A52A0455-90FF-4808-ABD0-F02540D31D5A}">
      <dsp:nvSpPr>
        <dsp:cNvPr id="0" name=""/>
        <dsp:cNvSpPr/>
      </dsp:nvSpPr>
      <dsp:spPr>
        <a:xfrm>
          <a:off x="275070" y="419155"/>
          <a:ext cx="2069580" cy="206958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09861" y="419155"/>
          <a:ext cx="6611018" cy="206958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419155"/>
        <a:ext cx="6611018" cy="419155"/>
      </dsp:txXfrm>
    </dsp:sp>
    <dsp:sp modelId="{313FC574-E1CD-4FB4-B054-0B805CE0447D}">
      <dsp:nvSpPr>
        <dsp:cNvPr id="0" name=""/>
        <dsp:cNvSpPr/>
      </dsp:nvSpPr>
      <dsp:spPr>
        <a:xfrm>
          <a:off x="550141" y="838311"/>
          <a:ext cx="1519438" cy="15194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91746" y="776568"/>
          <a:ext cx="6611018" cy="1783015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VY_32_INOVACE_19_M8_OBSAHY A OBVODY ROVINNÝCH ÚTVARŮ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91746" y="776568"/>
        <a:ext cx="6611018" cy="491866"/>
      </dsp:txXfrm>
    </dsp:sp>
    <dsp:sp modelId="{FFC9F71D-1B4F-4AD9-A4A6-86ADEFC8AF5C}">
      <dsp:nvSpPr>
        <dsp:cNvPr id="0" name=""/>
        <dsp:cNvSpPr/>
      </dsp:nvSpPr>
      <dsp:spPr>
        <a:xfrm>
          <a:off x="825212" y="1257466"/>
          <a:ext cx="969297" cy="96929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09861" y="1355200"/>
          <a:ext cx="6611018" cy="924457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OBSAH A OBVOD JAKO ALGEBRAICKÝ VÝRAZ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1355200"/>
        <a:ext cx="6611018" cy="399765"/>
      </dsp:txXfrm>
    </dsp:sp>
    <dsp:sp modelId="{EE85B701-7295-41C0-BA7A-34D3756A2AE6}">
      <dsp:nvSpPr>
        <dsp:cNvPr id="0" name=""/>
        <dsp:cNvSpPr/>
      </dsp:nvSpPr>
      <dsp:spPr>
        <a:xfrm>
          <a:off x="1100283" y="1676622"/>
          <a:ext cx="419155" cy="41915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09861" y="1676622"/>
          <a:ext cx="6611018" cy="419155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 VYTVOŘENÍ: 22.4.2013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1676622"/>
        <a:ext cx="6611018" cy="4191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D58CD9-83E4-4058-948E-50FB07291595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C3B5A5-EDE7-4538-9C5A-B044A9FDB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03779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861048"/>
            <a:ext cx="7851648" cy="77951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/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MATEMATIKA – ARITMETIKA 8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683568" y="4581128"/>
            <a:ext cx="7854696" cy="776528"/>
          </a:xfrm>
        </p:spPr>
        <p:txBody>
          <a:bodyPr>
            <a:normAutofit/>
          </a:bodyPr>
          <a:lstStyle/>
          <a:p>
            <a:pPr lvl="0" algn="ctr"/>
            <a:r>
              <a:rPr lang="cs-CZ" sz="3200" b="1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OBSAH </a:t>
            </a:r>
            <a:r>
              <a:rPr lang="cs-CZ" sz="3200" b="1" dirty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A OBVOD JAKO ALGEBRAICKÝ </a:t>
            </a:r>
            <a:r>
              <a:rPr lang="cs-CZ" sz="3200" b="1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VÝRAZ</a:t>
            </a:r>
            <a:endParaRPr lang="cs-CZ" sz="3200" b="1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</a:endParaRPr>
          </a:p>
        </p:txBody>
      </p:sp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val="4037936550"/>
              </p:ext>
            </p:extLst>
          </p:nvPr>
        </p:nvGraphicFramePr>
        <p:xfrm>
          <a:off x="1115616" y="908720"/>
          <a:ext cx="7920880" cy="26197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1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5445224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302912" y="1384648"/>
            <a:ext cx="8417920" cy="462551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Tx/>
              <a:buFont typeface="Arial" pitchFamily="34" charset="0"/>
              <a:buChar char="•"/>
            </a:pPr>
            <a:r>
              <a:rPr lang="cs-CZ" sz="2800" dirty="0" smtClean="0"/>
              <a:t>Rozlišujeme VÝRAZ ČÍSELNÝ a VÝRAZ S PROMĚNNOU</a:t>
            </a:r>
          </a:p>
          <a:p>
            <a:pPr>
              <a:lnSpc>
                <a:spcPct val="150000"/>
              </a:lnSpc>
              <a:buClrTx/>
              <a:buFont typeface="Arial" pitchFamily="34" charset="0"/>
              <a:buChar char="•"/>
            </a:pPr>
            <a:r>
              <a:rPr lang="cs-CZ" sz="2800" b="1" dirty="0" smtClean="0"/>
              <a:t>ČÍSELNÝ VÝRAZ  </a:t>
            </a:r>
            <a:r>
              <a:rPr lang="cs-CZ" sz="2800" dirty="0" smtClean="0"/>
              <a:t>( - 3.2 – (5 +7) - √2 )</a:t>
            </a:r>
          </a:p>
          <a:p>
            <a:pPr>
              <a:lnSpc>
                <a:spcPct val="150000"/>
              </a:lnSpc>
              <a:buClrTx/>
              <a:buFont typeface="Arial" pitchFamily="34" charset="0"/>
              <a:buChar char="•"/>
            </a:pPr>
            <a:r>
              <a:rPr lang="cs-CZ" sz="2800" b="1" dirty="0" smtClean="0"/>
              <a:t>VÝRAZ S PROMĚNNOU </a:t>
            </a:r>
            <a:r>
              <a:rPr lang="cs-CZ" sz="2800" dirty="0" smtClean="0"/>
              <a:t>( 3x – 2 + 5x⁴ )</a:t>
            </a:r>
            <a:endParaRPr lang="cs-CZ" sz="2800" i="1" dirty="0" smtClean="0"/>
          </a:p>
          <a:p>
            <a:pPr>
              <a:lnSpc>
                <a:spcPct val="150000"/>
              </a:lnSpc>
              <a:buClrTx/>
              <a:buFont typeface="Arial" pitchFamily="34" charset="0"/>
              <a:buChar char="•"/>
            </a:pPr>
            <a:r>
              <a:rPr lang="cs-CZ" sz="2800" dirty="0" smtClean="0"/>
              <a:t>Výrazy </a:t>
            </a:r>
            <a:r>
              <a:rPr lang="cs-CZ" sz="2800" dirty="0"/>
              <a:t>s proměnnou </a:t>
            </a:r>
            <a:r>
              <a:rPr lang="cs-CZ" sz="2800" dirty="0" smtClean="0"/>
              <a:t>lze </a:t>
            </a:r>
            <a:r>
              <a:rPr lang="cs-CZ" sz="2800" b="1" dirty="0" smtClean="0"/>
              <a:t>SČÍTAT A ODČÍTAT </a:t>
            </a:r>
            <a:r>
              <a:rPr lang="cs-CZ" sz="2800" dirty="0" smtClean="0"/>
              <a:t>( 3x – x + 5x = 7x )</a:t>
            </a:r>
          </a:p>
          <a:p>
            <a:pPr>
              <a:lnSpc>
                <a:spcPct val="150000"/>
              </a:lnSpc>
              <a:buClrTx/>
              <a:buFont typeface="Arial" pitchFamily="34" charset="0"/>
              <a:buChar char="•"/>
            </a:pPr>
            <a:r>
              <a:rPr lang="cs-CZ" sz="2800" dirty="0" smtClean="0"/>
              <a:t>Výrazy </a:t>
            </a:r>
            <a:r>
              <a:rPr lang="cs-CZ" sz="2800" dirty="0"/>
              <a:t>s proměnnou lze </a:t>
            </a:r>
            <a:r>
              <a:rPr lang="cs-CZ" sz="2800" b="1" dirty="0" smtClean="0"/>
              <a:t>NÁSOBIT  </a:t>
            </a:r>
            <a:r>
              <a:rPr lang="cs-CZ" sz="2800" dirty="0" smtClean="0"/>
              <a:t>( 3x . 2x = 6x</a:t>
            </a:r>
            <a:r>
              <a:rPr lang="cs-CZ" sz="2800" baseline="30000" dirty="0" smtClean="0"/>
              <a:t>2 </a:t>
            </a:r>
            <a:r>
              <a:rPr lang="cs-CZ" sz="2800" dirty="0" smtClean="0"/>
              <a:t>)</a:t>
            </a:r>
          </a:p>
          <a:p>
            <a:pPr>
              <a:lnSpc>
                <a:spcPct val="150000"/>
              </a:lnSpc>
              <a:buClrTx/>
              <a:buFont typeface="Arial" pitchFamily="34" charset="0"/>
              <a:buChar char="•"/>
            </a:pPr>
            <a:r>
              <a:rPr lang="cs-CZ" sz="2800" dirty="0" smtClean="0"/>
              <a:t>Výrazy </a:t>
            </a:r>
            <a:r>
              <a:rPr lang="cs-CZ" sz="2800" dirty="0"/>
              <a:t>s proměnnou lze </a:t>
            </a:r>
            <a:r>
              <a:rPr lang="cs-CZ" sz="2800" b="1" dirty="0" smtClean="0"/>
              <a:t>DĚLIT  </a:t>
            </a:r>
            <a:r>
              <a:rPr lang="cs-CZ" sz="2800" dirty="0"/>
              <a:t>( </a:t>
            </a:r>
            <a:r>
              <a:rPr lang="cs-CZ" sz="2800" dirty="0" smtClean="0"/>
              <a:t>10x</a:t>
            </a:r>
            <a:r>
              <a:rPr lang="cs-CZ" sz="2800" baseline="30000" dirty="0"/>
              <a:t>2</a:t>
            </a:r>
            <a:r>
              <a:rPr lang="cs-CZ" sz="2800" dirty="0" smtClean="0"/>
              <a:t> : </a:t>
            </a:r>
            <a:r>
              <a:rPr lang="cs-CZ" sz="2800" dirty="0"/>
              <a:t>2x = </a:t>
            </a:r>
            <a:r>
              <a:rPr lang="cs-CZ" sz="2800" dirty="0" smtClean="0"/>
              <a:t>5x</a:t>
            </a:r>
            <a:r>
              <a:rPr lang="cs-CZ" sz="2800" baseline="30000" dirty="0" smtClean="0"/>
              <a:t> </a:t>
            </a:r>
            <a:r>
              <a:rPr lang="cs-CZ" sz="2800" dirty="0"/>
              <a:t>)</a:t>
            </a:r>
          </a:p>
          <a:p>
            <a:pPr marL="0" indent="0">
              <a:lnSpc>
                <a:spcPct val="150000"/>
              </a:lnSpc>
              <a:buClrTx/>
              <a:buNone/>
            </a:pPr>
            <a:endParaRPr lang="cs-CZ" sz="2800" dirty="0" smtClean="0"/>
          </a:p>
          <a:p>
            <a:pPr>
              <a:lnSpc>
                <a:spcPct val="150000"/>
              </a:lnSpc>
              <a:buClrTx/>
              <a:buFont typeface="Arial" pitchFamily="34" charset="0"/>
              <a:buChar char="•"/>
            </a:pPr>
            <a:endParaRPr lang="cs-CZ" sz="28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3168" y="121960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CO UŽ VÍME O ALGEBRAICKÝCH VÝRAZECH?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251520" y="1384648"/>
            <a:ext cx="8496944" cy="494167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Tx/>
            </a:pPr>
            <a:r>
              <a:rPr lang="cs-CZ" sz="2800" dirty="0" smtClean="0"/>
              <a:t>Z geometrie známe </a:t>
            </a:r>
            <a:r>
              <a:rPr lang="cs-CZ" sz="2800" b="1" dirty="0" smtClean="0"/>
              <a:t>OBECNÉ VZORCE </a:t>
            </a:r>
            <a:r>
              <a:rPr lang="cs-CZ" sz="2800" dirty="0" smtClean="0"/>
              <a:t>pro výpočet OBVODU A OBSAHU ZÁKLADNÍCH ROVINNÝCH ÚTVARŮ (čtverec, obdélník, trojúhelník, kosočtverec, kruh, atd.)</a:t>
            </a:r>
          </a:p>
          <a:p>
            <a:pPr>
              <a:lnSpc>
                <a:spcPct val="150000"/>
              </a:lnSpc>
              <a:buClrTx/>
            </a:pPr>
            <a:r>
              <a:rPr lang="cs-CZ" sz="2800" dirty="0" smtClean="0"/>
              <a:t>Dnes budeme odvozovat vzorce pro </a:t>
            </a:r>
            <a:r>
              <a:rPr lang="cs-CZ" sz="2800" b="1" dirty="0" smtClean="0"/>
              <a:t>NEPRAVIDELNÉ ROVINNÉ ÚTVARY </a:t>
            </a:r>
            <a:r>
              <a:rPr lang="cs-CZ" sz="2800" dirty="0" smtClean="0"/>
              <a:t>a to pouze pomocí proměnných.</a:t>
            </a:r>
          </a:p>
          <a:p>
            <a:pPr>
              <a:lnSpc>
                <a:spcPct val="150000"/>
              </a:lnSpc>
              <a:buClrTx/>
            </a:pPr>
            <a:r>
              <a:rPr lang="cs-CZ" sz="2800" dirty="0" smtClean="0"/>
              <a:t>Pro úplnost zopakujeme:	</a:t>
            </a:r>
            <a:r>
              <a:rPr lang="cs-CZ" sz="2800" b="1" dirty="0" smtClean="0"/>
              <a:t>OBSAH</a:t>
            </a:r>
            <a:r>
              <a:rPr lang="cs-CZ" sz="2800" dirty="0" smtClean="0"/>
              <a:t> značíme </a:t>
            </a:r>
            <a:r>
              <a:rPr lang="cs-CZ" sz="2800" b="1" i="1" dirty="0" smtClean="0"/>
              <a:t>S</a:t>
            </a:r>
            <a:endParaRPr lang="cs-CZ" sz="2800" dirty="0" smtClean="0"/>
          </a:p>
          <a:p>
            <a:pPr marL="0" indent="0">
              <a:lnSpc>
                <a:spcPct val="150000"/>
              </a:lnSpc>
              <a:buClrTx/>
              <a:buNone/>
            </a:pPr>
            <a:r>
              <a:rPr lang="cs-CZ" sz="2800" dirty="0"/>
              <a:t>	</a:t>
            </a:r>
            <a:r>
              <a:rPr lang="cs-CZ" sz="2800" dirty="0" smtClean="0"/>
              <a:t>				</a:t>
            </a:r>
            <a:r>
              <a:rPr lang="cs-CZ" sz="2800" b="1" dirty="0" smtClean="0"/>
              <a:t>OBVOD</a:t>
            </a:r>
            <a:r>
              <a:rPr lang="cs-CZ" sz="2800" dirty="0" smtClean="0"/>
              <a:t> značíme </a:t>
            </a:r>
            <a:r>
              <a:rPr lang="cs-CZ" sz="2800" b="1" i="1" dirty="0" smtClean="0"/>
              <a:t>o</a:t>
            </a:r>
            <a:endParaRPr lang="cs-CZ" sz="2800" dirty="0" smtClean="0"/>
          </a:p>
          <a:p>
            <a:pPr>
              <a:lnSpc>
                <a:spcPct val="150000"/>
              </a:lnSpc>
              <a:buClrTx/>
              <a:buFont typeface="Arial" pitchFamily="34" charset="0"/>
              <a:buChar char="•"/>
            </a:pPr>
            <a:endParaRPr lang="cs-CZ" sz="2800" dirty="0" smtClean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70176" y="121960"/>
            <a:ext cx="83058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OBSAH A OBVOD ROVINNÝCH ÚTVARŮ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0103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5463" y="-15358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ČTVEREC A OBDÉLNÍK</a:t>
            </a:r>
            <a:endParaRPr lang="cs-CZ" sz="3600" i="1" dirty="0">
              <a:solidFill>
                <a:schemeClr val="bg2">
                  <a:lumMod val="10000"/>
                </a:schemeClr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423168" y="1189328"/>
            <a:ext cx="4689984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23168" y="1550096"/>
            <a:ext cx="4689984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23168" y="1910864"/>
            <a:ext cx="4689984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23168" y="2632400"/>
            <a:ext cx="4689984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25463" y="5157776"/>
            <a:ext cx="4687689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23168" y="4436240"/>
            <a:ext cx="4689984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25463" y="3687215"/>
            <a:ext cx="4687689" cy="35241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25463" y="6240080"/>
            <a:ext cx="4687689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25463" y="5518544"/>
            <a:ext cx="4687689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23168" y="4797008"/>
            <a:ext cx="4689984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25463" y="4075472"/>
            <a:ext cx="4687689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25463" y="3353936"/>
            <a:ext cx="4687689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23168" y="5879312"/>
            <a:ext cx="4689984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23168" y="2993168"/>
            <a:ext cx="4689984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25463" y="2271632"/>
            <a:ext cx="4687689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25463" y="1189328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144704" y="1189328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1866240" y="1189328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2587776" y="1189328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3309312" y="1189328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4030849" y="1189328"/>
            <a:ext cx="1146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4752384" y="1189328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783936" y="1189328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1505472" y="1189328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4391616" y="1189328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5113152" y="1189328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2227008" y="1189328"/>
            <a:ext cx="0" cy="5066256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2948544" y="1189328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3670080" y="1189328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1144704" y="1910864"/>
            <a:ext cx="1443072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1144704" y="1910864"/>
            <a:ext cx="0" cy="144307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1144704" y="3353936"/>
            <a:ext cx="721536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1866240" y="3353936"/>
            <a:ext cx="0" cy="108230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1866240" y="4436240"/>
            <a:ext cx="2165755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2587776" y="1910864"/>
            <a:ext cx="0" cy="144307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2587776" y="3353936"/>
            <a:ext cx="1444219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4030849" y="3353936"/>
            <a:ext cx="1146" cy="108230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TextovéPole 75"/>
          <p:cNvSpPr txBox="1"/>
          <p:nvPr/>
        </p:nvSpPr>
        <p:spPr>
          <a:xfrm>
            <a:off x="1657872" y="1362899"/>
            <a:ext cx="721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a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2600829" y="4315984"/>
            <a:ext cx="721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c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4035238" y="3551910"/>
            <a:ext cx="721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b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783936" y="2296553"/>
            <a:ext cx="721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a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964430" y="3310313"/>
            <a:ext cx="1290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a/2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7" name="TextovéPole 76"/>
              <p:cNvSpPr txBox="1"/>
              <p:nvPr/>
            </p:nvSpPr>
            <p:spPr>
              <a:xfrm>
                <a:off x="4572000" y="1547163"/>
                <a:ext cx="4445082" cy="3928961"/>
              </a:xfrm>
              <a:prstGeom prst="rect">
                <a:avLst/>
              </a:prstGeom>
              <a:solidFill>
                <a:srgbClr val="FFC000">
                  <a:alpha val="76000"/>
                </a:srgb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OBRAZEC JE TVOŘEN </a:t>
                </a:r>
                <a:r>
                  <a:rPr lang="cs-CZ" sz="2400" b="1" dirty="0" smtClean="0"/>
                  <a:t>ČTVERCEM</a:t>
                </a:r>
                <a:r>
                  <a:rPr lang="cs-CZ" sz="2400" dirty="0" smtClean="0"/>
                  <a:t> O STRANĚ </a:t>
                </a:r>
                <a:r>
                  <a:rPr lang="cs-CZ" sz="2400" b="1" i="1" dirty="0" smtClean="0"/>
                  <a:t>a</a:t>
                </a:r>
                <a:r>
                  <a:rPr lang="cs-CZ" sz="2400" dirty="0" smtClean="0"/>
                  <a:t> </a:t>
                </a:r>
                <a:r>
                  <a:rPr lang="cs-CZ" sz="2400" dirty="0" err="1" smtClean="0"/>
                  <a:t>A</a:t>
                </a:r>
                <a:r>
                  <a:rPr lang="cs-CZ" sz="2400" dirty="0" smtClean="0"/>
                  <a:t> </a:t>
                </a:r>
                <a:r>
                  <a:rPr lang="cs-CZ" sz="2400" b="1" dirty="0" smtClean="0"/>
                  <a:t>OBDÉLNÍKEM</a:t>
                </a:r>
                <a:r>
                  <a:rPr lang="cs-CZ" sz="2400" dirty="0" smtClean="0"/>
                  <a:t> O STRANÁCH </a:t>
                </a:r>
                <a:r>
                  <a:rPr lang="cs-CZ" sz="2400" b="1" i="1" dirty="0" smtClean="0"/>
                  <a:t>b</a:t>
                </a:r>
                <a:r>
                  <a:rPr lang="cs-CZ" sz="2400" dirty="0" smtClean="0"/>
                  <a:t> A </a:t>
                </a:r>
                <a:r>
                  <a:rPr lang="cs-CZ" sz="2400" b="1" i="1" dirty="0" smtClean="0"/>
                  <a:t>c</a:t>
                </a:r>
                <a:r>
                  <a:rPr lang="cs-CZ" sz="2400" dirty="0" smtClean="0"/>
                  <a:t>.</a:t>
                </a:r>
              </a:p>
              <a:p>
                <a:r>
                  <a:rPr lang="cs-CZ" sz="2800" b="1" dirty="0" smtClean="0">
                    <a:solidFill>
                      <a:srgbClr val="FF0000"/>
                    </a:solidFill>
                  </a:rPr>
                  <a:t>OBSAH:</a:t>
                </a:r>
              </a:p>
              <a:p>
                <a:r>
                  <a:rPr lang="cs-CZ" sz="2800" b="1" i="1" dirty="0" smtClean="0">
                    <a:solidFill>
                      <a:srgbClr val="FF0000"/>
                    </a:solidFill>
                  </a:rPr>
                  <a:t>S </a:t>
                </a:r>
                <a:r>
                  <a:rPr lang="cs-CZ" sz="2800" i="1" dirty="0" smtClean="0"/>
                  <a:t>= </a:t>
                </a:r>
                <a:r>
                  <a:rPr lang="cs-CZ" sz="2800" i="1" dirty="0" err="1" smtClean="0"/>
                  <a:t>a.a</a:t>
                </a:r>
                <a:r>
                  <a:rPr lang="cs-CZ" sz="2800" i="1" dirty="0" smtClean="0"/>
                  <a:t> + </a:t>
                </a:r>
                <a:r>
                  <a:rPr lang="cs-CZ" sz="2800" i="1" dirty="0" err="1" smtClean="0"/>
                  <a:t>b.c</a:t>
                </a:r>
                <a:r>
                  <a:rPr lang="cs-CZ" sz="2800" i="1" dirty="0" smtClean="0"/>
                  <a:t> = </a:t>
                </a:r>
                <a:r>
                  <a:rPr lang="cs-CZ" sz="2800" b="1" i="1" dirty="0" smtClean="0">
                    <a:solidFill>
                      <a:srgbClr val="FF0000"/>
                    </a:solidFill>
                  </a:rPr>
                  <a:t>a</a:t>
                </a:r>
                <a:r>
                  <a:rPr lang="cs-CZ" sz="2800" b="1" i="1" baseline="30000" dirty="0" smtClean="0">
                    <a:solidFill>
                      <a:srgbClr val="FF0000"/>
                    </a:solidFill>
                  </a:rPr>
                  <a:t>2</a:t>
                </a:r>
                <a:r>
                  <a:rPr lang="cs-CZ" sz="2800" b="1" i="1" dirty="0" smtClean="0">
                    <a:solidFill>
                      <a:srgbClr val="FF0000"/>
                    </a:solidFill>
                  </a:rPr>
                  <a:t> + </a:t>
                </a:r>
                <a:r>
                  <a:rPr lang="cs-CZ" sz="2800" b="1" i="1" dirty="0" err="1" smtClean="0">
                    <a:solidFill>
                      <a:srgbClr val="FF0000"/>
                    </a:solidFill>
                  </a:rPr>
                  <a:t>bc</a:t>
                </a:r>
                <a:endParaRPr lang="cs-CZ" sz="2800" b="1" i="1" dirty="0" smtClean="0">
                  <a:solidFill>
                    <a:srgbClr val="FF0000"/>
                  </a:solidFill>
                </a:endParaRPr>
              </a:p>
              <a:p>
                <a:endParaRPr lang="cs-CZ" sz="2800" b="1" i="1" dirty="0" smtClean="0">
                  <a:solidFill>
                    <a:srgbClr val="FF0000"/>
                  </a:solidFill>
                </a:endParaRPr>
              </a:p>
              <a:p>
                <a:r>
                  <a:rPr lang="cs-CZ" sz="2800" b="1" dirty="0" smtClean="0">
                    <a:solidFill>
                      <a:srgbClr val="FF0000"/>
                    </a:solidFill>
                  </a:rPr>
                  <a:t>OBVOD:</a:t>
                </a:r>
              </a:p>
              <a:p>
                <a:r>
                  <a:rPr lang="cs-CZ" sz="2800" b="1" i="1" dirty="0" smtClean="0">
                    <a:solidFill>
                      <a:srgbClr val="FF0000"/>
                    </a:solidFill>
                  </a:rPr>
                  <a:t>o</a:t>
                </a:r>
                <a:r>
                  <a:rPr lang="cs-CZ" sz="2800" i="1" dirty="0" smtClean="0"/>
                  <a:t>=</a:t>
                </a:r>
                <a:r>
                  <a:rPr lang="cs-CZ" sz="2800" i="1" dirty="0" err="1" smtClean="0"/>
                  <a:t>a+a+a+</a:t>
                </a:r>
                <a:r>
                  <a:rPr lang="cs-CZ" sz="2800" i="1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latin typeface="Cambria Math"/>
                          </a:rPr>
                          <m:t>𝑎</m:t>
                        </m:r>
                      </m:num>
                      <m:den>
                        <m:r>
                          <a:rPr lang="cs-CZ" sz="2800" b="0" i="1" dirty="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800" i="1" dirty="0" smtClean="0"/>
                  <a:t> +</a:t>
                </a:r>
                <a:r>
                  <a:rPr lang="cs-CZ" sz="2800" i="1" dirty="0" err="1" smtClean="0"/>
                  <a:t>b+c+b+c</a:t>
                </a:r>
                <a:r>
                  <a:rPr lang="cs-CZ" sz="2800" i="1" dirty="0" smtClean="0"/>
                  <a:t>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𝑎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800" i="1" dirty="0" smtClean="0"/>
                  <a:t> = </a:t>
                </a:r>
                <a:r>
                  <a:rPr lang="cs-CZ" sz="2800" b="1" i="1" dirty="0" smtClean="0">
                    <a:solidFill>
                      <a:srgbClr val="FF0000"/>
                    </a:solidFill>
                  </a:rPr>
                  <a:t>3a + 2b + 2c</a:t>
                </a:r>
                <a:endParaRPr lang="cs-CZ" sz="2800" b="1" i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77" name="TextovéPole 7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0" y="1547163"/>
                <a:ext cx="4445082" cy="3928961"/>
              </a:xfrm>
              <a:prstGeom prst="rect">
                <a:avLst/>
              </a:prstGeom>
              <a:blipFill rotWithShape="1">
                <a:blip r:embed="rId2"/>
                <a:stretch>
                  <a:fillRect l="-2743" t="-1242" r="-3567" b="-35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7" name="TextovéPole 96"/>
          <p:cNvSpPr txBox="1"/>
          <p:nvPr/>
        </p:nvSpPr>
        <p:spPr>
          <a:xfrm>
            <a:off x="1609766" y="2408393"/>
            <a:ext cx="721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chemeClr val="tx2">
                    <a:lumMod val="75000"/>
                  </a:schemeClr>
                </a:solidFill>
              </a:rPr>
              <a:t>a</a:t>
            </a:r>
            <a:r>
              <a:rPr lang="cs-CZ" sz="3200" b="1" i="1" baseline="30000" dirty="0" smtClean="0">
                <a:solidFill>
                  <a:schemeClr val="tx2">
                    <a:lumMod val="75000"/>
                  </a:schemeClr>
                </a:solidFill>
              </a:rPr>
              <a:t>2</a:t>
            </a:r>
            <a:endParaRPr lang="cs-CZ" sz="3200" b="1" i="1" baseline="30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2614408" y="3687215"/>
            <a:ext cx="721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err="1" smtClean="0">
                <a:solidFill>
                  <a:schemeClr val="tx2">
                    <a:lumMod val="75000"/>
                  </a:schemeClr>
                </a:solidFill>
              </a:rPr>
              <a:t>b.c</a:t>
            </a:r>
            <a:endParaRPr lang="cs-CZ" sz="32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90" name="Přímá spojnice 89"/>
          <p:cNvCxnSpPr/>
          <p:nvPr/>
        </p:nvCxnSpPr>
        <p:spPr>
          <a:xfrm>
            <a:off x="1866240" y="3353936"/>
            <a:ext cx="721536" cy="0"/>
          </a:xfrm>
          <a:prstGeom prst="line">
            <a:avLst/>
          </a:prstGeom>
          <a:ln w="38100" cap="rnd" cmpd="sng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2639451" y="2340012"/>
            <a:ext cx="721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a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1467894" y="3751918"/>
            <a:ext cx="721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b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3099739" y="2881328"/>
            <a:ext cx="1082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c-a/2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229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" grpId="0"/>
      <p:bldP spid="77" grpId="0" animBg="1"/>
      <p:bldP spid="97" grpId="0"/>
      <p:bldP spid="98" grpId="0"/>
      <p:bldP spid="49" grpId="0"/>
      <p:bldP spid="50" grpId="0"/>
      <p:bldP spid="5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5463" y="-15358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ČTVEREC, OBDÉLNÍK, TROJÚHELNÍK</a:t>
            </a:r>
            <a:endParaRPr lang="cs-CZ" sz="3600" i="1" dirty="0">
              <a:solidFill>
                <a:schemeClr val="bg2">
                  <a:lumMod val="10000"/>
                </a:schemeClr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423168" y="1189328"/>
            <a:ext cx="4689984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23168" y="1550096"/>
            <a:ext cx="4689984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25463" y="1888153"/>
            <a:ext cx="4689984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23168" y="2632400"/>
            <a:ext cx="4689984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25463" y="5157776"/>
            <a:ext cx="4687689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23168" y="4436240"/>
            <a:ext cx="4689984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25463" y="3687215"/>
            <a:ext cx="4687689" cy="35241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25463" y="6240080"/>
            <a:ext cx="4687689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25463" y="5518544"/>
            <a:ext cx="4687689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23168" y="4797008"/>
            <a:ext cx="4689984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25463" y="4075472"/>
            <a:ext cx="4687689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25463" y="3353936"/>
            <a:ext cx="4687689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23168" y="5879312"/>
            <a:ext cx="4689984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23168" y="2993168"/>
            <a:ext cx="4689984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25463" y="2271632"/>
            <a:ext cx="4687689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25463" y="1189328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144704" y="1189328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1866240" y="1189328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2587776" y="1189328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3309312" y="1189328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4030849" y="1189328"/>
            <a:ext cx="1146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4752384" y="1189328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783936" y="1189328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1505472" y="1189328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4391616" y="1189328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5113152" y="1189328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2227008" y="1189328"/>
            <a:ext cx="0" cy="5066256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2948544" y="1189328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3670080" y="1189328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1144704" y="3353936"/>
            <a:ext cx="721536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1866240" y="3353936"/>
            <a:ext cx="0" cy="108230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1866240" y="4436240"/>
            <a:ext cx="1443072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2227008" y="3353936"/>
            <a:ext cx="721536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TextovéPole 75"/>
          <p:cNvSpPr txBox="1"/>
          <p:nvPr/>
        </p:nvSpPr>
        <p:spPr>
          <a:xfrm>
            <a:off x="3117584" y="2052433"/>
            <a:ext cx="721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a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2408539" y="4301724"/>
            <a:ext cx="721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c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3354971" y="3714704"/>
            <a:ext cx="721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b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7" name="TextovéPole 76"/>
              <p:cNvSpPr txBox="1"/>
              <p:nvPr/>
            </p:nvSpPr>
            <p:spPr>
              <a:xfrm>
                <a:off x="4271360" y="1426498"/>
                <a:ext cx="4872640" cy="4627101"/>
              </a:xfrm>
              <a:prstGeom prst="rect">
                <a:avLst/>
              </a:prstGeom>
              <a:solidFill>
                <a:srgbClr val="FFC000">
                  <a:alpha val="76000"/>
                </a:srgb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OBRAZEC JE TVOŘEN </a:t>
                </a:r>
                <a:r>
                  <a:rPr lang="cs-CZ" sz="2400" b="1" dirty="0" smtClean="0"/>
                  <a:t>ČTVERCEM</a:t>
                </a:r>
                <a:r>
                  <a:rPr lang="cs-CZ" sz="2400" dirty="0" smtClean="0"/>
                  <a:t> O STRANĚ </a:t>
                </a:r>
                <a:r>
                  <a:rPr lang="cs-CZ" sz="2400" b="1" i="1" dirty="0" smtClean="0"/>
                  <a:t>a</a:t>
                </a:r>
                <a:r>
                  <a:rPr lang="cs-CZ" sz="2400" dirty="0" smtClean="0"/>
                  <a:t> </a:t>
                </a:r>
                <a:r>
                  <a:rPr lang="cs-CZ" sz="2400" dirty="0" err="1" smtClean="0"/>
                  <a:t>A</a:t>
                </a:r>
                <a:r>
                  <a:rPr lang="cs-CZ" sz="2400" dirty="0" smtClean="0"/>
                  <a:t> </a:t>
                </a:r>
                <a:r>
                  <a:rPr lang="cs-CZ" sz="2400" b="1" dirty="0" smtClean="0"/>
                  <a:t>OBDÉLNÍKEM</a:t>
                </a:r>
                <a:r>
                  <a:rPr lang="cs-CZ" sz="2400" dirty="0" smtClean="0"/>
                  <a:t> O STRANÁCH </a:t>
                </a:r>
                <a:r>
                  <a:rPr lang="cs-CZ" sz="2400" b="1" i="1" dirty="0" smtClean="0"/>
                  <a:t>b</a:t>
                </a:r>
                <a:r>
                  <a:rPr lang="cs-CZ" sz="2400" dirty="0" smtClean="0"/>
                  <a:t> A </a:t>
                </a:r>
                <a:r>
                  <a:rPr lang="cs-CZ" sz="2400" b="1" i="1" dirty="0" smtClean="0"/>
                  <a:t>c</a:t>
                </a:r>
                <a:r>
                  <a:rPr lang="cs-CZ" sz="2400" dirty="0"/>
                  <a:t> </a:t>
                </a:r>
                <a:r>
                  <a:rPr lang="cs-CZ" sz="2400" dirty="0" smtClean="0"/>
                  <a:t>A </a:t>
                </a:r>
                <a:r>
                  <a:rPr lang="cs-CZ" sz="2400" b="1" dirty="0" smtClean="0"/>
                  <a:t>TROJÚHELNÍKEM</a:t>
                </a:r>
                <a:r>
                  <a:rPr lang="cs-CZ" sz="2400" dirty="0" smtClean="0"/>
                  <a:t> O STRANÁCH </a:t>
                </a:r>
                <a:r>
                  <a:rPr lang="cs-CZ" sz="2400" b="1" i="1" dirty="0" smtClean="0"/>
                  <a:t>c</a:t>
                </a:r>
                <a:r>
                  <a:rPr lang="cs-CZ" sz="2400" dirty="0" smtClean="0"/>
                  <a:t> A </a:t>
                </a:r>
                <a:r>
                  <a:rPr lang="cs-CZ" sz="2400" b="1" i="1" dirty="0" smtClean="0"/>
                  <a:t>b</a:t>
                </a:r>
                <a:r>
                  <a:rPr lang="cs-CZ" sz="2400" dirty="0" smtClean="0"/>
                  <a:t>.</a:t>
                </a:r>
              </a:p>
              <a:p>
                <a:r>
                  <a:rPr lang="cs-CZ" sz="2800" b="1" dirty="0" smtClean="0">
                    <a:solidFill>
                      <a:srgbClr val="FF0000"/>
                    </a:solidFill>
                  </a:rPr>
                  <a:t>OBSAH:</a:t>
                </a:r>
              </a:p>
              <a:p>
                <a:r>
                  <a:rPr lang="cs-CZ" sz="2800" b="1" i="1" dirty="0" smtClean="0">
                    <a:solidFill>
                      <a:srgbClr val="FF0000"/>
                    </a:solidFill>
                  </a:rPr>
                  <a:t>S </a:t>
                </a:r>
                <a:r>
                  <a:rPr lang="cs-CZ" sz="2800" i="1" dirty="0" smtClean="0"/>
                  <a:t>= </a:t>
                </a:r>
                <a:r>
                  <a:rPr lang="cs-CZ" sz="2800" i="1" dirty="0" err="1" smtClean="0"/>
                  <a:t>a.a</a:t>
                </a:r>
                <a:r>
                  <a:rPr lang="cs-CZ" sz="2800" i="1" dirty="0" smtClean="0"/>
                  <a:t> + </a:t>
                </a:r>
                <a:r>
                  <a:rPr lang="cs-CZ" sz="2800" i="1" dirty="0" err="1" smtClean="0"/>
                  <a:t>b.c</a:t>
                </a:r>
                <a:r>
                  <a:rPr lang="cs-CZ" sz="2800" i="1" dirty="0" smtClean="0"/>
                  <a:t> + </a:t>
                </a:r>
                <a:r>
                  <a:rPr lang="cs-CZ" sz="2800" i="1" dirty="0" err="1" smtClean="0"/>
                  <a:t>b.c</a:t>
                </a:r>
                <a:r>
                  <a:rPr lang="cs-CZ" sz="2800" i="1" dirty="0" smtClean="0"/>
                  <a:t> : 2= </a:t>
                </a:r>
                <a:r>
                  <a:rPr lang="cs-CZ" sz="2800" b="1" i="1" dirty="0" smtClean="0">
                    <a:solidFill>
                      <a:srgbClr val="FF0000"/>
                    </a:solidFill>
                  </a:rPr>
                  <a:t>a</a:t>
                </a:r>
                <a:r>
                  <a:rPr lang="cs-CZ" sz="2800" b="1" i="1" baseline="30000" dirty="0" smtClean="0">
                    <a:solidFill>
                      <a:srgbClr val="FF0000"/>
                    </a:solidFill>
                  </a:rPr>
                  <a:t>2</a:t>
                </a:r>
                <a:r>
                  <a:rPr lang="cs-CZ" sz="2800" b="1" i="1" dirty="0" smtClean="0">
                    <a:solidFill>
                      <a:srgbClr val="FF0000"/>
                    </a:solidFill>
                  </a:rPr>
                  <a:t> + 1,5.bc</a:t>
                </a:r>
              </a:p>
              <a:p>
                <a:endParaRPr lang="cs-CZ" sz="2800" b="1" i="1" dirty="0" smtClean="0">
                  <a:solidFill>
                    <a:srgbClr val="FF0000"/>
                  </a:solidFill>
                </a:endParaRPr>
              </a:p>
              <a:p>
                <a:r>
                  <a:rPr lang="cs-CZ" sz="2800" b="1" dirty="0" smtClean="0">
                    <a:solidFill>
                      <a:srgbClr val="FF0000"/>
                    </a:solidFill>
                  </a:rPr>
                  <a:t>OBVOD:</a:t>
                </a:r>
              </a:p>
              <a:p>
                <a:r>
                  <a:rPr lang="cs-CZ" sz="2800" b="1" i="1" dirty="0" smtClean="0">
                    <a:solidFill>
                      <a:srgbClr val="FF0000"/>
                    </a:solidFill>
                  </a:rPr>
                  <a:t>o</a:t>
                </a:r>
                <a:r>
                  <a:rPr lang="cs-CZ" sz="2800" i="1" dirty="0" smtClean="0"/>
                  <a:t>= a+a+a+a+a+b+b+c+c+</a:t>
                </a:r>
                <a:r>
                  <a:rPr lang="cs-CZ" sz="2800" dirty="0"/>
                  <a:t>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8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800" i="1">
                            <a:latin typeface="Cambria Math"/>
                          </a:rPr>
                          <m:t>𝑏</m:t>
                        </m:r>
                        <m:r>
                          <a:rPr lang="cs-CZ" sz="2800" i="1" baseline="30000">
                            <a:latin typeface="Cambria Math"/>
                          </a:rPr>
                          <m:t>2</m:t>
                        </m:r>
                        <m:r>
                          <a:rPr lang="cs-CZ" sz="2800" i="1">
                            <a:latin typeface="Cambria Math"/>
                          </a:rPr>
                          <m:t>+</m:t>
                        </m:r>
                        <m:r>
                          <a:rPr lang="cs-CZ" sz="2800" i="1">
                            <a:latin typeface="Cambria Math"/>
                          </a:rPr>
                          <m:t>𝑐</m:t>
                        </m:r>
                        <m:r>
                          <a:rPr lang="cs-CZ" sz="2800" i="1" baseline="30000">
                            <a:latin typeface="Cambria Math"/>
                          </a:rPr>
                          <m:t>2</m:t>
                        </m:r>
                      </m:e>
                    </m:rad>
                    <m:r>
                      <a:rPr lang="cs-CZ" sz="2800" i="1" baseline="30000">
                        <a:latin typeface="Cambria Math"/>
                      </a:rPr>
                      <m:t> </m:t>
                    </m:r>
                  </m:oMath>
                </a14:m>
                <a:r>
                  <a:rPr lang="cs-CZ" sz="2800" i="1" dirty="0" smtClean="0"/>
                  <a:t>=</a:t>
                </a:r>
                <a:r>
                  <a:rPr lang="cs-CZ" sz="2800" b="1" i="1" dirty="0" smtClean="0">
                    <a:solidFill>
                      <a:srgbClr val="FF0000"/>
                    </a:solidFill>
                  </a:rPr>
                  <a:t>5a+2b+2c+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𝒃</m:t>
                        </m:r>
                        <m:r>
                          <a:rPr lang="cs-CZ" sz="2800" b="1" i="1" baseline="3000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𝒄</m:t>
                        </m:r>
                        <m:r>
                          <a:rPr lang="cs-CZ" sz="2800" b="1" i="1" baseline="3000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e>
                    </m:rad>
                  </m:oMath>
                </a14:m>
                <a:endParaRPr lang="cs-CZ" sz="2800" b="1" i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77" name="TextovéPole 7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71360" y="1426498"/>
                <a:ext cx="4872640" cy="4627101"/>
              </a:xfrm>
              <a:prstGeom prst="rect">
                <a:avLst/>
              </a:prstGeom>
              <a:blipFill rotWithShape="1">
                <a:blip r:embed="rId2"/>
                <a:stretch>
                  <a:fillRect l="-2628" t="-1054" b="-289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7" name="TextovéPole 96"/>
          <p:cNvSpPr txBox="1"/>
          <p:nvPr/>
        </p:nvSpPr>
        <p:spPr>
          <a:xfrm>
            <a:off x="3034053" y="2699802"/>
            <a:ext cx="721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chemeClr val="tx2">
                    <a:lumMod val="75000"/>
                  </a:schemeClr>
                </a:solidFill>
              </a:rPr>
              <a:t>a</a:t>
            </a:r>
            <a:r>
              <a:rPr lang="cs-CZ" sz="3200" b="1" i="1" baseline="30000" dirty="0" smtClean="0">
                <a:solidFill>
                  <a:schemeClr val="tx2">
                    <a:lumMod val="75000"/>
                  </a:schemeClr>
                </a:solidFill>
              </a:rPr>
              <a:t>2</a:t>
            </a:r>
            <a:endParaRPr lang="cs-CZ" sz="3200" b="1" i="1" baseline="30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2274410" y="3570042"/>
            <a:ext cx="721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err="1" smtClean="0">
                <a:solidFill>
                  <a:schemeClr val="tx2">
                    <a:lumMod val="75000"/>
                  </a:schemeClr>
                </a:solidFill>
              </a:rPr>
              <a:t>b.c</a:t>
            </a:r>
            <a:endParaRPr lang="cs-CZ" sz="32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 flipV="1">
            <a:off x="1144704" y="1910864"/>
            <a:ext cx="1082304" cy="144307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227008" y="1910864"/>
            <a:ext cx="0" cy="144307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2948544" y="2632400"/>
            <a:ext cx="0" cy="72153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961597" y="2632400"/>
            <a:ext cx="708483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3670080" y="2632400"/>
            <a:ext cx="0" cy="72153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3309312" y="3353936"/>
            <a:ext cx="13053" cy="108230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3309312" y="3353936"/>
            <a:ext cx="360768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TextovéPole 77"/>
          <p:cNvSpPr txBox="1"/>
          <p:nvPr/>
        </p:nvSpPr>
        <p:spPr>
          <a:xfrm>
            <a:off x="2241261" y="2340012"/>
            <a:ext cx="721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c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1504812" y="2836040"/>
            <a:ext cx="721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b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cxnSp>
        <p:nvCxnSpPr>
          <p:cNvPr id="61" name="Přímá spojnice 60"/>
          <p:cNvCxnSpPr/>
          <p:nvPr/>
        </p:nvCxnSpPr>
        <p:spPr>
          <a:xfrm>
            <a:off x="1866240" y="3353936"/>
            <a:ext cx="360768" cy="0"/>
          </a:xfrm>
          <a:prstGeom prst="line">
            <a:avLst/>
          </a:prstGeom>
          <a:ln w="38100" cap="rnd" cmpd="sng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2962797" y="3353936"/>
            <a:ext cx="346515" cy="0"/>
          </a:xfrm>
          <a:prstGeom prst="line">
            <a:avLst/>
          </a:prstGeom>
          <a:ln w="38100" cap="rnd" cmpd="sng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4" name="TextovéPole 83"/>
              <p:cNvSpPr txBox="1"/>
              <p:nvPr/>
            </p:nvSpPr>
            <p:spPr>
              <a:xfrm rot="18524813">
                <a:off x="914964" y="2258262"/>
                <a:ext cx="933280" cy="51283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𝒃</m:t>
                          </m:r>
                          <m:r>
                            <a:rPr lang="cs-CZ" sz="2400" b="1" i="1" baseline="30000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𝒄</m:t>
                          </m:r>
                          <m:r>
                            <a:rPr lang="cs-CZ" sz="2400" b="1" i="1" baseline="30000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e>
                      </m:rad>
                    </m:oMath>
                  </m:oMathPara>
                </a14:m>
                <a:endParaRPr lang="cs-CZ" sz="2400" b="1" i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84" name="TextovéPole 8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8524813">
                <a:off x="914964" y="2258262"/>
                <a:ext cx="933280" cy="512833"/>
              </a:xfrm>
              <a:prstGeom prst="rect">
                <a:avLst/>
              </a:prstGeom>
              <a:blipFill rotWithShape="1">
                <a:blip r:embed="rId3"/>
                <a:stretch>
                  <a:fillRect t="-16185" r="-6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8" name="TextovéPole 87"/>
              <p:cNvSpPr txBox="1"/>
              <p:nvPr/>
            </p:nvSpPr>
            <p:spPr>
              <a:xfrm>
                <a:off x="1639274" y="2348319"/>
                <a:ext cx="721536" cy="7914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𝒃𝒄</m:t>
                          </m:r>
                        </m:num>
                        <m:den>
                          <m:r>
                            <a:rPr lang="cs-CZ" sz="2400" b="1" i="1" smtClean="0">
                              <a:solidFill>
                                <a:schemeClr val="tx2">
                                  <a:lumMod val="7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400" b="1" i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88" name="TextovéPole 8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39274" y="2348319"/>
                <a:ext cx="721536" cy="79143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8" name="TextovéPole 57"/>
          <p:cNvSpPr txBox="1"/>
          <p:nvPr/>
        </p:nvSpPr>
        <p:spPr>
          <a:xfrm>
            <a:off x="2580990" y="2651291"/>
            <a:ext cx="721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chemeClr val="tx2">
                    <a:lumMod val="75000"/>
                  </a:schemeClr>
                </a:solidFill>
              </a:rPr>
              <a:t>a</a:t>
            </a:r>
            <a:endParaRPr lang="cs-CZ" sz="32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3687709" y="2706189"/>
            <a:ext cx="721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a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1392903" y="3783084"/>
            <a:ext cx="721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b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3315838" y="3305047"/>
            <a:ext cx="1001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a/2</a:t>
            </a:r>
            <a:endParaRPr lang="cs-CZ" sz="24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1269503" y="3199363"/>
            <a:ext cx="721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chemeClr val="tx2">
                    <a:lumMod val="75000"/>
                  </a:schemeClr>
                </a:solidFill>
              </a:rPr>
              <a:t>a</a:t>
            </a:r>
            <a:endParaRPr lang="cs-CZ" sz="32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0113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" grpId="0" animBg="1"/>
      <p:bldP spid="97" grpId="0"/>
      <p:bldP spid="98" grpId="0"/>
      <p:bldP spid="84" grpId="0"/>
      <p:bldP spid="88" grpId="0"/>
      <p:bldP spid="58" grpId="0"/>
      <p:bldP spid="63" grpId="0"/>
      <p:bldP spid="6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5463" y="-15358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OBDÉLNÍK</a:t>
            </a: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A KRUH</a:t>
            </a:r>
            <a:endParaRPr lang="cs-CZ" sz="3600" i="1" dirty="0">
              <a:solidFill>
                <a:schemeClr val="bg2">
                  <a:lumMod val="10000"/>
                </a:schemeClr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423168" y="1189328"/>
            <a:ext cx="4689984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23168" y="1550096"/>
            <a:ext cx="4689984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25463" y="1888153"/>
            <a:ext cx="4689984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23168" y="2632400"/>
            <a:ext cx="4689984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25463" y="5157776"/>
            <a:ext cx="4687689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23168" y="4436240"/>
            <a:ext cx="4689984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25463" y="3687215"/>
            <a:ext cx="4687689" cy="35241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25463" y="6240080"/>
            <a:ext cx="4687689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25463" y="5518544"/>
            <a:ext cx="4687689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23168" y="4797008"/>
            <a:ext cx="4689984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25463" y="4075472"/>
            <a:ext cx="4687689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25463" y="3353936"/>
            <a:ext cx="4687689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23168" y="5879312"/>
            <a:ext cx="4689984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23168" y="2993168"/>
            <a:ext cx="4689984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25463" y="2271632"/>
            <a:ext cx="4687689" cy="0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25463" y="1189328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144704" y="1189328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1866240" y="1189328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2587776" y="1189328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3309312" y="1189328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4030849" y="1189328"/>
            <a:ext cx="1146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4752384" y="1189328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783936" y="1189328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1505472" y="1189328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4391616" y="1189328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5113152" y="1189328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2227008" y="1189328"/>
            <a:ext cx="0" cy="5066256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2948544" y="1189328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3670080" y="1189328"/>
            <a:ext cx="0" cy="5050752"/>
          </a:xfrm>
          <a:prstGeom prst="line">
            <a:avLst/>
          </a:prstGeom>
          <a:ln w="12700" cap="rnd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783936" y="4452880"/>
            <a:ext cx="2518590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TextovéPole 75"/>
          <p:cNvSpPr txBox="1"/>
          <p:nvPr/>
        </p:nvSpPr>
        <p:spPr>
          <a:xfrm>
            <a:off x="1745984" y="4436240"/>
            <a:ext cx="721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a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3354971" y="3241931"/>
            <a:ext cx="721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b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4271360" y="1718593"/>
            <a:ext cx="4872640" cy="3785652"/>
          </a:xfrm>
          <a:prstGeom prst="rect">
            <a:avLst/>
          </a:prstGeom>
          <a:solidFill>
            <a:srgbClr val="FFC000">
              <a:alpha val="76000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OBRAZEC JE TVOŘEN </a:t>
            </a:r>
            <a:r>
              <a:rPr lang="cs-CZ" sz="2400" b="1" dirty="0" smtClean="0"/>
              <a:t>OBDÉLNÍKEM</a:t>
            </a:r>
            <a:r>
              <a:rPr lang="cs-CZ" sz="2400" dirty="0" smtClean="0"/>
              <a:t> O STRANÁCH </a:t>
            </a:r>
            <a:r>
              <a:rPr lang="cs-CZ" sz="2400" b="1" i="1" dirty="0" smtClean="0"/>
              <a:t>a</a:t>
            </a:r>
            <a:r>
              <a:rPr lang="cs-CZ" sz="2400" dirty="0" smtClean="0"/>
              <a:t> </a:t>
            </a:r>
            <a:r>
              <a:rPr lang="cs-CZ" sz="2400" dirty="0" err="1" smtClean="0"/>
              <a:t>A</a:t>
            </a:r>
            <a:r>
              <a:rPr lang="cs-CZ" sz="2400" dirty="0" smtClean="0"/>
              <a:t> </a:t>
            </a:r>
            <a:r>
              <a:rPr lang="cs-CZ" sz="2400" b="1" i="1" dirty="0" smtClean="0"/>
              <a:t>b</a:t>
            </a:r>
            <a:r>
              <a:rPr lang="cs-CZ" sz="2400" dirty="0" smtClean="0"/>
              <a:t> A polovinou</a:t>
            </a:r>
            <a:r>
              <a:rPr lang="cs-CZ" sz="2400" b="1" dirty="0" smtClean="0"/>
              <a:t> KRUHU </a:t>
            </a:r>
            <a:r>
              <a:rPr lang="cs-CZ" sz="2400" dirty="0" smtClean="0"/>
              <a:t>s poloměrem</a:t>
            </a:r>
            <a:r>
              <a:rPr lang="cs-CZ" sz="2400" b="1" dirty="0" smtClean="0"/>
              <a:t> </a:t>
            </a:r>
            <a:r>
              <a:rPr lang="cs-CZ" sz="2400" b="1" i="1" dirty="0" smtClean="0"/>
              <a:t>r</a:t>
            </a:r>
            <a:r>
              <a:rPr lang="cs-CZ" sz="2400" dirty="0" smtClean="0"/>
              <a:t>.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OBSAH:</a:t>
            </a:r>
          </a:p>
          <a:p>
            <a:r>
              <a:rPr lang="cs-CZ" sz="2800" b="1" i="1" dirty="0" smtClean="0">
                <a:solidFill>
                  <a:srgbClr val="FF0000"/>
                </a:solidFill>
              </a:rPr>
              <a:t>S </a:t>
            </a:r>
            <a:r>
              <a:rPr lang="cs-CZ" sz="2800" i="1" dirty="0" smtClean="0"/>
              <a:t>= </a:t>
            </a:r>
            <a:r>
              <a:rPr lang="cs-CZ" sz="2800" b="1" i="1" dirty="0" err="1" smtClean="0">
                <a:solidFill>
                  <a:srgbClr val="FF0000"/>
                </a:solidFill>
              </a:rPr>
              <a:t>a.b</a:t>
            </a:r>
            <a:r>
              <a:rPr lang="cs-CZ" sz="2800" b="1" i="1" dirty="0" smtClean="0">
                <a:solidFill>
                  <a:srgbClr val="FF0000"/>
                </a:solidFill>
              </a:rPr>
              <a:t> + </a:t>
            </a:r>
            <a:r>
              <a:rPr lang="el-GR" sz="2800" b="1" i="1" dirty="0" smtClean="0">
                <a:solidFill>
                  <a:srgbClr val="FF0000"/>
                </a:solidFill>
              </a:rPr>
              <a:t>π</a:t>
            </a:r>
            <a:r>
              <a:rPr lang="cs-CZ" sz="2800" b="1" i="1" dirty="0" smtClean="0">
                <a:solidFill>
                  <a:srgbClr val="FF0000"/>
                </a:solidFill>
              </a:rPr>
              <a:t>.r</a:t>
            </a:r>
            <a:r>
              <a:rPr lang="cs-CZ" sz="2800" b="1" i="1" baseline="30000" dirty="0" smtClean="0">
                <a:solidFill>
                  <a:srgbClr val="FF0000"/>
                </a:solidFill>
              </a:rPr>
              <a:t>2</a:t>
            </a:r>
            <a:r>
              <a:rPr lang="cs-CZ" sz="2800" b="1" i="1" dirty="0" smtClean="0">
                <a:solidFill>
                  <a:srgbClr val="FF0000"/>
                </a:solidFill>
              </a:rPr>
              <a:t> : 2</a:t>
            </a:r>
            <a:r>
              <a:rPr lang="cs-CZ" sz="2800" i="1" dirty="0"/>
              <a:t> </a:t>
            </a:r>
            <a:endParaRPr lang="cs-CZ" sz="2800" b="1" i="1" dirty="0" smtClean="0">
              <a:solidFill>
                <a:srgbClr val="FF0000"/>
              </a:solidFill>
            </a:endParaRPr>
          </a:p>
          <a:p>
            <a:endParaRPr lang="cs-CZ" sz="2800" b="1" i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OBVOD:</a:t>
            </a:r>
          </a:p>
          <a:p>
            <a:r>
              <a:rPr lang="cs-CZ" sz="2800" b="1" i="1" dirty="0" smtClean="0">
                <a:solidFill>
                  <a:srgbClr val="FF0000"/>
                </a:solidFill>
              </a:rPr>
              <a:t>o</a:t>
            </a:r>
            <a:r>
              <a:rPr lang="cs-CZ" sz="2800" i="1" dirty="0" smtClean="0"/>
              <a:t>= a+b+b+a-2.r+</a:t>
            </a:r>
            <a:r>
              <a:rPr lang="cs-CZ" sz="2800" i="1" dirty="0"/>
              <a:t>(</a:t>
            </a:r>
            <a:r>
              <a:rPr lang="cs-CZ" sz="2800" i="1" dirty="0" smtClean="0"/>
              <a:t>2.</a:t>
            </a:r>
            <a:r>
              <a:rPr lang="el-GR" sz="2800" i="1" dirty="0" smtClean="0"/>
              <a:t>π</a:t>
            </a:r>
            <a:r>
              <a:rPr lang="cs-CZ" sz="2800" i="1" dirty="0" smtClean="0"/>
              <a:t>.r:2)=</a:t>
            </a:r>
          </a:p>
          <a:p>
            <a:r>
              <a:rPr lang="cs-CZ" sz="2800" b="1" i="1" dirty="0" smtClean="0"/>
              <a:t>   = </a:t>
            </a:r>
            <a:r>
              <a:rPr lang="cs-CZ" sz="2800" b="1" i="1" dirty="0" smtClean="0">
                <a:solidFill>
                  <a:srgbClr val="FF0000"/>
                </a:solidFill>
              </a:rPr>
              <a:t>2a+2b-2r + </a:t>
            </a:r>
            <a:r>
              <a:rPr lang="el-GR" sz="2800" b="1" i="1" dirty="0">
                <a:solidFill>
                  <a:srgbClr val="FF0000"/>
                </a:solidFill>
              </a:rPr>
              <a:t>π</a:t>
            </a:r>
            <a:r>
              <a:rPr lang="cs-CZ" sz="2800" b="1" i="1" dirty="0" smtClean="0">
                <a:solidFill>
                  <a:srgbClr val="FF0000"/>
                </a:solidFill>
              </a:rPr>
              <a:t>.r 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2746261" y="2630467"/>
            <a:ext cx="721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r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783936" y="2637208"/>
            <a:ext cx="0" cy="181567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endCxn id="3" idx="0"/>
          </p:cNvCxnSpPr>
          <p:nvPr/>
        </p:nvCxnSpPr>
        <p:spPr>
          <a:xfrm flipV="1">
            <a:off x="783936" y="2632399"/>
            <a:ext cx="1443072" cy="481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3302526" y="2632399"/>
            <a:ext cx="0" cy="1803841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Výseč 2"/>
          <p:cNvSpPr/>
          <p:nvPr/>
        </p:nvSpPr>
        <p:spPr>
          <a:xfrm rot="10800000">
            <a:off x="2227008" y="2056214"/>
            <a:ext cx="1075518" cy="1152370"/>
          </a:xfrm>
          <a:prstGeom prst="pie">
            <a:avLst>
              <a:gd name="adj1" fmla="val 0"/>
              <a:gd name="adj2" fmla="val 10746676"/>
            </a:avLst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1689379" y="3201713"/>
            <a:ext cx="721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err="1" smtClean="0">
                <a:solidFill>
                  <a:schemeClr val="tx2">
                    <a:lumMod val="75000"/>
                  </a:schemeClr>
                </a:solidFill>
              </a:rPr>
              <a:t>a.b</a:t>
            </a:r>
            <a:endParaRPr lang="cs-CZ" sz="32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2319495" y="2179299"/>
            <a:ext cx="9019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000" b="1" i="1" dirty="0">
                <a:solidFill>
                  <a:schemeClr val="tx2">
                    <a:lumMod val="75000"/>
                  </a:schemeClr>
                </a:solidFill>
              </a:rPr>
              <a:t>π</a:t>
            </a:r>
            <a:r>
              <a:rPr lang="cs-CZ" sz="2000" b="1" i="1" dirty="0">
                <a:solidFill>
                  <a:schemeClr val="tx2">
                    <a:lumMod val="75000"/>
                  </a:schemeClr>
                </a:solidFill>
              </a:rPr>
              <a:t>.r</a:t>
            </a:r>
            <a:r>
              <a:rPr lang="cs-CZ" sz="2000" b="1" i="1" baseline="30000" dirty="0">
                <a:solidFill>
                  <a:schemeClr val="tx2">
                    <a:lumMod val="75000"/>
                  </a:schemeClr>
                </a:solidFill>
              </a:rPr>
              <a:t>2</a:t>
            </a:r>
            <a:r>
              <a:rPr lang="cs-CZ" sz="2000" b="1" i="1" dirty="0">
                <a:solidFill>
                  <a:schemeClr val="tx2">
                    <a:lumMod val="75000"/>
                  </a:schemeClr>
                </a:solidFill>
              </a:rPr>
              <a:t> : 2</a:t>
            </a:r>
            <a:r>
              <a:rPr lang="cs-CZ" sz="2000" i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endParaRPr lang="cs-CZ" sz="20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25463" y="3201712"/>
            <a:ext cx="721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chemeClr val="tx2">
                    <a:lumMod val="75000"/>
                  </a:schemeClr>
                </a:solidFill>
              </a:rPr>
              <a:t>b</a:t>
            </a:r>
            <a:endParaRPr lang="cs-CZ" sz="32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964366" y="2008068"/>
            <a:ext cx="12631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chemeClr val="tx2">
                    <a:lumMod val="75000"/>
                  </a:schemeClr>
                </a:solidFill>
              </a:rPr>
              <a:t>a-2.r</a:t>
            </a:r>
            <a:endParaRPr lang="cs-CZ" sz="32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401187" y="1550096"/>
            <a:ext cx="9781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2.</a:t>
            </a:r>
            <a:r>
              <a:rPr lang="el-GR" b="1" i="1" dirty="0" smtClean="0">
                <a:solidFill>
                  <a:schemeClr val="tx2">
                    <a:lumMod val="75000"/>
                  </a:schemeClr>
                </a:solidFill>
              </a:rPr>
              <a:t>π</a:t>
            </a:r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.r </a:t>
            </a:r>
            <a:r>
              <a:rPr lang="cs-CZ" b="1" i="1" dirty="0">
                <a:solidFill>
                  <a:schemeClr val="tx2">
                    <a:lumMod val="75000"/>
                  </a:schemeClr>
                </a:solidFill>
              </a:rPr>
              <a:t>: 2</a:t>
            </a:r>
            <a:r>
              <a:rPr lang="cs-CZ" i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endParaRPr lang="cs-CZ" b="1" i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9709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" grpId="0" animBg="1"/>
      <p:bldP spid="46" grpId="0"/>
      <p:bldP spid="47" grpId="0"/>
      <p:bldP spid="48" grpId="0"/>
      <p:bldP spid="49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423168" y="843496"/>
            <a:ext cx="7580000" cy="1600438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ZKOUŠKA ZNALOSTÍ</a:t>
            </a:r>
          </a:p>
          <a:p>
            <a:r>
              <a:rPr lang="cs-CZ" sz="2400" dirty="0" smtClean="0"/>
              <a:t>Vypočítejte obsah a vnější obvod následujících rovinných útvarů.</a:t>
            </a:r>
            <a:endParaRPr lang="cs-CZ" sz="2400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18272" y="1979993"/>
            <a:ext cx="1440160" cy="1323439"/>
          </a:xfrm>
          <a:prstGeom prst="rect">
            <a:avLst/>
          </a:prstGeom>
          <a:solidFill>
            <a:schemeClr val="bg1">
              <a:lumMod val="85000"/>
            </a:schemeClr>
          </a:solidFill>
          <a:ln w="50800" cmpd="sng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   </a:t>
            </a:r>
            <a:r>
              <a:rPr lang="cs-CZ" sz="8000" b="1" dirty="0" smtClean="0">
                <a:solidFill>
                  <a:srgbClr val="FF0000"/>
                </a:solidFill>
              </a:rPr>
              <a:t>?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625239" y="2927632"/>
            <a:ext cx="781664" cy="751600"/>
          </a:xfrm>
          <a:prstGeom prst="ellips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261936" y="2753662"/>
            <a:ext cx="2254800" cy="1307784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264471" y="4042711"/>
            <a:ext cx="721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a</a:t>
            </a:r>
            <a:endParaRPr lang="cs-CZ" sz="24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03996" y="3580792"/>
            <a:ext cx="721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>
                <a:solidFill>
                  <a:schemeClr val="tx2">
                    <a:lumMod val="75000"/>
                  </a:schemeClr>
                </a:solidFill>
              </a:rPr>
              <a:t>b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826649" y="2946371"/>
            <a:ext cx="721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2.r</a:t>
            </a:r>
            <a:endParaRPr lang="cs-CZ" sz="24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13218" y="2807389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OBSAH:</a:t>
            </a:r>
          </a:p>
          <a:p>
            <a:r>
              <a:rPr lang="cs-CZ" b="1" i="1" dirty="0">
                <a:solidFill>
                  <a:srgbClr val="FF0000"/>
                </a:solidFill>
              </a:rPr>
              <a:t>S </a:t>
            </a:r>
            <a:r>
              <a:rPr lang="cs-CZ" i="1" dirty="0" smtClean="0"/>
              <a:t>= ?</a:t>
            </a:r>
            <a:endParaRPr lang="cs-CZ" b="1" i="1" dirty="0">
              <a:solidFill>
                <a:srgbClr val="FF0000"/>
              </a:solidFill>
            </a:endParaRPr>
          </a:p>
          <a:p>
            <a:r>
              <a:rPr lang="cs-CZ" b="1" dirty="0">
                <a:solidFill>
                  <a:srgbClr val="FF0000"/>
                </a:solidFill>
              </a:rPr>
              <a:t>OBVOD:</a:t>
            </a:r>
          </a:p>
          <a:p>
            <a:r>
              <a:rPr lang="cs-CZ" b="1" i="1" dirty="0" smtClean="0">
                <a:solidFill>
                  <a:srgbClr val="FF0000"/>
                </a:solidFill>
              </a:rPr>
              <a:t>O </a:t>
            </a:r>
            <a:r>
              <a:rPr lang="cs-CZ" i="1" dirty="0" smtClean="0"/>
              <a:t>= ? 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1554267" y="4996546"/>
            <a:ext cx="1420407" cy="1390974"/>
          </a:xfrm>
          <a:prstGeom prst="ellips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22"/>
          <p:cNvCxnSpPr>
            <a:stCxn id="5" idx="2"/>
            <a:endCxn id="5" idx="6"/>
          </p:cNvCxnSpPr>
          <p:nvPr/>
        </p:nvCxnSpPr>
        <p:spPr>
          <a:xfrm>
            <a:off x="2625239" y="3303432"/>
            <a:ext cx="781664" cy="0"/>
          </a:xfrm>
          <a:prstGeom prst="lin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Přímá spojnice 29"/>
          <p:cNvCxnSpPr>
            <a:stCxn id="11" idx="6"/>
          </p:cNvCxnSpPr>
          <p:nvPr/>
        </p:nvCxnSpPr>
        <p:spPr>
          <a:xfrm flipH="1">
            <a:off x="2264471" y="5692033"/>
            <a:ext cx="710203" cy="0"/>
          </a:xfrm>
          <a:prstGeom prst="lin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3" name="TextovéPole 32"/>
          <p:cNvSpPr txBox="1"/>
          <p:nvPr/>
        </p:nvSpPr>
        <p:spPr>
          <a:xfrm>
            <a:off x="2465881" y="5292968"/>
            <a:ext cx="721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r</a:t>
            </a:r>
            <a:endParaRPr lang="cs-CZ" sz="24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2264471" y="5372244"/>
            <a:ext cx="691472" cy="639577"/>
          </a:xfrm>
          <a:prstGeom prst="ellips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736516" y="4923635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OBSAH:</a:t>
            </a:r>
          </a:p>
          <a:p>
            <a:r>
              <a:rPr lang="cs-CZ" b="1" i="1" dirty="0">
                <a:solidFill>
                  <a:srgbClr val="FF0000"/>
                </a:solidFill>
              </a:rPr>
              <a:t>S </a:t>
            </a:r>
            <a:r>
              <a:rPr lang="cs-CZ" i="1" dirty="0" smtClean="0"/>
              <a:t>= ?</a:t>
            </a:r>
            <a:endParaRPr lang="cs-CZ" b="1" i="1" dirty="0">
              <a:solidFill>
                <a:srgbClr val="FF0000"/>
              </a:solidFill>
            </a:endParaRPr>
          </a:p>
          <a:p>
            <a:r>
              <a:rPr lang="cs-CZ" b="1" dirty="0">
                <a:solidFill>
                  <a:srgbClr val="FF0000"/>
                </a:solidFill>
              </a:rPr>
              <a:t>OBVOD:</a:t>
            </a:r>
          </a:p>
          <a:p>
            <a:r>
              <a:rPr lang="cs-CZ" b="1" i="1" dirty="0" smtClean="0">
                <a:solidFill>
                  <a:srgbClr val="FF0000"/>
                </a:solidFill>
              </a:rPr>
              <a:t>O </a:t>
            </a:r>
            <a:r>
              <a:rPr lang="cs-CZ" i="1" dirty="0" smtClean="0"/>
              <a:t>= 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573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9733" y="1767845"/>
            <a:ext cx="2254800" cy="1307784"/>
          </a:xfrm>
          <a:prstGeom prst="rect">
            <a:avLst/>
          </a:prstGeom>
          <a:solidFill>
            <a:schemeClr val="accent1">
              <a:alpha val="48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496107" y="1960550"/>
            <a:ext cx="781664" cy="75160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135339" y="3075629"/>
            <a:ext cx="721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a</a:t>
            </a:r>
            <a:endParaRPr lang="cs-CZ" sz="24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04760" y="2246248"/>
            <a:ext cx="721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>
                <a:solidFill>
                  <a:schemeClr val="tx2">
                    <a:lumMod val="75000"/>
                  </a:schemeClr>
                </a:solidFill>
              </a:rPr>
              <a:t>b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917003" y="1904835"/>
            <a:ext cx="721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r</a:t>
            </a:r>
            <a:endParaRPr lang="cs-CZ" sz="24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199210" y="1667684"/>
            <a:ext cx="3712872" cy="1508105"/>
          </a:xfrm>
          <a:prstGeom prst="rect">
            <a:avLst/>
          </a:prstGeom>
          <a:solidFill>
            <a:schemeClr val="accent1">
              <a:alpha val="71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OBSAH:</a:t>
            </a:r>
          </a:p>
          <a:p>
            <a:r>
              <a:rPr lang="cs-CZ" sz="2800" b="1" i="1" dirty="0">
                <a:solidFill>
                  <a:srgbClr val="FF0000"/>
                </a:solidFill>
              </a:rPr>
              <a:t>S </a:t>
            </a:r>
            <a:r>
              <a:rPr lang="cs-CZ" sz="2800" b="1" i="1" dirty="0" smtClean="0">
                <a:solidFill>
                  <a:srgbClr val="FF0000"/>
                </a:solidFill>
              </a:rPr>
              <a:t>= </a:t>
            </a:r>
            <a:r>
              <a:rPr lang="cs-CZ" sz="2800" b="1" i="1" dirty="0" err="1" smtClean="0">
                <a:solidFill>
                  <a:srgbClr val="FF0000"/>
                </a:solidFill>
              </a:rPr>
              <a:t>a.b</a:t>
            </a:r>
            <a:r>
              <a:rPr lang="cs-CZ" sz="2800" b="1" i="1" dirty="0" smtClean="0">
                <a:solidFill>
                  <a:srgbClr val="FF0000"/>
                </a:solidFill>
              </a:rPr>
              <a:t> – </a:t>
            </a:r>
            <a:r>
              <a:rPr lang="el-GR" sz="2800" b="1" i="1" dirty="0" smtClean="0">
                <a:solidFill>
                  <a:srgbClr val="FF0000"/>
                </a:solidFill>
              </a:rPr>
              <a:t>π</a:t>
            </a:r>
            <a:r>
              <a:rPr lang="cs-CZ" sz="2800" b="1" i="1" dirty="0" smtClean="0">
                <a:solidFill>
                  <a:srgbClr val="FF0000"/>
                </a:solidFill>
              </a:rPr>
              <a:t>.r</a:t>
            </a:r>
            <a:r>
              <a:rPr lang="cs-CZ" sz="2800" b="1" i="1" baseline="30000" dirty="0" smtClean="0">
                <a:solidFill>
                  <a:srgbClr val="FF0000"/>
                </a:solidFill>
              </a:rPr>
              <a:t>2</a:t>
            </a:r>
            <a:endParaRPr lang="cs-CZ" sz="2800" b="1" i="1" baseline="30000" dirty="0">
              <a:solidFill>
                <a:srgbClr val="FF0000"/>
              </a:solidFill>
            </a:endParaRPr>
          </a:p>
          <a:p>
            <a:r>
              <a:rPr lang="cs-CZ" b="1" dirty="0">
                <a:solidFill>
                  <a:srgbClr val="FF0000"/>
                </a:solidFill>
              </a:rPr>
              <a:t>OBVOD:</a:t>
            </a:r>
          </a:p>
          <a:p>
            <a:r>
              <a:rPr lang="cs-CZ" sz="2800" b="1" i="1" dirty="0">
                <a:solidFill>
                  <a:srgbClr val="FF0000"/>
                </a:solidFill>
              </a:rPr>
              <a:t>O = </a:t>
            </a:r>
            <a:r>
              <a:rPr lang="cs-CZ" sz="2800" b="1" i="1" dirty="0" err="1">
                <a:solidFill>
                  <a:srgbClr val="FF0000"/>
                </a:solidFill>
              </a:rPr>
              <a:t>a+b+a+b</a:t>
            </a:r>
            <a:r>
              <a:rPr lang="cs-CZ" sz="2800" b="1" i="1" dirty="0">
                <a:solidFill>
                  <a:srgbClr val="FF0000"/>
                </a:solidFill>
              </a:rPr>
              <a:t> = 2.(</a:t>
            </a:r>
            <a:r>
              <a:rPr lang="cs-CZ" sz="2800" b="1" i="1" dirty="0" err="1">
                <a:solidFill>
                  <a:srgbClr val="FF0000"/>
                </a:solidFill>
              </a:rPr>
              <a:t>a+b</a:t>
            </a:r>
            <a:r>
              <a:rPr lang="cs-CZ" sz="2800" b="1" i="1" dirty="0">
                <a:solidFill>
                  <a:srgbClr val="FF0000"/>
                </a:solidFill>
              </a:rPr>
              <a:t>)</a:t>
            </a:r>
          </a:p>
        </p:txBody>
      </p:sp>
      <p:sp>
        <p:nvSpPr>
          <p:cNvPr id="11" name="Ovál 10"/>
          <p:cNvSpPr/>
          <p:nvPr/>
        </p:nvSpPr>
        <p:spPr>
          <a:xfrm>
            <a:off x="1251828" y="4136458"/>
            <a:ext cx="1420407" cy="1390974"/>
          </a:xfrm>
          <a:prstGeom prst="ellipse">
            <a:avLst/>
          </a:prstGeom>
          <a:solidFill>
            <a:schemeClr val="accent1">
              <a:lumMod val="75000"/>
              <a:alpha val="46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22"/>
          <p:cNvCxnSpPr>
            <a:endCxn id="5" idx="6"/>
          </p:cNvCxnSpPr>
          <p:nvPr/>
        </p:nvCxnSpPr>
        <p:spPr>
          <a:xfrm>
            <a:off x="2886939" y="2336350"/>
            <a:ext cx="390832" cy="0"/>
          </a:xfrm>
          <a:prstGeom prst="lin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Ovál 33"/>
          <p:cNvSpPr/>
          <p:nvPr/>
        </p:nvSpPr>
        <p:spPr>
          <a:xfrm>
            <a:off x="1962032" y="4512156"/>
            <a:ext cx="691472" cy="639577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Obdélník 34"/>
              <p:cNvSpPr/>
              <p:nvPr/>
            </p:nvSpPr>
            <p:spPr>
              <a:xfrm>
                <a:off x="3277771" y="3789769"/>
                <a:ext cx="4905682" cy="2502480"/>
              </a:xfrm>
              <a:prstGeom prst="rect">
                <a:avLst/>
              </a:prstGeom>
              <a:solidFill>
                <a:schemeClr val="accent1">
                  <a:alpha val="71000"/>
                </a:schemeClr>
              </a:solidFill>
            </p:spPr>
            <p:txBody>
              <a:bodyPr wrap="square">
                <a:spAutoFit/>
              </a:bodyPr>
              <a:lstStyle/>
              <a:p>
                <a:r>
                  <a:rPr lang="cs-CZ" b="1" dirty="0" smtClean="0">
                    <a:solidFill>
                      <a:srgbClr val="FF0000"/>
                    </a:solidFill>
                  </a:rPr>
                  <a:t>OBSAH:</a:t>
                </a:r>
              </a:p>
              <a:p>
                <a:r>
                  <a:rPr lang="cs-CZ" sz="2800" b="1" i="1" dirty="0" smtClean="0">
                    <a:solidFill>
                      <a:srgbClr val="FF0000"/>
                    </a:solidFill>
                  </a:rPr>
                  <a:t>S = </a:t>
                </a:r>
                <a:r>
                  <a:rPr lang="el-GR" sz="2800" b="1" i="1" dirty="0" smtClean="0">
                    <a:solidFill>
                      <a:srgbClr val="FF0000"/>
                    </a:solidFill>
                  </a:rPr>
                  <a:t>π</a:t>
                </a:r>
                <a:r>
                  <a:rPr lang="cs-CZ" sz="2800" b="1" i="1" dirty="0" smtClean="0">
                    <a:solidFill>
                      <a:srgbClr val="FF0000"/>
                    </a:solidFill>
                  </a:rPr>
                  <a:t>.r</a:t>
                </a:r>
                <a:r>
                  <a:rPr lang="cs-CZ" sz="2800" b="1" i="1" baseline="30000" dirty="0" smtClean="0">
                    <a:solidFill>
                      <a:srgbClr val="FF0000"/>
                    </a:solidFill>
                  </a:rPr>
                  <a:t>2</a:t>
                </a:r>
                <a:r>
                  <a:rPr lang="cs-CZ" sz="2800" b="1" i="1" dirty="0" smtClean="0">
                    <a:solidFill>
                      <a:srgbClr val="FF0000"/>
                    </a:solidFill>
                  </a:rPr>
                  <a:t> – </a:t>
                </a:r>
                <a:r>
                  <a:rPr lang="el-GR" sz="2800" b="1" i="1" dirty="0" smtClean="0">
                    <a:solidFill>
                      <a:srgbClr val="FF0000"/>
                    </a:solidFill>
                  </a:rPr>
                  <a:t>π</a:t>
                </a:r>
                <a:r>
                  <a:rPr lang="cs-CZ" sz="2800" b="1" i="1" dirty="0" smtClean="0">
                    <a:solidFill>
                      <a:srgbClr val="FF0000"/>
                    </a:solidFill>
                  </a:rPr>
                  <a:t>.(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𝒓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b="1" i="1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2800" b="1" i="1" dirty="0" smtClean="0">
                    <a:solidFill>
                      <a:srgbClr val="FF0000"/>
                    </a:solidFill>
                  </a:rPr>
                  <a:t>)</a:t>
                </a:r>
                <a:r>
                  <a:rPr lang="cs-CZ" sz="2800" b="1" i="1" baseline="30000" dirty="0" smtClean="0">
                    <a:solidFill>
                      <a:srgbClr val="FF0000"/>
                    </a:solidFill>
                  </a:rPr>
                  <a:t>2</a:t>
                </a:r>
                <a:r>
                  <a:rPr lang="cs-CZ" sz="2800" b="1" i="1" dirty="0" smtClean="0">
                    <a:solidFill>
                      <a:srgbClr val="FF0000"/>
                    </a:solidFill>
                  </a:rPr>
                  <a:t> = </a:t>
                </a:r>
                <a:r>
                  <a:rPr lang="el-GR" sz="2800" b="1" i="1" dirty="0" smtClean="0">
                    <a:solidFill>
                      <a:srgbClr val="FF0000"/>
                    </a:solidFill>
                  </a:rPr>
                  <a:t>π</a:t>
                </a:r>
                <a:r>
                  <a:rPr lang="cs-CZ" sz="2800" b="1" i="1" dirty="0" smtClean="0">
                    <a:solidFill>
                      <a:srgbClr val="FF0000"/>
                    </a:solidFill>
                  </a:rPr>
                  <a:t>r</a:t>
                </a:r>
                <a:r>
                  <a:rPr lang="cs-CZ" sz="2800" b="1" i="1" baseline="30000" dirty="0" smtClean="0">
                    <a:solidFill>
                      <a:srgbClr val="FF0000"/>
                    </a:solidFill>
                  </a:rPr>
                  <a:t>2</a:t>
                </a:r>
                <a:r>
                  <a:rPr lang="cs-CZ" sz="2800" b="1" i="1" dirty="0" smtClean="0">
                    <a:solidFill>
                      <a:srgbClr val="FF0000"/>
                    </a:solidFill>
                  </a:rPr>
                  <a:t>.(1 -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2800" b="1" i="1" dirty="0" smtClean="0">
                    <a:solidFill>
                      <a:srgbClr val="FF0000"/>
                    </a:solidFill>
                  </a:rPr>
                  <a:t> ) =</a:t>
                </a:r>
              </a:p>
              <a:p>
                <a:r>
                  <a:rPr lang="cs-CZ" sz="2800" b="1" i="1" dirty="0" smtClean="0">
                    <a:solidFill>
                      <a:srgbClr val="FF0000"/>
                    </a:solidFill>
                  </a:rPr>
                  <a:t>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2800" b="1" i="1" dirty="0" smtClean="0">
                    <a:solidFill>
                      <a:srgbClr val="FF0000"/>
                    </a:solidFill>
                  </a:rPr>
                  <a:t> </a:t>
                </a:r>
                <a:r>
                  <a:rPr lang="el-GR" sz="2800" b="1" i="1" dirty="0" smtClean="0">
                    <a:solidFill>
                      <a:srgbClr val="FF0000"/>
                    </a:solidFill>
                  </a:rPr>
                  <a:t>π</a:t>
                </a:r>
                <a:r>
                  <a:rPr lang="cs-CZ" sz="2800" b="1" i="1" dirty="0" smtClean="0">
                    <a:solidFill>
                      <a:srgbClr val="FF0000"/>
                    </a:solidFill>
                  </a:rPr>
                  <a:t> r</a:t>
                </a:r>
                <a:r>
                  <a:rPr lang="cs-CZ" sz="2800" b="1" i="1" baseline="30000" dirty="0" smtClean="0">
                    <a:solidFill>
                      <a:srgbClr val="FF0000"/>
                    </a:solidFill>
                  </a:rPr>
                  <a:t>2  </a:t>
                </a:r>
              </a:p>
              <a:p>
                <a:endParaRPr lang="cs-CZ" b="1" i="1" baseline="30000" dirty="0" smtClean="0">
                  <a:solidFill>
                    <a:srgbClr val="FF0000"/>
                  </a:solidFill>
                </a:endParaRPr>
              </a:p>
              <a:p>
                <a:r>
                  <a:rPr lang="cs-CZ" b="1" dirty="0" smtClean="0">
                    <a:solidFill>
                      <a:srgbClr val="FF0000"/>
                    </a:solidFill>
                  </a:rPr>
                  <a:t>OBVOD:</a:t>
                </a:r>
              </a:p>
              <a:p>
                <a:r>
                  <a:rPr lang="cs-CZ" sz="2800" b="1" i="1" dirty="0" smtClean="0">
                    <a:solidFill>
                      <a:srgbClr val="FF0000"/>
                    </a:solidFill>
                  </a:rPr>
                  <a:t>O = 2.</a:t>
                </a:r>
                <a:r>
                  <a:rPr lang="el-GR" sz="2800" b="1" i="1" dirty="0" smtClean="0">
                    <a:solidFill>
                      <a:srgbClr val="FF0000"/>
                    </a:solidFill>
                  </a:rPr>
                  <a:t>π</a:t>
                </a:r>
                <a:r>
                  <a:rPr lang="cs-CZ" sz="2800" b="1" i="1" dirty="0" smtClean="0">
                    <a:solidFill>
                      <a:srgbClr val="FF0000"/>
                    </a:solidFill>
                  </a:rPr>
                  <a:t>.r = 2</a:t>
                </a:r>
                <a:r>
                  <a:rPr lang="el-GR" sz="2800" b="1" i="1" dirty="0" smtClean="0">
                    <a:solidFill>
                      <a:srgbClr val="FF0000"/>
                    </a:solidFill>
                  </a:rPr>
                  <a:t>π</a:t>
                </a:r>
                <a:r>
                  <a:rPr lang="cs-CZ" sz="2800" b="1" i="1" dirty="0" smtClean="0">
                    <a:solidFill>
                      <a:srgbClr val="FF0000"/>
                    </a:solidFill>
                  </a:rPr>
                  <a:t>r</a:t>
                </a:r>
                <a:endParaRPr lang="cs-CZ" sz="2800" b="1" i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5" name="Obdélník 3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7771" y="3789769"/>
                <a:ext cx="4905682" cy="2502480"/>
              </a:xfrm>
              <a:prstGeom prst="rect">
                <a:avLst/>
              </a:prstGeom>
              <a:blipFill rotWithShape="1">
                <a:blip r:embed="rId2"/>
                <a:stretch>
                  <a:fillRect l="-2612" t="-1220" b="-60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Obdélník 2"/>
          <p:cNvSpPr/>
          <p:nvPr/>
        </p:nvSpPr>
        <p:spPr>
          <a:xfrm>
            <a:off x="976854" y="562215"/>
            <a:ext cx="166135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 smtClean="0"/>
              <a:t>ŘEŠENÍ:</a:t>
            </a:r>
          </a:p>
          <a:p>
            <a:pPr algn="ctr"/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538668" y="2209639"/>
            <a:ext cx="721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err="1" smtClean="0">
                <a:solidFill>
                  <a:schemeClr val="tx2">
                    <a:lumMod val="75000"/>
                  </a:schemeClr>
                </a:solidFill>
              </a:rPr>
              <a:t>a.b</a:t>
            </a:r>
            <a:endParaRPr lang="cs-CZ" sz="24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579587" y="2307803"/>
            <a:ext cx="9019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000" b="1" i="1" dirty="0">
                <a:solidFill>
                  <a:schemeClr val="tx2">
                    <a:lumMod val="75000"/>
                  </a:schemeClr>
                </a:solidFill>
              </a:rPr>
              <a:t>π</a:t>
            </a: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.r</a:t>
            </a:r>
            <a:r>
              <a:rPr lang="cs-CZ" sz="2000" b="1" i="1" baseline="30000" dirty="0" smtClean="0">
                <a:solidFill>
                  <a:schemeClr val="tx2">
                    <a:lumMod val="75000"/>
                  </a:schemeClr>
                </a:solidFill>
              </a:rPr>
              <a:t>2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endParaRPr lang="cs-CZ" sz="20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415213" y="4429810"/>
            <a:ext cx="9019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000" b="1" i="1" dirty="0">
                <a:solidFill>
                  <a:schemeClr val="tx2">
                    <a:lumMod val="75000"/>
                  </a:schemeClr>
                </a:solidFill>
              </a:rPr>
              <a:t>π</a:t>
            </a: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.r</a:t>
            </a:r>
            <a:r>
              <a:rPr lang="cs-CZ" sz="2000" b="1" i="1" baseline="30000" dirty="0" smtClean="0">
                <a:solidFill>
                  <a:schemeClr val="tx2">
                    <a:lumMod val="75000"/>
                  </a:schemeClr>
                </a:solidFill>
              </a:rPr>
              <a:t>2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endParaRPr lang="cs-CZ" sz="20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163442" y="4432880"/>
            <a:ext cx="721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r</a:t>
            </a:r>
            <a:endParaRPr lang="cs-CZ" sz="24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30" name="Přímá spojnice 29"/>
          <p:cNvCxnSpPr>
            <a:stCxn id="11" idx="6"/>
          </p:cNvCxnSpPr>
          <p:nvPr/>
        </p:nvCxnSpPr>
        <p:spPr>
          <a:xfrm flipH="1">
            <a:off x="1962032" y="4831945"/>
            <a:ext cx="710203" cy="0"/>
          </a:xfrm>
          <a:prstGeom prst="lin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1983058" y="4785861"/>
                <a:ext cx="901920" cy="3786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sz="1400" b="1" i="1" dirty="0" smtClean="0">
                    <a:solidFill>
                      <a:schemeClr val="tx2">
                        <a:lumMod val="75000"/>
                      </a:schemeClr>
                    </a:solidFill>
                  </a:rPr>
                  <a:t>π</a:t>
                </a:r>
                <a:r>
                  <a:rPr lang="cs-CZ" sz="1400" b="1" i="1" dirty="0" smtClean="0">
                    <a:solidFill>
                      <a:schemeClr val="tx2">
                        <a:lumMod val="75000"/>
                      </a:schemeClr>
                    </a:solidFill>
                  </a:rPr>
                  <a:t>.(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400" b="1" i="1" dirty="0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1400" b="1" i="1" dirty="0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𝒓</m:t>
                        </m:r>
                      </m:num>
                      <m:den>
                        <m:r>
                          <a:rPr lang="cs-CZ" sz="1400" b="1" i="1" dirty="0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m:rPr>
                        <m:nor/>
                      </m:rPr>
                      <a:rPr lang="cs-CZ" sz="1400" b="1" i="1" dirty="0">
                        <a:solidFill>
                          <a:schemeClr val="tx2">
                            <a:lumMod val="75000"/>
                          </a:schemeClr>
                        </a:solidFill>
                      </a:rPr>
                      <m:t>)</m:t>
                    </m:r>
                  </m:oMath>
                </a14:m>
                <a:r>
                  <a:rPr lang="cs-CZ" sz="1400" b="1" i="1" baseline="30000" dirty="0" smtClean="0">
                    <a:solidFill>
                      <a:schemeClr val="tx2">
                        <a:lumMod val="75000"/>
                      </a:schemeClr>
                    </a:solidFill>
                  </a:rPr>
                  <a:t>2</a:t>
                </a:r>
                <a:endParaRPr lang="cs-CZ" sz="1400" b="1" i="1" dirty="0">
                  <a:solidFill>
                    <a:schemeClr val="tx2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83058" y="4785861"/>
                <a:ext cx="901920" cy="378630"/>
              </a:xfrm>
              <a:prstGeom prst="rect">
                <a:avLst/>
              </a:prstGeom>
              <a:blipFill rotWithShape="1">
                <a:blip r:embed="rId3"/>
                <a:stretch>
                  <a:fillRect l="-1351" b="-48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65691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35" grpId="0" animBg="1"/>
      <p:bldP spid="18" grpId="0"/>
      <p:bldP spid="19" grpId="0"/>
      <p:bldP spid="21" grpId="0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24744" y="476672"/>
            <a:ext cx="8219256" cy="42065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     ANOTACE:  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908720"/>
            <a:ext cx="8291264" cy="5415880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</a:pPr>
            <a:r>
              <a:rPr lang="cs-CZ" sz="8000" dirty="0"/>
              <a:t>Tento výukový materiál bude využíván při hodině </a:t>
            </a:r>
            <a:r>
              <a:rPr lang="cs-CZ" sz="8000" dirty="0" smtClean="0"/>
              <a:t>aritmetiky v  8. </a:t>
            </a:r>
            <a:r>
              <a:rPr lang="cs-CZ" sz="8000" dirty="0"/>
              <a:t>ročníku jako </a:t>
            </a:r>
            <a:r>
              <a:rPr lang="cs-CZ" sz="8000" dirty="0" smtClean="0"/>
              <a:t>nácvik početních operací a úprav algebraických výrazů.</a:t>
            </a:r>
            <a:endParaRPr lang="cs-CZ" sz="8000" dirty="0"/>
          </a:p>
          <a:p>
            <a:pPr>
              <a:lnSpc>
                <a:spcPct val="120000"/>
              </a:lnSpc>
            </a:pPr>
            <a:r>
              <a:rPr lang="cs-CZ" sz="8000" dirty="0"/>
              <a:t>Na začátku hodiny si </a:t>
            </a:r>
            <a:r>
              <a:rPr lang="cs-CZ" sz="8000" dirty="0" smtClean="0"/>
              <a:t>utřídíme co víme o algebraických výrazech a zopakujeme základní početní operace s nimi.</a:t>
            </a:r>
            <a:endParaRPr lang="cs-CZ" sz="8000" dirty="0"/>
          </a:p>
          <a:p>
            <a:pPr>
              <a:lnSpc>
                <a:spcPct val="120000"/>
              </a:lnSpc>
            </a:pPr>
            <a:r>
              <a:rPr lang="cs-CZ" sz="8000" dirty="0"/>
              <a:t>Žáci dostanou předtištěný </a:t>
            </a:r>
            <a:r>
              <a:rPr lang="cs-CZ" sz="8000" dirty="0" smtClean="0"/>
              <a:t>pracovní list s nepravidelnými rovinnými útvary, zakreslené na čtvercové síti.</a:t>
            </a:r>
          </a:p>
          <a:p>
            <a:pPr>
              <a:lnSpc>
                <a:spcPct val="120000"/>
              </a:lnSpc>
            </a:pPr>
            <a:r>
              <a:rPr lang="cs-CZ" sz="8000" dirty="0" smtClean="0"/>
              <a:t>Místo konkrétních rozměrů jsou zadány proměnné (velikosti stran, poloměr atd.)</a:t>
            </a:r>
          </a:p>
          <a:p>
            <a:pPr>
              <a:lnSpc>
                <a:spcPct val="120000"/>
              </a:lnSpc>
            </a:pPr>
            <a:r>
              <a:rPr lang="cs-CZ" sz="8000" dirty="0" smtClean="0"/>
              <a:t>Společně s interaktivní tabulí odvozujeme výpočet obsahu a obvodu, při tom nacvičujeme úpravy výrazů – vytýkání atd.</a:t>
            </a:r>
          </a:p>
          <a:p>
            <a:pPr>
              <a:lnSpc>
                <a:spcPct val="120000"/>
              </a:lnSpc>
            </a:pPr>
            <a:r>
              <a:rPr lang="cs-CZ" sz="8000" dirty="0" smtClean="0"/>
              <a:t>Závěr je </a:t>
            </a:r>
            <a:r>
              <a:rPr lang="cs-CZ" sz="8000" dirty="0"/>
              <a:t>věnovaný krátkému </a:t>
            </a:r>
            <a:r>
              <a:rPr lang="cs-CZ" sz="8000" dirty="0" smtClean="0"/>
              <a:t>testu znalostí s následným řešením.</a:t>
            </a:r>
            <a:endParaRPr lang="cs-CZ" sz="8000" dirty="0"/>
          </a:p>
          <a:p>
            <a:pPr>
              <a:lnSpc>
                <a:spcPct val="120000"/>
              </a:lnSpc>
              <a:buNone/>
            </a:pPr>
            <a:r>
              <a:rPr lang="cs-CZ" sz="9600" dirty="0">
                <a:solidFill>
                  <a:schemeClr val="bg2">
                    <a:lumMod val="25000"/>
                  </a:schemeClr>
                </a:solidFill>
              </a:rPr>
              <a:t>	</a:t>
            </a:r>
            <a:r>
              <a:rPr lang="cs-CZ" sz="8000" b="1" dirty="0">
                <a:solidFill>
                  <a:schemeClr val="bg2">
                    <a:lumMod val="25000"/>
                  </a:schemeClr>
                </a:solidFill>
              </a:rPr>
              <a:t>použitá literatura:</a:t>
            </a:r>
          </a:p>
          <a:p>
            <a:pPr>
              <a:lnSpc>
                <a:spcPct val="120000"/>
              </a:lnSpc>
              <a:buNone/>
            </a:pPr>
            <a:r>
              <a:rPr lang="cs-CZ" sz="8000" i="1" dirty="0"/>
              <a:t>	učebnice  Matematika </a:t>
            </a:r>
            <a:r>
              <a:rPr lang="cs-CZ" sz="8000" i="1" dirty="0" smtClean="0"/>
              <a:t>8 </a:t>
            </a:r>
            <a:r>
              <a:rPr lang="cs-CZ" sz="8000" i="1" dirty="0"/>
              <a:t>– Aritmetika, </a:t>
            </a:r>
            <a:r>
              <a:rPr lang="cs-CZ" sz="8000" i="1" dirty="0" err="1"/>
              <a:t>Binterová</a:t>
            </a:r>
            <a:r>
              <a:rPr lang="cs-CZ" sz="8000" i="1" dirty="0"/>
              <a:t>, Fuchs, Tlustý; nakladatelství Fraus, Plzeň 2007</a:t>
            </a:r>
            <a:endParaRPr lang="cs-CZ" sz="8000" dirty="0"/>
          </a:p>
          <a:p>
            <a:endParaRPr lang="cs-CZ" dirty="0" smtClean="0"/>
          </a:p>
          <a:p>
            <a:pPr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	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>
    <a:lnDef>
      <a:spPr>
        <a:ln w="38100" cap="rnd" cmpd="sng">
          <a:solidFill>
            <a:srgbClr val="FF0000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1488</TotalTime>
  <Words>596</Words>
  <Application>Microsoft Office PowerPoint</Application>
  <PresentationFormat>Předvádění na obrazovce (4:3)</PresentationFormat>
  <Paragraphs>118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 MATEMATIKA – ARITMETIKA 8</vt:lpstr>
      <vt:lpstr>CO UŽ VÍME O ALGEBRAICKÝCH VÝRAZECH?</vt:lpstr>
      <vt:lpstr>Prezentace aplikace PowerPoint</vt:lpstr>
      <vt:lpstr>ČTVEREC A OBDÉLNÍK</vt:lpstr>
      <vt:lpstr>ČTVEREC, OBDÉLNÍK, TROJÚHELNÍK</vt:lpstr>
      <vt:lpstr>OBDÉLNÍK A KRUH</vt:lpstr>
      <vt:lpstr>Prezentace aplikace PowerPoint</vt:lpstr>
      <vt:lpstr>Prezentace aplikace PowerPoint</vt:lpstr>
      <vt:lpstr>     ANOTACE: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Geometrie – 7.ročník</dc:title>
  <dc:creator>Lubos</dc:creator>
  <cp:lastModifiedBy>Učitel</cp:lastModifiedBy>
  <cp:revision>212</cp:revision>
  <dcterms:created xsi:type="dcterms:W3CDTF">2011-11-27T20:43:59Z</dcterms:created>
  <dcterms:modified xsi:type="dcterms:W3CDTF">2013-05-23T08:31:51Z</dcterms:modified>
</cp:coreProperties>
</file>