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70" r:id="rId4"/>
    <p:sldId id="271" r:id="rId5"/>
    <p:sldId id="272" r:id="rId6"/>
    <p:sldId id="273" r:id="rId7"/>
    <p:sldId id="274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54" autoAdjust="0"/>
    <p:restoredTop sz="94660"/>
  </p:normalViewPr>
  <p:slideViewPr>
    <p:cSldViewPr>
      <p:cViewPr varScale="1">
        <p:scale>
          <a:sx n="92" d="100"/>
          <a:sy n="92" d="100"/>
        </p:scale>
        <p:origin x="-103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7674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1891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4544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1832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22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2361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4428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3971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430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5221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9355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6099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Welding.jpg" TargetMode="External"/><Relationship Id="rId3" Type="http://schemas.openxmlformats.org/officeDocument/2006/relationships/hyperlink" Target="http://cs.wikipedia.org/wiki/Soubor:Alkyne_General_Formulae_V.1.png" TargetMode="External"/><Relationship Id="rId7" Type="http://schemas.openxmlformats.org/officeDocument/2006/relationships/hyperlink" Target="http://www.cojeco.cz/index.php?id_desc=20432&amp;s_lang=2&amp;detail=1&amp;title=dissous%20plyn" TargetMode="External"/><Relationship Id="rId2" Type="http://schemas.openxmlformats.org/officeDocument/2006/relationships/hyperlink" Target="http://cs.wikipedia.org/wiki/Alkin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Acetylene_generator_unit.jpg" TargetMode="External"/><Relationship Id="rId5" Type="http://schemas.openxmlformats.org/officeDocument/2006/relationships/hyperlink" Target="http://cs.wikipedia.org/wiki/Ethyn" TargetMode="External"/><Relationship Id="rId4" Type="http://schemas.openxmlformats.org/officeDocument/2006/relationships/hyperlink" Target="http://cs.wikipedia.org/wiki/Soubor:Acetylene_3D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5229200"/>
            <a:ext cx="5407152" cy="1045464"/>
          </a:xfrm>
          <a:prstGeom prst="rect">
            <a:avLst/>
          </a:prstGeom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6065306"/>
              </p:ext>
            </p:extLst>
          </p:nvPr>
        </p:nvGraphicFramePr>
        <p:xfrm>
          <a:off x="647564" y="1412776"/>
          <a:ext cx="7848872" cy="185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5125"/>
                <a:gridCol w="562374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škola Kolín V., Mnichovická 62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</a:t>
                      </a:r>
                      <a:r>
                        <a:rPr lang="cs-CZ" baseline="0" dirty="0" smtClean="0"/>
                        <a:t> Jiří Mejda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23. 1.</a:t>
                      </a:r>
                      <a:r>
                        <a:rPr lang="cs-CZ" baseline="0" dirty="0" smtClean="0"/>
                        <a:t> 2012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VY_32_INOVACE_03_CH9_alkyny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Alkyny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287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cs-CZ" dirty="0" smtClean="0"/>
              <a:t>Alkyny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9. třída</a:t>
            </a:r>
            <a:endParaRPr lang="cs-CZ" dirty="0"/>
          </a:p>
        </p:txBody>
      </p:sp>
      <p:sp>
        <p:nvSpPr>
          <p:cNvPr id="4" name="TextovéPole 5"/>
          <p:cNvSpPr txBox="1"/>
          <p:nvPr/>
        </p:nvSpPr>
        <p:spPr>
          <a:xfrm>
            <a:off x="1151620" y="5229200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Anotace: Materiál je připraven jako materiál pro sdílení ve školní síti pro samostudium nebo pro prezentaci na projektoru.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82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Obecná definice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55576" y="1268760"/>
            <a:ext cx="763284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200" b="1" dirty="0"/>
              <a:t>Alkyny</a:t>
            </a:r>
            <a:r>
              <a:rPr lang="cs-CZ" sz="3200" dirty="0"/>
              <a:t> (dříve alkiny) jsou uhlovodíky s </a:t>
            </a:r>
            <a:r>
              <a:rPr lang="cs-CZ" sz="3200" dirty="0" smtClean="0"/>
              <a:t>minimálně jednou trojnou vazbou mezi atomy uhlíku</a:t>
            </a:r>
            <a:r>
              <a:rPr lang="cs-CZ" sz="3200" dirty="0"/>
              <a:t> v otevřeném </a:t>
            </a:r>
            <a:r>
              <a:rPr lang="cs-CZ" sz="3200" dirty="0" smtClean="0"/>
              <a:t>řetězci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200" dirty="0" smtClean="0"/>
              <a:t>Triviálně </a:t>
            </a:r>
            <a:r>
              <a:rPr lang="cs-CZ" sz="3200" dirty="0"/>
              <a:t>se alkyny nazývají </a:t>
            </a:r>
            <a:r>
              <a:rPr lang="cs-CZ" sz="3200" i="1" dirty="0" smtClean="0"/>
              <a:t>acetyleny </a:t>
            </a:r>
            <a:r>
              <a:rPr lang="cs-CZ" sz="3200" dirty="0" smtClean="0"/>
              <a:t>podle nejjednoduššího zástupce acetylenu (ethynu)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200" dirty="0" smtClean="0"/>
              <a:t>Názvy </a:t>
            </a:r>
            <a:r>
              <a:rPr lang="cs-CZ" sz="3200" dirty="0"/>
              <a:t>alkynů jsou zakončeny na </a:t>
            </a:r>
            <a:r>
              <a:rPr lang="cs-CZ" sz="3200" i="1" dirty="0"/>
              <a:t>-</a:t>
            </a:r>
            <a:r>
              <a:rPr lang="cs-CZ" sz="3200" i="1" dirty="0" err="1"/>
              <a:t>yn</a:t>
            </a:r>
            <a:r>
              <a:rPr lang="cs-CZ" sz="3200" dirty="0"/>
              <a:t>, jejich zbytky mají příponu - </a:t>
            </a:r>
            <a:r>
              <a:rPr lang="cs-CZ" sz="3200" i="1" dirty="0" err="1"/>
              <a:t>ynyl</a:t>
            </a:r>
            <a:r>
              <a:rPr lang="cs-CZ" sz="3200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200" dirty="0" smtClean="0"/>
              <a:t> </a:t>
            </a:r>
            <a:r>
              <a:rPr lang="cs-CZ" sz="3200" dirty="0"/>
              <a:t>Obecný vzorec pro alkyny je </a:t>
            </a:r>
            <a:r>
              <a:rPr lang="cs-CZ" sz="3200" dirty="0" smtClean="0"/>
              <a:t>C</a:t>
            </a:r>
            <a:r>
              <a:rPr lang="cs-CZ" sz="3200" baseline="-25000" dirty="0" smtClean="0"/>
              <a:t>n</a:t>
            </a:r>
            <a:r>
              <a:rPr lang="cs-CZ" sz="3200" dirty="0" smtClean="0"/>
              <a:t>H</a:t>
            </a:r>
            <a:r>
              <a:rPr lang="cs-CZ" sz="3200" baseline="-25000" dirty="0" smtClean="0"/>
              <a:t>2n-2</a:t>
            </a:r>
            <a:endParaRPr lang="cs-CZ" sz="32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3200" dirty="0" smtClean="0"/>
              <a:t>Trojná </a:t>
            </a:r>
            <a:r>
              <a:rPr lang="cs-CZ" sz="3200" dirty="0"/>
              <a:t>vazba je tvořena jednou vazbou </a:t>
            </a:r>
            <a:r>
              <a:rPr lang="el-GR" sz="3200" dirty="0"/>
              <a:t>σ </a:t>
            </a:r>
            <a:r>
              <a:rPr lang="cs-CZ" sz="3200" dirty="0"/>
              <a:t>a dvěma vazbami </a:t>
            </a:r>
            <a:r>
              <a:rPr lang="el-GR" sz="3200" dirty="0"/>
              <a:t>π.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27518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Geometrie molekul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Oproti alkenům se mění úhel vazby, uhlík s trojnou vazbou není v rovině, ale je lineární</a:t>
            </a:r>
          </a:p>
          <a:p>
            <a:r>
              <a:rPr lang="cs-CZ" dirty="0" smtClean="0"/>
              <a:t>To je způsobeno vlivem ztrojení vazby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3068960"/>
            <a:ext cx="3912493" cy="3690696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2575" y="3645024"/>
            <a:ext cx="2552700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3012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Názvosloví</a:t>
            </a:r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 smtClean="0"/>
              <a:t>Je odvozeno názvem uhlovodíkového zbytku a koncovkou –</a:t>
            </a:r>
            <a:r>
              <a:rPr lang="cs-CZ" b="1" dirty="0" smtClean="0"/>
              <a:t>IN</a:t>
            </a:r>
          </a:p>
          <a:p>
            <a:pPr lvl="1"/>
            <a:r>
              <a:rPr lang="cs-CZ" dirty="0" smtClean="0"/>
              <a:t>1 uhlík v řetězci – </a:t>
            </a:r>
            <a:r>
              <a:rPr lang="cs-CZ" b="1" dirty="0" smtClean="0">
                <a:solidFill>
                  <a:srgbClr val="FF0000"/>
                </a:solidFill>
              </a:rPr>
              <a:t>není splněn předpoklad trojné vazby!!!</a:t>
            </a:r>
          </a:p>
          <a:p>
            <a:pPr lvl="1"/>
            <a:r>
              <a:rPr lang="cs-CZ" dirty="0" smtClean="0"/>
              <a:t>2 uhlíky v řetězci – ET</a:t>
            </a:r>
            <a:r>
              <a:rPr lang="cs-CZ" b="1" dirty="0" smtClean="0"/>
              <a:t>IN </a:t>
            </a:r>
            <a:endParaRPr lang="cs-CZ" dirty="0" smtClean="0"/>
          </a:p>
          <a:p>
            <a:pPr lvl="1"/>
            <a:r>
              <a:rPr lang="cs-CZ" dirty="0"/>
              <a:t>3 uhlíky v </a:t>
            </a:r>
            <a:r>
              <a:rPr lang="cs-CZ" dirty="0" smtClean="0"/>
              <a:t>řetězci – PROP</a:t>
            </a:r>
            <a:r>
              <a:rPr lang="cs-CZ" b="1" dirty="0"/>
              <a:t>IN </a:t>
            </a:r>
            <a:endParaRPr lang="cs-CZ" dirty="0" smtClean="0"/>
          </a:p>
          <a:p>
            <a:pPr lvl="1"/>
            <a:r>
              <a:rPr lang="cs-CZ" dirty="0" smtClean="0"/>
              <a:t>4 </a:t>
            </a:r>
            <a:r>
              <a:rPr lang="cs-CZ" dirty="0"/>
              <a:t>uhlíky v </a:t>
            </a:r>
            <a:r>
              <a:rPr lang="cs-CZ" dirty="0" smtClean="0"/>
              <a:t>řetězci – BUT</a:t>
            </a:r>
            <a:r>
              <a:rPr lang="cs-CZ" b="1" dirty="0"/>
              <a:t>IN </a:t>
            </a:r>
            <a:endParaRPr lang="cs-CZ" dirty="0"/>
          </a:p>
          <a:p>
            <a:pPr lvl="1"/>
            <a:r>
              <a:rPr lang="cs-CZ" dirty="0" smtClean="0"/>
              <a:t>5 uhlíků </a:t>
            </a:r>
            <a:r>
              <a:rPr lang="cs-CZ" dirty="0"/>
              <a:t>v </a:t>
            </a:r>
            <a:r>
              <a:rPr lang="cs-CZ" dirty="0" smtClean="0"/>
              <a:t>řetězci – PENT</a:t>
            </a:r>
            <a:r>
              <a:rPr lang="cs-CZ" b="1" dirty="0"/>
              <a:t>IN </a:t>
            </a:r>
            <a:endParaRPr lang="cs-CZ" dirty="0"/>
          </a:p>
          <a:p>
            <a:pPr lvl="1"/>
            <a:r>
              <a:rPr lang="cs-CZ" dirty="0" smtClean="0"/>
              <a:t>6 uhlíků </a:t>
            </a:r>
            <a:r>
              <a:rPr lang="cs-CZ" dirty="0"/>
              <a:t>v </a:t>
            </a:r>
            <a:r>
              <a:rPr lang="cs-CZ" dirty="0" smtClean="0"/>
              <a:t>řetězci – HEX</a:t>
            </a:r>
            <a:r>
              <a:rPr lang="cs-CZ" b="1" dirty="0"/>
              <a:t>IN </a:t>
            </a:r>
            <a:endParaRPr lang="cs-CZ" dirty="0"/>
          </a:p>
          <a:p>
            <a:pPr lvl="1"/>
            <a:r>
              <a:rPr lang="cs-CZ" dirty="0" smtClean="0"/>
              <a:t>7 uhlíků </a:t>
            </a:r>
            <a:r>
              <a:rPr lang="cs-CZ" dirty="0"/>
              <a:t>v </a:t>
            </a:r>
            <a:r>
              <a:rPr lang="cs-CZ" dirty="0" smtClean="0"/>
              <a:t>řetězci – HEPT</a:t>
            </a:r>
            <a:r>
              <a:rPr lang="cs-CZ" b="1" dirty="0"/>
              <a:t>IN </a:t>
            </a:r>
            <a:endParaRPr lang="cs-CZ" dirty="0"/>
          </a:p>
          <a:p>
            <a:pPr lvl="1"/>
            <a:r>
              <a:rPr lang="cs-CZ" dirty="0" smtClean="0"/>
              <a:t>8 uhlíků </a:t>
            </a:r>
            <a:r>
              <a:rPr lang="cs-CZ" dirty="0"/>
              <a:t>v </a:t>
            </a:r>
            <a:r>
              <a:rPr lang="cs-CZ" dirty="0" smtClean="0"/>
              <a:t>řetězci – OKT</a:t>
            </a:r>
            <a:r>
              <a:rPr lang="cs-CZ" b="1" dirty="0"/>
              <a:t>IN </a:t>
            </a:r>
            <a:endParaRPr lang="cs-CZ" dirty="0" smtClean="0"/>
          </a:p>
          <a:p>
            <a:pPr lvl="1"/>
            <a:r>
              <a:rPr lang="cs-CZ" dirty="0" smtClean="0"/>
              <a:t>9 uhlíků </a:t>
            </a:r>
            <a:r>
              <a:rPr lang="cs-CZ" dirty="0"/>
              <a:t>v </a:t>
            </a:r>
            <a:r>
              <a:rPr lang="cs-CZ" dirty="0" smtClean="0"/>
              <a:t>řetězci – NON</a:t>
            </a:r>
            <a:r>
              <a:rPr lang="cs-CZ" b="1" dirty="0"/>
              <a:t>IN </a:t>
            </a:r>
            <a:endParaRPr lang="cs-CZ" dirty="0"/>
          </a:p>
          <a:p>
            <a:pPr lvl="1"/>
            <a:r>
              <a:rPr lang="cs-CZ" dirty="0" smtClean="0"/>
              <a:t>10 uhlíků </a:t>
            </a:r>
            <a:r>
              <a:rPr lang="cs-CZ" dirty="0"/>
              <a:t>v </a:t>
            </a:r>
            <a:r>
              <a:rPr lang="cs-CZ" dirty="0" smtClean="0"/>
              <a:t>řetězci – DEK</a:t>
            </a:r>
            <a:r>
              <a:rPr lang="cs-CZ" b="1" dirty="0"/>
              <a:t>IN </a:t>
            </a:r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21120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Použití nejdůležitějších alkynů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196752"/>
            <a:ext cx="6707088" cy="4929411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cs-CZ" sz="5100" b="1" dirty="0" err="1" smtClean="0"/>
              <a:t>Etyn</a:t>
            </a:r>
            <a:r>
              <a:rPr lang="cs-CZ" sz="5100" b="1" dirty="0" smtClean="0"/>
              <a:t>: </a:t>
            </a:r>
          </a:p>
          <a:p>
            <a:r>
              <a:rPr lang="cs-CZ" dirty="0" smtClean="0"/>
              <a:t>Přibližně </a:t>
            </a:r>
            <a:r>
              <a:rPr lang="cs-CZ" dirty="0"/>
              <a:t>80 % </a:t>
            </a:r>
            <a:r>
              <a:rPr lang="cs-CZ" dirty="0" smtClean="0"/>
              <a:t>se </a:t>
            </a:r>
            <a:r>
              <a:rPr lang="cs-CZ" dirty="0"/>
              <a:t>využívá v chemické </a:t>
            </a:r>
            <a:r>
              <a:rPr lang="cs-CZ" dirty="0" smtClean="0"/>
              <a:t>syntéze</a:t>
            </a:r>
          </a:p>
          <a:p>
            <a:r>
              <a:rPr lang="cs-CZ" dirty="0" smtClean="0"/>
              <a:t>Zbývajících </a:t>
            </a:r>
            <a:r>
              <a:rPr lang="cs-CZ" dirty="0"/>
              <a:t>20 % se používá primárně pro autogenní </a:t>
            </a:r>
            <a:r>
              <a:rPr lang="cs-CZ" dirty="0" err="1"/>
              <a:t>kyslíko</a:t>
            </a:r>
            <a:r>
              <a:rPr lang="cs-CZ" dirty="0"/>
              <a:t>-acetylenové sváření a řezání </a:t>
            </a:r>
            <a:r>
              <a:rPr lang="cs-CZ" dirty="0" smtClean="0"/>
              <a:t>kovů</a:t>
            </a:r>
          </a:p>
          <a:p>
            <a:pPr lvl="1"/>
            <a:r>
              <a:rPr lang="cs-CZ" dirty="0" smtClean="0"/>
              <a:t>Spalováním </a:t>
            </a:r>
            <a:r>
              <a:rPr lang="cs-CZ" dirty="0"/>
              <a:t>ethynu s kyslíkem vzniká plamen o teplotě přes 3300 °</a:t>
            </a:r>
            <a:r>
              <a:rPr lang="cs-CZ" dirty="0" smtClean="0"/>
              <a:t>C</a:t>
            </a:r>
          </a:p>
          <a:p>
            <a:r>
              <a:rPr lang="cs-CZ" dirty="0" err="1" smtClean="0"/>
              <a:t>Ethyn</a:t>
            </a:r>
            <a:r>
              <a:rPr lang="cs-CZ" dirty="0" smtClean="0"/>
              <a:t> lze </a:t>
            </a:r>
            <a:r>
              <a:rPr lang="cs-CZ" dirty="0"/>
              <a:t>použít také v acetylenových ("karbidových") </a:t>
            </a:r>
            <a:r>
              <a:rPr lang="cs-CZ" dirty="0" smtClean="0"/>
              <a:t>lampách</a:t>
            </a:r>
          </a:p>
          <a:p>
            <a:pPr lvl="1"/>
            <a:r>
              <a:rPr lang="cs-CZ" dirty="0" smtClean="0"/>
              <a:t>využívaných </a:t>
            </a:r>
            <a:r>
              <a:rPr lang="cs-CZ" dirty="0"/>
              <a:t>dříve </a:t>
            </a:r>
            <a:r>
              <a:rPr lang="cs-CZ" dirty="0" smtClean="0"/>
              <a:t>a </a:t>
            </a:r>
            <a:r>
              <a:rPr lang="cs-CZ" dirty="0"/>
              <a:t>v historických </a:t>
            </a:r>
            <a:r>
              <a:rPr lang="cs-CZ" dirty="0" smtClean="0"/>
              <a:t>vozidlech</a:t>
            </a:r>
          </a:p>
          <a:p>
            <a:pPr lvl="1"/>
            <a:r>
              <a:rPr lang="cs-CZ" dirty="0" smtClean="0"/>
              <a:t>i </a:t>
            </a:r>
            <a:r>
              <a:rPr lang="cs-CZ" dirty="0"/>
              <a:t>dnes ještě občas používané jeskyňáři. </a:t>
            </a:r>
            <a:endParaRPr lang="cs-CZ" dirty="0" smtClean="0"/>
          </a:p>
          <a:p>
            <a:pPr lvl="1"/>
            <a:r>
              <a:rPr lang="cs-CZ" sz="2900" dirty="0"/>
              <a:t>V tomto případě se </a:t>
            </a:r>
            <a:r>
              <a:rPr lang="cs-CZ" sz="2900" dirty="0" err="1"/>
              <a:t>ethyn</a:t>
            </a:r>
            <a:r>
              <a:rPr lang="cs-CZ" sz="2900" dirty="0"/>
              <a:t> vyrábí kapáním vody z horní komory lampy na pelety karbidu vápenatého (CaC</a:t>
            </a:r>
            <a:r>
              <a:rPr lang="cs-CZ" sz="2900" baseline="-25000" dirty="0"/>
              <a:t>2</a:t>
            </a:r>
            <a:r>
              <a:rPr lang="cs-CZ" sz="2900" dirty="0"/>
              <a:t>) v dolní části </a:t>
            </a:r>
            <a:r>
              <a:rPr lang="cs-CZ" sz="2900" dirty="0" smtClean="0"/>
              <a:t>lampy</a:t>
            </a:r>
            <a:endParaRPr lang="cs-CZ" sz="2900" dirty="0"/>
          </a:p>
          <a:p>
            <a:r>
              <a:rPr lang="cs-CZ" dirty="0"/>
              <a:t>V minulosti některá města využívala </a:t>
            </a:r>
            <a:r>
              <a:rPr lang="cs-CZ" dirty="0" err="1"/>
              <a:t>ethyn</a:t>
            </a:r>
            <a:r>
              <a:rPr lang="cs-CZ" dirty="0"/>
              <a:t> pro osvětlování </a:t>
            </a:r>
            <a:r>
              <a:rPr lang="cs-CZ" dirty="0" smtClean="0"/>
              <a:t>ulic</a:t>
            </a:r>
          </a:p>
          <a:p>
            <a:r>
              <a:rPr lang="cs-CZ" dirty="0" smtClean="0"/>
              <a:t>V </a:t>
            </a:r>
            <a:r>
              <a:rPr lang="cs-CZ" dirty="0"/>
              <a:t>moderní době se </a:t>
            </a:r>
            <a:r>
              <a:rPr lang="cs-CZ" dirty="0" err="1"/>
              <a:t>ethyn</a:t>
            </a:r>
            <a:r>
              <a:rPr lang="cs-CZ" dirty="0"/>
              <a:t> někdy používá k cementaci (tedy kalení povrchu) oceli, je-li předmět příliš velký, než aby se vešel do </a:t>
            </a:r>
            <a:r>
              <a:rPr lang="cs-CZ" dirty="0" smtClean="0"/>
              <a:t>pece</a:t>
            </a:r>
            <a:endParaRPr lang="cs-CZ" dirty="0"/>
          </a:p>
          <a:p>
            <a:r>
              <a:rPr lang="cs-CZ" dirty="0" err="1"/>
              <a:t>Ethyn</a:t>
            </a:r>
            <a:r>
              <a:rPr lang="cs-CZ" dirty="0"/>
              <a:t> byl navržen jako výchozí surovina pro molekulární výrobu za použití nanotechnologií.</a:t>
            </a:r>
          </a:p>
          <a:p>
            <a:r>
              <a:rPr lang="cs-CZ" dirty="0" err="1"/>
              <a:t>Ethyn</a:t>
            </a:r>
            <a:r>
              <a:rPr lang="cs-CZ" dirty="0"/>
              <a:t> se používá k uvolňování uhlíku při radiokarbonové metodě </a:t>
            </a:r>
            <a:r>
              <a:rPr lang="cs-CZ" dirty="0" smtClean="0"/>
              <a:t>datování</a:t>
            </a:r>
            <a:endParaRPr lang="cs-CZ" dirty="0"/>
          </a:p>
        </p:txBody>
      </p:sp>
      <p:pic>
        <p:nvPicPr>
          <p:cNvPr id="2050" name="Picture 2" descr="Soubor:Acetylene generator uni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916832"/>
            <a:ext cx="1728192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7013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err="1"/>
              <a:t>Dissous</a:t>
            </a:r>
            <a:r>
              <a:rPr lang="cs-CZ" sz="4000" dirty="0"/>
              <a:t> plyn</a:t>
            </a:r>
          </a:p>
        </p:txBody>
      </p:sp>
      <p:pic>
        <p:nvPicPr>
          <p:cNvPr id="1025" name="Picture 1" descr="http://www.cojeco.cz/img/pixe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650" y="2903538"/>
            <a:ext cx="276225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95536" y="1268760"/>
            <a:ext cx="446449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000000"/>
                </a:solidFill>
                <a:latin typeface="Verdana"/>
              </a:rPr>
              <a:t>[</a:t>
            </a:r>
            <a:r>
              <a:rPr lang="cs-CZ" sz="2400" dirty="0" err="1">
                <a:solidFill>
                  <a:srgbClr val="000000"/>
                </a:solidFill>
                <a:latin typeface="Verdana"/>
              </a:rPr>
              <a:t>Dysu</a:t>
            </a:r>
            <a:r>
              <a:rPr lang="cs-CZ" sz="2400" dirty="0">
                <a:solidFill>
                  <a:srgbClr val="000000"/>
                </a:solidFill>
                <a:latin typeface="Verdana"/>
              </a:rPr>
              <a:t>, francouzština], technický acetylen naplněný pod tlakem 2 </a:t>
            </a:r>
            <a:r>
              <a:rPr lang="cs-CZ" sz="2400" dirty="0" err="1">
                <a:solidFill>
                  <a:srgbClr val="000000"/>
                </a:solidFill>
                <a:latin typeface="Verdana"/>
              </a:rPr>
              <a:t>MPa</a:t>
            </a:r>
            <a:r>
              <a:rPr lang="cs-CZ" sz="2400" dirty="0">
                <a:solidFill>
                  <a:srgbClr val="000000"/>
                </a:solidFill>
                <a:latin typeface="Verdana"/>
              </a:rPr>
              <a:t> do ocelových lahví s pórovitou hmotou nasycenou </a:t>
            </a:r>
            <a:r>
              <a:rPr lang="cs-CZ" sz="2400" dirty="0" smtClean="0">
                <a:solidFill>
                  <a:srgbClr val="000000"/>
                </a:solidFill>
                <a:latin typeface="Verdana"/>
              </a:rPr>
              <a:t>acetonem.</a:t>
            </a:r>
            <a:r>
              <a:rPr lang="cs-CZ" sz="2400" dirty="0"/>
              <a:t> </a:t>
            </a:r>
            <a:r>
              <a:rPr lang="cs-CZ" sz="2400" dirty="0">
                <a:solidFill>
                  <a:srgbClr val="000000"/>
                </a:solidFill>
                <a:latin typeface="Verdana"/>
              </a:rPr>
              <a:t>Používá se ke sváření ve směsi s kyslíkem (až 3 000 °C)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701380"/>
            <a:ext cx="4435700" cy="4038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2846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1383159"/>
            <a:ext cx="80648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Alkyn</a:t>
            </a:r>
            <a:r>
              <a:rPr lang="cs-CZ" dirty="0"/>
              <a:t>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cs.wikipedia.org/wiki/Alkin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cs.wikipedia.org/wiki/Soubor:Alkyne_General_Formulae_V.1.png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cs.wikipedia.org/wiki/Soubor:Acetylene_3D.png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</a:t>
            </a:r>
            <a:r>
              <a:rPr lang="cs-CZ" dirty="0">
                <a:hlinkClick r:id="rId5"/>
              </a:rPr>
              <a:t>://</a:t>
            </a:r>
            <a:r>
              <a:rPr lang="cs-CZ" dirty="0" smtClean="0">
                <a:hlinkClick r:id="rId5"/>
              </a:rPr>
              <a:t>cs.wikipedia.org/wiki/Ethyn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cs.wikipedia.org/wiki/Soubor:Acetylene_generator_unit.jpg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</a:t>
            </a:r>
            <a:r>
              <a:rPr lang="cs-CZ" dirty="0">
                <a:hlinkClick r:id="rId7"/>
              </a:rPr>
              <a:t>://</a:t>
            </a:r>
            <a:r>
              <a:rPr lang="cs-CZ" dirty="0" smtClean="0">
                <a:hlinkClick r:id="rId7"/>
              </a:rPr>
              <a:t>www.cojeco.cz/index.php?id_desc=20432&amp;s_lang=2&amp;detail=1&amp;title=dissous%20plyn</a:t>
            </a:r>
            <a:endParaRPr lang="cs-CZ" dirty="0" smtClean="0"/>
          </a:p>
          <a:p>
            <a:r>
              <a:rPr lang="cs-CZ">
                <a:hlinkClick r:id="rId8"/>
              </a:rPr>
              <a:t>http://</a:t>
            </a:r>
            <a:r>
              <a:rPr lang="cs-CZ" smtClean="0">
                <a:hlinkClick r:id="rId8"/>
              </a:rPr>
              <a:t>commons.wikimedia.org/wiki/File:Welding.jpg</a:t>
            </a:r>
            <a:endParaRPr lang="cs-CZ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1017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486</TotalTime>
  <Words>201</Words>
  <Application>Microsoft Office PowerPoint</Application>
  <PresentationFormat>Předvádění na obrazovce (4:3)</PresentationFormat>
  <Paragraphs>57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Alkyny</vt:lpstr>
      <vt:lpstr>Obecná definice</vt:lpstr>
      <vt:lpstr>Geometrie molekul</vt:lpstr>
      <vt:lpstr>Názvosloví</vt:lpstr>
      <vt:lpstr>Použití nejdůležitějších alkynů</vt:lpstr>
      <vt:lpstr>Dissous plyn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Využití vzduchu</dc:title>
  <dc:creator>006</dc:creator>
  <cp:lastModifiedBy>Aleš Polívka</cp:lastModifiedBy>
  <cp:revision>67</cp:revision>
  <dcterms:created xsi:type="dcterms:W3CDTF">2012-02-05T17:57:02Z</dcterms:created>
  <dcterms:modified xsi:type="dcterms:W3CDTF">2013-06-19T10:13:39Z</dcterms:modified>
</cp:coreProperties>
</file>