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6" r:id="rId3"/>
    <p:sldId id="264" r:id="rId4"/>
    <p:sldId id="270" r:id="rId5"/>
    <p:sldId id="272" r:id="rId6"/>
    <p:sldId id="271" r:id="rId7"/>
    <p:sldId id="273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54" autoAdjust="0"/>
    <p:restoredTop sz="94660"/>
  </p:normalViewPr>
  <p:slideViewPr>
    <p:cSldViewPr>
      <p:cViewPr varScale="1">
        <p:scale>
          <a:sx n="92" d="100"/>
          <a:sy n="92" d="100"/>
        </p:scale>
        <p:origin x="-103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76744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18910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45444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18326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223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23612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44280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39714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4300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5221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93550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F0950F-3C51-4FA3-B22B-C45C02D6ABDF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4FD7A-25C1-49C9-886F-41B0BBA5A9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60992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ine_Michal_in_Ostrava_-_Czech_republic_-_01.JPG" TargetMode="External"/><Relationship Id="rId2" Type="http://schemas.openxmlformats.org/officeDocument/2006/relationships/hyperlink" Target="http://cs.wikipedia.org/wiki/Soubor:Coal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5229200"/>
            <a:ext cx="5407152" cy="1045464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2614929"/>
              </p:ext>
            </p:extLst>
          </p:nvPr>
        </p:nvGraphicFramePr>
        <p:xfrm>
          <a:off x="647564" y="1412776"/>
          <a:ext cx="7848872" cy="1854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25125"/>
                <a:gridCol w="562374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Kolín V., Mnichovická 62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Jiří Mejda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23. 1.</a:t>
                      </a:r>
                      <a:r>
                        <a:rPr lang="cs-CZ" baseline="0" dirty="0" smtClean="0"/>
                        <a:t> 2012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VY_32_INOVACE_19_CH9_uhlí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Uhlí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92874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spcBef>
                <a:spcPts val="0"/>
              </a:spcBef>
              <a:defRPr/>
            </a:pPr>
            <a:r>
              <a:rPr lang="cs-CZ" dirty="0" smtClean="0"/>
              <a:t>Uhlí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9. třída</a:t>
            </a:r>
            <a:endParaRPr lang="cs-CZ" dirty="0"/>
          </a:p>
        </p:txBody>
      </p:sp>
      <p:sp>
        <p:nvSpPr>
          <p:cNvPr id="4" name="TextovéPole 5"/>
          <p:cNvSpPr txBox="1"/>
          <p:nvPr/>
        </p:nvSpPr>
        <p:spPr>
          <a:xfrm>
            <a:off x="1151620" y="5229200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Anotace: Materiál je připraven jako materiál pro sdílení ve školní síti pro samostudium nebo pro prezentaci na projektoru.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823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Obecná definice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Hořlavá hornina</a:t>
            </a:r>
            <a:endParaRPr lang="cs-CZ" sz="4400" b="1" u="sng" dirty="0"/>
          </a:p>
          <a:p>
            <a:r>
              <a:rPr lang="cs-CZ" dirty="0"/>
              <a:t>Směs vodíku, uhlíku, kyslíku, dusíku, síry</a:t>
            </a:r>
            <a:endParaRPr lang="cs-CZ" sz="4400" b="1" u="sng" dirty="0"/>
          </a:p>
          <a:p>
            <a:r>
              <a:rPr lang="cs-CZ" dirty="0" smtClean="0"/>
              <a:t>Hlavní </a:t>
            </a:r>
            <a:r>
              <a:rPr lang="cs-CZ" dirty="0"/>
              <a:t>zdroj </a:t>
            </a:r>
            <a:r>
              <a:rPr lang="cs-CZ" dirty="0" smtClean="0"/>
              <a:t>energie u nás</a:t>
            </a:r>
          </a:p>
          <a:p>
            <a:r>
              <a:rPr lang="cs-CZ" dirty="0" smtClean="0"/>
              <a:t>Palivo</a:t>
            </a:r>
            <a:endParaRPr lang="cs-CZ" sz="4400" b="1" u="sng" dirty="0"/>
          </a:p>
          <a:p>
            <a:r>
              <a:rPr lang="cs-CZ" dirty="0"/>
              <a:t>Při spalování → oxid </a:t>
            </a:r>
            <a:r>
              <a:rPr lang="cs-CZ" dirty="0" smtClean="0"/>
              <a:t>uhličitý, siřičitý </a:t>
            </a:r>
            <a:r>
              <a:rPr lang="cs-CZ" dirty="0"/>
              <a:t>→ kyselé deště</a:t>
            </a:r>
            <a:endParaRPr lang="cs-CZ" sz="4400" b="1" u="sng" dirty="0"/>
          </a:p>
          <a:p>
            <a:r>
              <a:rPr lang="cs-CZ" dirty="0"/>
              <a:t>Chemické zpracování uhlí = </a:t>
            </a:r>
            <a:r>
              <a:rPr lang="cs-CZ" b="1" u="sng" dirty="0"/>
              <a:t>karbonizace uhlí</a:t>
            </a:r>
            <a:r>
              <a:rPr lang="cs-CZ" dirty="0"/>
              <a:t> = suchá destilace (koksárny</a:t>
            </a:r>
            <a:r>
              <a:rPr lang="cs-CZ" dirty="0" smtClean="0"/>
              <a:t>)</a:t>
            </a:r>
            <a:endParaRPr lang="cs-CZ" sz="4400" b="1" u="sng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7049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Rozdělení uhlí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5842992" cy="5688632"/>
          </a:xfrm>
        </p:spPr>
        <p:txBody>
          <a:bodyPr>
            <a:normAutofit/>
          </a:bodyPr>
          <a:lstStyle/>
          <a:p>
            <a:pPr lvl="0"/>
            <a:r>
              <a:rPr lang="cs-CZ" dirty="0"/>
              <a:t>Podle kvality rozlišujeme:</a:t>
            </a:r>
            <a:endParaRPr lang="cs-CZ" sz="4400" b="1" u="sng" dirty="0"/>
          </a:p>
          <a:p>
            <a:pPr lvl="1"/>
            <a:r>
              <a:rPr lang="cs-CZ" dirty="0"/>
              <a:t>antracit (90% uhlíku)</a:t>
            </a:r>
            <a:endParaRPr lang="cs-CZ" sz="4000" b="1" u="sng" dirty="0"/>
          </a:p>
          <a:p>
            <a:pPr lvl="1"/>
            <a:r>
              <a:rPr lang="cs-CZ" dirty="0"/>
              <a:t>černé uhlí (90 – 75% uhlíku)</a:t>
            </a:r>
            <a:endParaRPr lang="cs-CZ" sz="4000" b="1" u="sng" dirty="0"/>
          </a:p>
          <a:p>
            <a:pPr lvl="2"/>
            <a:r>
              <a:rPr lang="cs-CZ" dirty="0"/>
              <a:t>vznik v prvohorách (perm, karbon)</a:t>
            </a:r>
            <a:endParaRPr lang="cs-CZ" sz="3600" b="1" u="sng" dirty="0"/>
          </a:p>
          <a:p>
            <a:pPr lvl="1"/>
            <a:r>
              <a:rPr lang="cs-CZ" dirty="0"/>
              <a:t>hnědé uhlí ( 75 – 60% uhlíku)</a:t>
            </a:r>
            <a:endParaRPr lang="cs-CZ" sz="4000" b="1" u="sng" dirty="0"/>
          </a:p>
          <a:p>
            <a:pPr lvl="0"/>
            <a:r>
              <a:rPr lang="cs-CZ" dirty="0"/>
              <a:t> vznik v třetihorách (méně kvalitní)</a:t>
            </a:r>
            <a:endParaRPr lang="cs-CZ" sz="4400" b="1" u="sng" dirty="0"/>
          </a:p>
          <a:p>
            <a:pPr lvl="1"/>
            <a:r>
              <a:rPr lang="cs-CZ" dirty="0"/>
              <a:t>lignit (= nejméně kvalitní hnědé uhlí) </a:t>
            </a:r>
            <a:endParaRPr lang="cs-CZ" sz="4000" b="1" u="sng" dirty="0"/>
          </a:p>
        </p:txBody>
      </p:sp>
      <p:pic>
        <p:nvPicPr>
          <p:cNvPr id="1026" name="Picture 2" descr="Soubor:Coa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310987"/>
            <a:ext cx="2708920" cy="2806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46590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Těžba uhlí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5266928" cy="4857403"/>
          </a:xfrm>
        </p:spPr>
        <p:txBody>
          <a:bodyPr>
            <a:normAutofit/>
          </a:bodyPr>
          <a:lstStyle/>
          <a:p>
            <a:pPr lvl="7"/>
            <a:r>
              <a:rPr lang="cs-CZ" sz="3200" dirty="0" smtClean="0"/>
              <a:t>Hlubinná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Povrchová</a:t>
            </a:r>
            <a:endParaRPr lang="cs-CZ" dirty="0"/>
          </a:p>
        </p:txBody>
      </p:sp>
      <p:pic>
        <p:nvPicPr>
          <p:cNvPr id="2050" name="Picture 2" descr="Soubor:Mine Michal in Ostrava - Czech republic - 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764704"/>
            <a:ext cx="3003947" cy="4005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File:Garzweiler Tagebau 2008 - Aussichtspunk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4581128"/>
            <a:ext cx="7620000" cy="1981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26729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Zpracování a využití uhlí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200" b="1" dirty="0" smtClean="0"/>
              <a:t>Palivo</a:t>
            </a:r>
            <a:endParaRPr lang="cs-CZ" sz="1200" b="1" dirty="0"/>
          </a:p>
          <a:p>
            <a:r>
              <a:rPr lang="cs-CZ" sz="1200" dirty="0" smtClean="0"/>
              <a:t>Uhlí </a:t>
            </a:r>
            <a:r>
              <a:rPr lang="cs-CZ" sz="1200" dirty="0"/>
              <a:t>je nejčastěji používaný tuhý materiál pro výrobu tepla a </a:t>
            </a:r>
            <a:r>
              <a:rPr lang="cs-CZ" sz="1200" dirty="0" smtClean="0"/>
              <a:t>elektřiny</a:t>
            </a:r>
          </a:p>
          <a:p>
            <a:r>
              <a:rPr lang="cs-CZ" sz="1200" dirty="0" smtClean="0"/>
              <a:t>Světová </a:t>
            </a:r>
            <a:r>
              <a:rPr lang="cs-CZ" sz="1200" dirty="0"/>
              <a:t>spotřeba uhlí v roce 2007 byla 7 192 milionů </a:t>
            </a:r>
            <a:r>
              <a:rPr lang="cs-CZ" sz="1200" dirty="0" smtClean="0"/>
              <a:t>tun</a:t>
            </a:r>
            <a:r>
              <a:rPr lang="cs-CZ" sz="1200" baseline="30000" dirty="0"/>
              <a:t>,</a:t>
            </a:r>
            <a:r>
              <a:rPr lang="cs-CZ" sz="1200" dirty="0" smtClean="0"/>
              <a:t> </a:t>
            </a:r>
            <a:r>
              <a:rPr lang="cs-CZ" sz="1200" dirty="0"/>
              <a:t>z toho 75% je využíváno pro výrobu </a:t>
            </a:r>
            <a:r>
              <a:rPr lang="cs-CZ" sz="1200" dirty="0" smtClean="0"/>
              <a:t>elektřiny</a:t>
            </a:r>
          </a:p>
          <a:p>
            <a:r>
              <a:rPr lang="cs-CZ" sz="1200" dirty="0" smtClean="0"/>
              <a:t>Při </a:t>
            </a:r>
            <a:r>
              <a:rPr lang="cs-CZ" sz="1200" dirty="0"/>
              <a:t>výrobě elektřiny se spaluje uhlí v kotli, kde se ohřívá voda na vodní páru, která roztáčí parní turbíny a elektrické generátory respektive alternátory. </a:t>
            </a:r>
            <a:endParaRPr lang="cs-CZ" sz="1200" dirty="0" smtClean="0"/>
          </a:p>
          <a:p>
            <a:endParaRPr lang="cs-CZ" sz="1200" b="1" dirty="0"/>
          </a:p>
          <a:p>
            <a:pPr marL="0" indent="0">
              <a:buNone/>
            </a:pPr>
            <a:r>
              <a:rPr lang="cs-CZ" sz="1200" b="1" dirty="0" smtClean="0"/>
              <a:t>Koksování </a:t>
            </a:r>
            <a:r>
              <a:rPr lang="cs-CZ" sz="1200" b="1" dirty="0"/>
              <a:t>a použití koksu</a:t>
            </a:r>
          </a:p>
          <a:p>
            <a:r>
              <a:rPr lang="cs-CZ" sz="1200" dirty="0" smtClean="0"/>
              <a:t>Koks </a:t>
            </a:r>
            <a:r>
              <a:rPr lang="cs-CZ" sz="1200" dirty="0"/>
              <a:t>je pevný uhlíkatý zbytek odvozený z </a:t>
            </a:r>
            <a:r>
              <a:rPr lang="cs-CZ" sz="1200" dirty="0" err="1"/>
              <a:t>nízkopopelového</a:t>
            </a:r>
            <a:r>
              <a:rPr lang="cs-CZ" sz="1200" dirty="0"/>
              <a:t>, </a:t>
            </a:r>
            <a:r>
              <a:rPr lang="cs-CZ" sz="1200" dirty="0" err="1"/>
              <a:t>nízkosirného</a:t>
            </a:r>
            <a:r>
              <a:rPr lang="cs-CZ" sz="1200" dirty="0"/>
              <a:t> černého uhlí z kterého jsou odstraněny prchavé složky v peci s omezeným přístupem kyslíku v teplotách kolem 1000 °C. </a:t>
            </a:r>
            <a:endParaRPr lang="cs-CZ" sz="1200" dirty="0" smtClean="0"/>
          </a:p>
          <a:p>
            <a:r>
              <a:rPr lang="cs-CZ" sz="1200" dirty="0" smtClean="0"/>
              <a:t>Při </a:t>
            </a:r>
            <a:r>
              <a:rPr lang="cs-CZ" sz="1200" dirty="0"/>
              <a:t>tom vzniká také kamenouhelný dehet, amoniak, lehké oleje a svítiplyn. </a:t>
            </a:r>
            <a:endParaRPr lang="cs-CZ" sz="1200" dirty="0" smtClean="0"/>
          </a:p>
          <a:p>
            <a:r>
              <a:rPr lang="cs-CZ" sz="1200" dirty="0" smtClean="0"/>
              <a:t>Koks </a:t>
            </a:r>
            <a:r>
              <a:rPr lang="cs-CZ" sz="1200" dirty="0"/>
              <a:t>se používá jako palivo a jako redukční činidlo mj. ve vysoké peci. </a:t>
            </a:r>
            <a:endParaRPr lang="cs-CZ" sz="1200" dirty="0" smtClean="0"/>
          </a:p>
          <a:p>
            <a:r>
              <a:rPr lang="cs-CZ" sz="1200" dirty="0" smtClean="0"/>
              <a:t>Koks  z </a:t>
            </a:r>
            <a:r>
              <a:rPr lang="cs-CZ" sz="1200" dirty="0"/>
              <a:t>uhlí je šedý, tvrdý a pórovitý a má výhřevnost 29,6 MJ/kg</a:t>
            </a:r>
          </a:p>
          <a:p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Zplyňování</a:t>
            </a:r>
            <a:endParaRPr lang="cs-CZ" sz="1200" b="1" dirty="0"/>
          </a:p>
          <a:p>
            <a:r>
              <a:rPr lang="cs-CZ" sz="1200" dirty="0"/>
              <a:t>Vysoké ceny ropy a zemního plynu zvyšují zájem o „BTU konverzi“ – technologie jako zplyňování, zkapalňování a </a:t>
            </a:r>
            <a:r>
              <a:rPr lang="cs-CZ" sz="1200" dirty="0" smtClean="0"/>
              <a:t>tuhnutí</a:t>
            </a:r>
          </a:p>
          <a:p>
            <a:r>
              <a:rPr lang="cs-CZ" sz="1200" dirty="0" smtClean="0"/>
              <a:t>V </a:t>
            </a:r>
            <a:r>
              <a:rPr lang="cs-CZ" sz="1200" dirty="0"/>
              <a:t>minulosti bylo uhlí používáno na výrobu svítiplynu, který byl dopravován ke spotřebitelům potrubím a byl využíván na svícení, vaření i </a:t>
            </a:r>
            <a:r>
              <a:rPr lang="cs-CZ" sz="1200" dirty="0" smtClean="0"/>
              <a:t>topení</a:t>
            </a:r>
          </a:p>
          <a:p>
            <a:r>
              <a:rPr lang="cs-CZ" sz="1200" dirty="0" smtClean="0"/>
              <a:t>Dnes </a:t>
            </a:r>
            <a:r>
              <a:rPr lang="cs-CZ" sz="1200" dirty="0"/>
              <a:t>je svítiplyn nahrazen bezpečnějším zemním </a:t>
            </a:r>
            <a:r>
              <a:rPr lang="cs-CZ" sz="1200" dirty="0" smtClean="0"/>
              <a:t>plynem</a:t>
            </a:r>
            <a:endParaRPr lang="cs-CZ" sz="1200" dirty="0"/>
          </a:p>
          <a:p>
            <a:pPr marL="0" indent="0">
              <a:buNone/>
            </a:pPr>
            <a:r>
              <a:rPr lang="cs-CZ" sz="1200" b="1" dirty="0"/>
              <a:t>Zkapalnění</a:t>
            </a:r>
          </a:p>
          <a:p>
            <a:r>
              <a:rPr lang="cs-CZ" sz="1200" dirty="0"/>
              <a:t>Uhlí může být zpracováno na kapalná paliva jako benzín nebo nafta několika různými </a:t>
            </a:r>
            <a:r>
              <a:rPr lang="cs-CZ" sz="1200" dirty="0" smtClean="0"/>
              <a:t>způsoby</a:t>
            </a:r>
            <a:endParaRPr lang="cs-CZ" sz="1200" dirty="0"/>
          </a:p>
          <a:p>
            <a:r>
              <a:rPr lang="cs-CZ" sz="1200" b="1" dirty="0"/>
              <a:t>Fischer-</a:t>
            </a:r>
            <a:r>
              <a:rPr lang="cs-CZ" sz="1200" b="1" dirty="0" err="1"/>
              <a:t>Tropschův</a:t>
            </a:r>
            <a:r>
              <a:rPr lang="cs-CZ" sz="1200" b="1" dirty="0"/>
              <a:t> proces</a:t>
            </a:r>
            <a:r>
              <a:rPr lang="cs-CZ" sz="1200" dirty="0"/>
              <a:t> – syntéza kapalných uhlovodíků – byl použit v nacistickém Německu nebo v jižní Africe, protože tyto země byly politicky izolované a neschopné koupit surovou ropu</a:t>
            </a:r>
            <a:r>
              <a:rPr lang="cs-CZ" sz="1200" dirty="0" smtClean="0"/>
              <a:t>.</a:t>
            </a:r>
          </a:p>
          <a:p>
            <a:r>
              <a:rPr lang="cs-CZ" sz="1200" dirty="0" smtClean="0"/>
              <a:t>Uhlí </a:t>
            </a:r>
            <a:r>
              <a:rPr lang="cs-CZ" sz="1200" dirty="0"/>
              <a:t>může být zplyňované na </a:t>
            </a:r>
            <a:r>
              <a:rPr lang="cs-CZ" sz="1200" dirty="0" err="1"/>
              <a:t>syngas</a:t>
            </a:r>
            <a:r>
              <a:rPr lang="cs-CZ" sz="1200" dirty="0"/>
              <a:t> (vyvážená čištěná směs CO a H2 plynů) a </a:t>
            </a:r>
            <a:r>
              <a:rPr lang="cs-CZ" sz="1200" dirty="0" err="1"/>
              <a:t>syngas</a:t>
            </a:r>
            <a:r>
              <a:rPr lang="cs-CZ" sz="1200" dirty="0"/>
              <a:t> zkapalněný Fischer-</a:t>
            </a:r>
            <a:r>
              <a:rPr lang="cs-CZ" sz="1200" dirty="0" err="1"/>
              <a:t>Tropschovou</a:t>
            </a:r>
            <a:r>
              <a:rPr lang="cs-CZ" sz="1200" dirty="0"/>
              <a:t> metodou na lehké uhlovodíky, které jsou dále zpracovávány na benzín a naftu. </a:t>
            </a:r>
          </a:p>
          <a:p>
            <a:r>
              <a:rPr lang="cs-CZ" sz="1200" dirty="0"/>
              <a:t>Přímé kapalnění </a:t>
            </a:r>
            <a:r>
              <a:rPr lang="cs-CZ" sz="1200" b="1" dirty="0" err="1"/>
              <a:t>Bergiusovým</a:t>
            </a:r>
            <a:r>
              <a:rPr lang="cs-CZ" sz="1200" b="1" dirty="0"/>
              <a:t> procesem</a:t>
            </a:r>
            <a:r>
              <a:rPr lang="cs-CZ" sz="1200" dirty="0"/>
              <a:t> – kapalnění hydrogenací – je také dosažitelné, ale není užívané vně Německa, kde byly oba tyto procesy ovládané během první a druhé světové </a:t>
            </a:r>
            <a:r>
              <a:rPr lang="cs-CZ" sz="1200" dirty="0" smtClean="0"/>
              <a:t>války</a:t>
            </a:r>
          </a:p>
        </p:txBody>
      </p:sp>
    </p:spTree>
    <p:extLst>
      <p:ext uri="{BB962C8B-B14F-4D97-AF65-F5344CB8AC3E}">
        <p14:creationId xmlns:p14="http://schemas.microsoft.com/office/powerpoint/2010/main" val="17111045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Suchá destilace uhlí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b="1" u="sng" dirty="0"/>
              <a:t>Karbonizace uhlí</a:t>
            </a:r>
            <a:endParaRPr lang="cs-CZ" sz="4000" b="1" u="sng" dirty="0"/>
          </a:p>
          <a:p>
            <a:r>
              <a:rPr lang="cs-CZ" dirty="0"/>
              <a:t>		=   suchá destilace</a:t>
            </a:r>
            <a:endParaRPr lang="cs-CZ" sz="4400" b="1" u="sng" dirty="0"/>
          </a:p>
          <a:p>
            <a:pPr lvl="0"/>
            <a:r>
              <a:rPr lang="cs-CZ" dirty="0"/>
              <a:t>Rozklad uhlí bez přístupu vzduchu při 1000° C</a:t>
            </a:r>
            <a:endParaRPr lang="cs-CZ" sz="4400" b="1" u="sng" dirty="0"/>
          </a:p>
          <a:p>
            <a:pPr lvl="0"/>
            <a:r>
              <a:rPr lang="cs-CZ" dirty="0"/>
              <a:t>Černé uhlí zahřáté na 1000° C se chemickými reakcemi mění a </a:t>
            </a:r>
            <a:endParaRPr lang="cs-CZ" sz="4400" b="1" u="sng" dirty="0"/>
          </a:p>
          <a:p>
            <a:r>
              <a:rPr lang="cs-CZ" dirty="0"/>
              <a:t>rozkládá na:</a:t>
            </a:r>
            <a:endParaRPr lang="cs-CZ" sz="4400" b="1" u="sng" dirty="0"/>
          </a:p>
          <a:p>
            <a:pPr lvl="0"/>
            <a:r>
              <a:rPr lang="cs-CZ" dirty="0"/>
              <a:t> </a:t>
            </a:r>
            <a:r>
              <a:rPr lang="cs-CZ" b="1" dirty="0"/>
              <a:t>Svítiplyn </a:t>
            </a:r>
            <a:r>
              <a:rPr lang="cs-CZ" dirty="0"/>
              <a:t>(plyn, koksárenský plyn)</a:t>
            </a:r>
            <a:endParaRPr lang="cs-CZ" sz="4400" b="1" u="sng" dirty="0"/>
          </a:p>
          <a:p>
            <a:pPr lvl="1"/>
            <a:r>
              <a:rPr lang="cs-CZ" dirty="0" err="1"/>
              <a:t>methan</a:t>
            </a:r>
            <a:r>
              <a:rPr lang="cs-CZ" dirty="0"/>
              <a:t>, vodík, oxid uhelnatý</a:t>
            </a:r>
            <a:endParaRPr lang="cs-CZ" sz="4000" b="1" u="sng" dirty="0"/>
          </a:p>
          <a:p>
            <a:pPr lvl="1"/>
            <a:r>
              <a:rPr lang="cs-CZ" dirty="0"/>
              <a:t>užití: palivo</a:t>
            </a:r>
            <a:endParaRPr lang="cs-CZ" sz="4000" b="1" u="sng" dirty="0"/>
          </a:p>
          <a:p>
            <a:pPr lvl="0"/>
            <a:r>
              <a:rPr lang="cs-CZ" b="1" dirty="0"/>
              <a:t> Dehet </a:t>
            </a:r>
            <a:endParaRPr lang="cs-CZ" sz="4400" b="1" u="sng" dirty="0"/>
          </a:p>
          <a:p>
            <a:pPr lvl="0"/>
            <a:r>
              <a:rPr lang="cs-CZ" dirty="0"/>
              <a:t>směs více než 300 sloučenin</a:t>
            </a:r>
            <a:endParaRPr lang="cs-CZ" sz="4400" b="1" u="sng" dirty="0"/>
          </a:p>
          <a:p>
            <a:pPr lvl="0"/>
            <a:r>
              <a:rPr lang="cs-CZ" dirty="0"/>
              <a:t>výroba benzínu a naftalenu</a:t>
            </a:r>
            <a:endParaRPr lang="cs-CZ" sz="4400" b="1" u="sng" dirty="0"/>
          </a:p>
          <a:p>
            <a:pPr lvl="0"/>
            <a:r>
              <a:rPr lang="cs-CZ" b="1" dirty="0"/>
              <a:t> Koks</a:t>
            </a:r>
            <a:endParaRPr lang="cs-CZ" sz="4400" b="1" u="sng" dirty="0"/>
          </a:p>
          <a:p>
            <a:r>
              <a:rPr lang="cs-CZ" dirty="0"/>
              <a:t>			= téměř čistý uhlík</a:t>
            </a:r>
            <a:endParaRPr lang="cs-CZ" sz="4400" b="1" u="sng" dirty="0"/>
          </a:p>
          <a:p>
            <a:pPr lvl="0"/>
            <a:r>
              <a:rPr lang="cs-CZ" dirty="0"/>
              <a:t>palivo</a:t>
            </a:r>
            <a:endParaRPr lang="cs-CZ" sz="4400" b="1" u="sng" dirty="0"/>
          </a:p>
          <a:p>
            <a:pPr lvl="0"/>
            <a:r>
              <a:rPr lang="cs-CZ" dirty="0"/>
              <a:t>užití: při výrobě železa ve vysokých pecích</a:t>
            </a:r>
            <a:endParaRPr lang="cs-CZ" sz="4400" b="1" u="sng" dirty="0"/>
          </a:p>
          <a:p>
            <a:r>
              <a:rPr lang="cs-CZ"/>
              <a:t> </a:t>
            </a:r>
            <a:endParaRPr lang="cs-CZ" sz="200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1986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dirty="0" smtClean="0"/>
          </a:p>
          <a:p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383159"/>
            <a:ext cx="806489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  <a:p>
            <a:r>
              <a:rPr lang="cs-CZ" dirty="0"/>
              <a:t>Uhlí: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cs.wikipedia.org/wiki/Soubor:Coal.jpg</a:t>
            </a:r>
            <a:endParaRPr lang="cs-CZ" dirty="0" smtClean="0"/>
          </a:p>
          <a:p>
            <a:r>
              <a:rPr lang="cs-CZ" dirty="0"/>
              <a:t>Důlní věž: </a:t>
            </a:r>
            <a:r>
              <a:rPr lang="cs-CZ" dirty="0">
                <a:hlinkClick r:id="rId3"/>
              </a:rPr>
              <a:t>http://cs.wikipedia.org/wiki/Soubor:Mine_Michal_in_Ostrava_-_Czech_republic_-_</a:t>
            </a:r>
            <a:r>
              <a:rPr lang="cs-CZ" dirty="0" smtClean="0">
                <a:hlinkClick r:id="rId3"/>
              </a:rPr>
              <a:t>01.JPG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1017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1192</TotalTime>
  <Words>234</Words>
  <Application>Microsoft Office PowerPoint</Application>
  <PresentationFormat>Předvádění na obrazovce (4:3)</PresentationFormat>
  <Paragraphs>77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Uhlí</vt:lpstr>
      <vt:lpstr>Obecná definice</vt:lpstr>
      <vt:lpstr>Rozdělení uhlí</vt:lpstr>
      <vt:lpstr>Těžba uhlí </vt:lpstr>
      <vt:lpstr>Zpracování a využití uhlí</vt:lpstr>
      <vt:lpstr>Suchá destilace uhlí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Využití vzduchu</dc:title>
  <dc:creator>006</dc:creator>
  <cp:lastModifiedBy>Aleš Polívka</cp:lastModifiedBy>
  <cp:revision>76</cp:revision>
  <dcterms:created xsi:type="dcterms:W3CDTF">2012-02-05T17:57:02Z</dcterms:created>
  <dcterms:modified xsi:type="dcterms:W3CDTF">2013-06-19T10:14:50Z</dcterms:modified>
</cp:coreProperties>
</file>