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65" r:id="rId3"/>
    <p:sldId id="256" r:id="rId4"/>
    <p:sldId id="257" r:id="rId5"/>
    <p:sldId id="267" r:id="rId6"/>
    <p:sldId id="268" r:id="rId7"/>
    <p:sldId id="269" r:id="rId8"/>
    <p:sldId id="258" r:id="rId9"/>
    <p:sldId id="259" r:id="rId10"/>
    <p:sldId id="260" r:id="rId11"/>
    <p:sldId id="261" r:id="rId12"/>
    <p:sldId id="262" r:id="rId13"/>
    <p:sldId id="263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09B653E-FFD2-46F9-B3D7-8567AA022EF9}" type="datetimeFigureOut">
              <a:rPr lang="cs-CZ" smtClean="0"/>
              <a:t>2.1.2013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155A002-F368-485E-BD74-AD34ACCB3B7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1556792"/>
            <a:ext cx="7632848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  <a:latin typeface="Calibri" pitchFamily="34" charset="0"/>
                <a:cs typeface="Calibri" pitchFamily="34" charset="0"/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projekt v rámci vzdělávacího programu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VZDĚLÁNÍ PRO KONKURENCESCHOPNOST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ŠABLONA ČÍSLO: III/2</a:t>
            </a:r>
          </a:p>
          <a:p>
            <a:pPr algn="ctr"/>
            <a:r>
              <a:rPr lang="cs-CZ" dirty="0" smtClean="0">
                <a:latin typeface="Calibri" pitchFamily="34" charset="0"/>
                <a:cs typeface="Calibri" pitchFamily="34" charset="0"/>
              </a:rPr>
              <a:t>NÁZEV:  INOVACE A ZKVALITNĚNÍ VÝUKY PROSTŘEDNICTVÍM ICT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>
              <a:latin typeface="Calibri" pitchFamily="34" charset="0"/>
              <a:cs typeface="Calibri" pitchFamily="34" charset="0"/>
            </a:endParaRP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PŘEDMĚT: Chemie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TÉMA: Halogenidy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AUTOR: Mgr. Pavla Krásná</a:t>
            </a:r>
          </a:p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DATUM VYTVOŘENÍ: 14. 4. 2012</a:t>
            </a:r>
          </a:p>
          <a:p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cs-CZ" sz="2800" b="1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VY_32_INOVACE_44_PK</a:t>
            </a:r>
            <a:endParaRPr lang="cs-CZ" sz="2800" b="1" dirty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60648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992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809" y="5486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  <a:cs typeface="Calibri" pitchFamily="34" charset="0"/>
              </a:rPr>
              <a:t>Anotace</a:t>
            </a:r>
            <a:endParaRPr lang="cs-CZ" sz="2400" u="sng" dirty="0">
              <a:latin typeface="Arial Black" pitchFamily="34" charset="0"/>
              <a:cs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1"/>
            <a:ext cx="79208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Výukový materiál je určen pro žáky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ročníku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Je zpracován jako prezentace v P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owerPointu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Obsahuje výklad učiva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halogenidy </a:t>
            </a:r>
            <a:r>
              <a:rPr lang="cs-CZ" dirty="0">
                <a:latin typeface="Calibri" pitchFamily="34" charset="0"/>
                <a:cs typeface="Calibri" pitchFamily="34" charset="0"/>
              </a:rPr>
              <a:t>a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vzorce k </a:t>
            </a:r>
            <a:r>
              <a:rPr lang="cs-CZ" dirty="0">
                <a:latin typeface="Calibri" pitchFamily="34" charset="0"/>
                <a:cs typeface="Calibri" pitchFamily="34" charset="0"/>
              </a:rPr>
              <a:t>procvičení.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Vzorce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  mohou sloužit jako samostatná práce nebo jako domácí úkol. Jsou doplněny výsledky.</a:t>
            </a:r>
          </a:p>
          <a:p>
            <a:endParaRPr lang="cs-CZ" dirty="0"/>
          </a:p>
          <a:p>
            <a:r>
              <a:rPr lang="cs-CZ" dirty="0" smtClean="0"/>
              <a:t> 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3414191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Pilotáž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4149080"/>
            <a:ext cx="79208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Materiál byl pilotován v jedné třídě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osmého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ročníku. Žáci ocenili prezentaci, která vedla k názornějšímu vysvětlení učiva. Byli seznámeni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s dvouprvkovými sloučeninami - halogenidy, jejich vzorci, přípravou a použitím. Vzorce </a:t>
            </a:r>
            <a:r>
              <a:rPr lang="cs-CZ" dirty="0">
                <a:latin typeface="Calibri" pitchFamily="34" charset="0"/>
                <a:cs typeface="Calibri" pitchFamily="34" charset="0"/>
              </a:rPr>
              <a:t>k procvičení byly použity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jako domácí úkol. Jednoduché názvosloví nečinilo žákům vážnější problémy. Prezentace byla doplněna vhodnými obrázky, podle kterých žáci spolupracovali a doplňovali učivo. Žáci ocenili i pokusy na přípravu halogenidů.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821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085690"/>
            <a:ext cx="576064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600" dirty="0" smtClean="0">
                <a:solidFill>
                  <a:srgbClr val="FF0000"/>
                </a:solidFill>
                <a:latin typeface="Arial Black" pitchFamily="34" charset="0"/>
              </a:rPr>
              <a:t>Halogenidy</a:t>
            </a:r>
            <a:endParaRPr lang="cs-CZ" sz="66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LFEJO2FM\MP90038662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12134"/>
            <a:ext cx="2448272" cy="174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uzivatel\Local Settings\Temporary Internet Files\Content.IE5\LFEJO2FM\MP90040239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933627"/>
            <a:ext cx="1500654" cy="2249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uzivatel\Local Settings\Temporary Internet Files\Content.IE5\SZJ0W32Y\MC90029058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743960"/>
            <a:ext cx="1441010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95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404664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Halogenidy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1675" y="1124744"/>
            <a:ext cx="74888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jsou 2 – prvkové sloučeniny halogenu (F, Cl, Br, I) a dalšího prvku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20029" y="2401724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Tvorba názvů a vzorců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59532" y="2996952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Oxidační číslo halogenů v halogenidech je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–I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9532" y="4201923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Název = 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159732" y="4201923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odstatné </a:t>
            </a:r>
            <a:r>
              <a:rPr lang="cs-CZ" sz="2800" dirty="0" err="1" smtClean="0">
                <a:latin typeface="Arial Black" pitchFamily="34" charset="0"/>
              </a:rPr>
              <a:t>jm</a:t>
            </a:r>
            <a:r>
              <a:rPr lang="cs-CZ" sz="2800" dirty="0" smtClean="0">
                <a:latin typeface="Arial Black" pitchFamily="34" charset="0"/>
              </a:rPr>
              <a:t>.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07873" y="4197403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+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639921" y="3981959"/>
            <a:ext cx="3203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řídavné </a:t>
            </a:r>
            <a:r>
              <a:rPr lang="cs-CZ" sz="2800" dirty="0" err="1" smtClean="0">
                <a:latin typeface="Arial Black" pitchFamily="34" charset="0"/>
              </a:rPr>
              <a:t>jm.s</a:t>
            </a:r>
            <a:r>
              <a:rPr lang="cs-CZ" sz="2800" dirty="0" smtClean="0">
                <a:latin typeface="Arial Black" pitchFamily="34" charset="0"/>
              </a:rPr>
              <a:t> koncovkou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9772" y="4752206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solidFill>
                  <a:srgbClr val="FF0000"/>
                </a:solidFill>
                <a:latin typeface="Arial Black" pitchFamily="34" charset="0"/>
              </a:rPr>
              <a:t>f</a:t>
            </a:r>
            <a:r>
              <a:rPr lang="cs-CZ" sz="2400" dirty="0" err="1" smtClean="0">
                <a:solidFill>
                  <a:srgbClr val="FF0000"/>
                </a:solidFill>
                <a:latin typeface="Arial Black" pitchFamily="34" charset="0"/>
              </a:rPr>
              <a:t>luorid,chlorid</a:t>
            </a:r>
            <a:r>
              <a:rPr lang="cs-CZ" sz="2400" dirty="0" smtClean="0">
                <a:solidFill>
                  <a:srgbClr val="FF0000"/>
                </a:solidFill>
                <a:latin typeface="Arial Black" pitchFamily="34" charset="0"/>
              </a:rPr>
              <a:t>, bromid, jodid</a:t>
            </a:r>
            <a:endParaRPr lang="cs-CZ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7" name="Picture 3" descr="C:\Documents and Settings\uzivatel\Local Settings\Temporary Internet Files\Content.IE5\I52SZBGL\MC9004398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0648"/>
            <a:ext cx="1482283" cy="118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30458" y="5805264"/>
            <a:ext cx="7242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! Zapamatuj: </a:t>
            </a:r>
            <a:r>
              <a:rPr lang="cs-CZ" sz="2800" dirty="0" smtClean="0">
                <a:latin typeface="Arial Black" pitchFamily="34" charset="0"/>
              </a:rPr>
              <a:t>NH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baseline="30000" dirty="0" smtClean="0">
                <a:latin typeface="Arial Black" pitchFamily="34" charset="0"/>
              </a:rPr>
              <a:t>+</a:t>
            </a:r>
            <a:r>
              <a:rPr lang="cs-CZ" sz="2800" dirty="0" smtClean="0">
                <a:latin typeface="Arial Black" pitchFamily="34" charset="0"/>
              </a:rPr>
              <a:t>  amonný kation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008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1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00308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Tvorba názvu halogenidu ze vzorce: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4"/>
            <a:ext cx="899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 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1556792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Arial Black" pitchFamily="34" charset="0"/>
              </a:rPr>
              <a:t>CaCl</a:t>
            </a:r>
            <a:r>
              <a:rPr lang="cs-CZ" sz="3600" baseline="-25000" dirty="0" smtClean="0">
                <a:latin typeface="Arial Black" pitchFamily="34" charset="0"/>
              </a:rPr>
              <a:t>2</a:t>
            </a:r>
            <a:endParaRPr lang="cs-CZ" sz="3600" baseline="-250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1960" y="1556791"/>
            <a:ext cx="4680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oxidační čísla pomocí křížového pravidla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2339752" y="1556792"/>
            <a:ext cx="648072" cy="4770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2663788" y="1196752"/>
            <a:ext cx="6300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- I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2195736" y="1556791"/>
            <a:ext cx="783087" cy="4512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882251" y="1196752"/>
            <a:ext cx="4091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II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491879" y="2902672"/>
            <a:ext cx="5400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podstatné jméno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chlorid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267751" y="3618602"/>
            <a:ext cx="4832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II</a:t>
            </a:r>
            <a:r>
              <a:rPr lang="cs-CZ" sz="2800" dirty="0" smtClean="0">
                <a:latin typeface="Arial Black" pitchFamily="34" charset="0"/>
              </a:rPr>
              <a:t> – </a:t>
            </a:r>
            <a:r>
              <a:rPr lang="cs-CZ" sz="2800" dirty="0" err="1" smtClean="0">
                <a:latin typeface="Arial Black" pitchFamily="34" charset="0"/>
              </a:rPr>
              <a:t>natý</a:t>
            </a:r>
            <a:r>
              <a:rPr lang="cs-CZ" sz="2800" dirty="0" smtClean="0">
                <a:latin typeface="Arial Black" pitchFamily="34" charset="0"/>
              </a:rPr>
              <a:t>         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vápenatý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5076056" y="3880212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250022" y="4365104"/>
            <a:ext cx="52925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Chlorid vápenatý</a:t>
            </a:r>
            <a:endParaRPr lang="cs-CZ" sz="4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86519" y="5634826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Napiš: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840168" y="5634826"/>
            <a:ext cx="6866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KF			PI</a:t>
            </a:r>
            <a:r>
              <a:rPr lang="cs-CZ" sz="2800" baseline="-25000" dirty="0" smtClean="0">
                <a:latin typeface="Arial Black" pitchFamily="34" charset="0"/>
              </a:rPr>
              <a:t>5</a:t>
            </a:r>
            <a:r>
              <a:rPr lang="cs-CZ" sz="2800" dirty="0" smtClean="0">
                <a:latin typeface="Arial Black" pitchFamily="34" charset="0"/>
              </a:rPr>
              <a:t>			AlBr</a:t>
            </a:r>
            <a:r>
              <a:rPr lang="cs-CZ" sz="2800" baseline="-25000" dirty="0" smtClean="0">
                <a:latin typeface="Arial Black" pitchFamily="34" charset="0"/>
              </a:rPr>
              <a:t>3</a:t>
            </a:r>
            <a:endParaRPr lang="cs-CZ" sz="2800" baseline="-25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95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8" grpId="0"/>
      <p:bldP spid="11" grpId="0"/>
      <p:bldP spid="12" grpId="0"/>
      <p:bldP spid="13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Tvorba vzorce halogenidu z názvu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556792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Př.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55679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fluorid mangan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istý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92080" y="1556792"/>
            <a:ext cx="3240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z</a:t>
            </a:r>
            <a:r>
              <a:rPr lang="cs-CZ" sz="2800" dirty="0" smtClean="0">
                <a:latin typeface="Arial Black" pitchFamily="34" charset="0"/>
              </a:rPr>
              <a:t>načky prvků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7564" y="2780928"/>
            <a:ext cx="972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>
                <a:latin typeface="Arial Black" pitchFamily="34" charset="0"/>
              </a:rPr>
              <a:t>Mn</a:t>
            </a:r>
            <a:endParaRPr lang="cs-CZ" sz="36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835696" y="2719373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Black" pitchFamily="34" charset="0"/>
              </a:rPr>
              <a:t>F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74078" y="2559388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oxidační čísla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91880" y="3512520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u</a:t>
            </a:r>
            <a:r>
              <a:rPr lang="cs-CZ" sz="2800" dirty="0" smtClean="0">
                <a:latin typeface="Arial Black" pitchFamily="34" charset="0"/>
              </a:rPr>
              <a:t> halogenidů vždy - I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8028384" y="3512520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</a:t>
            </a:r>
            <a:r>
              <a:rPr lang="cs-CZ" sz="2800" baseline="30000" dirty="0" smtClean="0">
                <a:solidFill>
                  <a:srgbClr val="FF0000"/>
                </a:solidFill>
                <a:latin typeface="Arial Black" pitchFamily="34" charset="0"/>
              </a:rPr>
              <a:t>-I</a:t>
            </a:r>
            <a:endParaRPr lang="cs-CZ" sz="2800" baseline="30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087724" y="242088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-I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635896" y="4293096"/>
            <a:ext cx="3276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koncovka -</a:t>
            </a:r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istý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236296" y="4293096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VII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36302" y="2420888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  <a:latin typeface="Arial Black" pitchFamily="34" charset="0"/>
              </a:rPr>
              <a:t>VII</a:t>
            </a:r>
            <a:endParaRPr lang="cs-CZ" sz="2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515719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řížové pravidlo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8" name="Přímá spojnice se šipkou 17"/>
          <p:cNvCxnSpPr>
            <a:stCxn id="15" idx="2"/>
          </p:cNvCxnSpPr>
          <p:nvPr/>
        </p:nvCxnSpPr>
        <p:spPr>
          <a:xfrm>
            <a:off x="1304354" y="2820998"/>
            <a:ext cx="1035398" cy="4831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2212769" y="3165649"/>
            <a:ext cx="684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7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21" name="Přímá spojnice se šipkou 20"/>
          <p:cNvCxnSpPr/>
          <p:nvPr/>
        </p:nvCxnSpPr>
        <p:spPr>
          <a:xfrm flipH="1">
            <a:off x="1619672" y="2719373"/>
            <a:ext cx="593097" cy="5847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1489299" y="3143399"/>
            <a:ext cx="3463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1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95536" y="4554706"/>
            <a:ext cx="21592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 Black" pitchFamily="34" charset="0"/>
              </a:rPr>
              <a:t>MnF</a:t>
            </a:r>
            <a:r>
              <a:rPr lang="cs-CZ" sz="4000" baseline="-25000" dirty="0" smtClean="0">
                <a:solidFill>
                  <a:srgbClr val="FF0000"/>
                </a:solidFill>
                <a:latin typeface="Arial Black" pitchFamily="34" charset="0"/>
              </a:rPr>
              <a:t>7</a:t>
            </a:r>
            <a:endParaRPr lang="cs-CZ" sz="40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02087" y="5942022"/>
            <a:ext cx="1554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Napiš: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95777" y="5942022"/>
            <a:ext cx="6679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Chlorid </a:t>
            </a:r>
            <a:r>
              <a:rPr lang="cs-CZ" sz="2800" dirty="0" err="1" smtClean="0">
                <a:latin typeface="Arial Black" pitchFamily="34" charset="0"/>
              </a:rPr>
              <a:t>olovičitý</a:t>
            </a:r>
            <a:r>
              <a:rPr lang="cs-CZ" sz="2800" dirty="0" smtClean="0">
                <a:latin typeface="Arial Black" pitchFamily="34" charset="0"/>
              </a:rPr>
              <a:t>   bromid sodný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6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  <p:bldP spid="11" grpId="0"/>
      <p:bldP spid="13" grpId="0"/>
      <p:bldP spid="14" grpId="0"/>
      <p:bldP spid="15" grpId="0"/>
      <p:bldP spid="16" grpId="0"/>
      <p:bldP spid="19" grpId="0"/>
      <p:bldP spid="22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494461"/>
              </p:ext>
            </p:extLst>
          </p:nvPr>
        </p:nvGraphicFramePr>
        <p:xfrm>
          <a:off x="127674" y="1124744"/>
          <a:ext cx="9001000" cy="5483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1368152"/>
                <a:gridCol w="2880320"/>
                <a:gridCol w="1584176"/>
                <a:gridCol w="144016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800" b="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Oxidač</a:t>
                      </a:r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-ní číslo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err="1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Kon-covka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   Název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Vzorec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b="0" dirty="0" smtClean="0">
                          <a:solidFill>
                            <a:schemeClr val="tx1"/>
                          </a:solidFill>
                          <a:latin typeface="Arial Black" pitchFamily="34" charset="0"/>
                        </a:rPr>
                        <a:t>Poměr</a:t>
                      </a:r>
                      <a:endParaRPr lang="cs-CZ" sz="2800" b="0" dirty="0">
                        <a:solidFill>
                          <a:schemeClr val="tx1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49528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  </a:t>
                      </a:r>
                      <a:r>
                        <a:rPr lang="cs-CZ" sz="2400" baseline="0" dirty="0" smtClean="0">
                          <a:latin typeface="Arial Black" pitchFamily="34" charset="0"/>
                        </a:rPr>
                        <a:t>- 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chlorid sod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ný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err="1" smtClean="0">
                          <a:latin typeface="Arial Black" pitchFamily="34" charset="0"/>
                        </a:rPr>
                        <a:t>N</a:t>
                      </a:r>
                      <a:r>
                        <a:rPr lang="cs-CZ" sz="2400" baseline="0" dirty="0" err="1" smtClean="0">
                          <a:latin typeface="Arial Black" pitchFamily="34" charset="0"/>
                        </a:rPr>
                        <a:t>aCl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Arial Black" pitchFamily="34" charset="0"/>
                        </a:rPr>
                        <a:t>1 : 1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 II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baseline="0" dirty="0" smtClean="0">
                          <a:latin typeface="Arial Black" pitchFamily="34" charset="0"/>
                        </a:rPr>
                        <a:t> - </a:t>
                      </a:r>
                      <a:r>
                        <a:rPr lang="cs-CZ" sz="2400" baseline="0" dirty="0" err="1" smtClean="0">
                          <a:latin typeface="Arial Black" pitchFamily="34" charset="0"/>
                        </a:rPr>
                        <a:t>natý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jodid</a:t>
                      </a:r>
                      <a:r>
                        <a:rPr lang="cs-CZ" sz="2400" baseline="0" dirty="0" smtClean="0">
                          <a:latin typeface="Arial Black" pitchFamily="34" charset="0"/>
                        </a:rPr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vápe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natý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CaI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2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1 : 2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   III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baseline="0" dirty="0" smtClean="0">
                          <a:latin typeface="Arial Black" pitchFamily="34" charset="0"/>
                        </a:rPr>
                        <a:t> - </a:t>
                      </a:r>
                      <a:r>
                        <a:rPr lang="cs-CZ" sz="2400" baseline="0" dirty="0" err="1" smtClean="0">
                          <a:latin typeface="Arial Black" pitchFamily="34" charset="0"/>
                        </a:rPr>
                        <a:t>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fluorid želez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itý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FeF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3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1 : 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IV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- </a:t>
                      </a:r>
                      <a:r>
                        <a:rPr lang="cs-CZ" sz="2400" dirty="0" err="1" smtClean="0">
                          <a:latin typeface="Arial Black" pitchFamily="34" charset="0"/>
                        </a:rPr>
                        <a:t>ičitý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chlorid uhl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ičitý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CCl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4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1 : 4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-</a:t>
                      </a:r>
                      <a:r>
                        <a:rPr lang="cs-CZ" sz="2400" baseline="0" dirty="0" smtClean="0">
                          <a:latin typeface="Arial Black" pitchFamily="34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Arial Black" pitchFamily="34" charset="0"/>
                        </a:rPr>
                        <a:t>ičný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Arial Black" pitchFamily="34" charset="0"/>
                        </a:rPr>
                        <a:t>bromid arsen</a:t>
                      </a:r>
                      <a:r>
                        <a:rPr lang="cs-CZ" sz="2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ičný</a:t>
                      </a:r>
                      <a:endParaRPr lang="cs-CZ" sz="2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AsBr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5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1 : 5</a:t>
                      </a:r>
                      <a:endParaRPr lang="cs-CZ" dirty="0"/>
                    </a:p>
                  </a:txBody>
                  <a:tcPr/>
                </a:tc>
              </a:tr>
              <a:tr h="27378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- </a:t>
                      </a:r>
                      <a:r>
                        <a:rPr lang="cs-CZ" sz="2400" dirty="0" err="1" smtClean="0">
                          <a:latin typeface="Arial Black" pitchFamily="34" charset="0"/>
                        </a:rPr>
                        <a:t>ečný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Arial Black" pitchFamily="34" charset="0"/>
                        </a:rPr>
                        <a:t>jodid fosfor</a:t>
                      </a:r>
                      <a:r>
                        <a:rPr lang="cs-CZ" sz="2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ečný</a:t>
                      </a:r>
                      <a:endParaRPr lang="cs-CZ" sz="2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PI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5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baseline="0" dirty="0" smtClean="0">
                          <a:latin typeface="Arial Black" pitchFamily="34" charset="0"/>
                        </a:rPr>
                        <a:t> 1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 : 5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smtClean="0">
                          <a:latin typeface="Arial Black" pitchFamily="34" charset="0"/>
                        </a:rPr>
                        <a:t>    VI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 - </a:t>
                      </a:r>
                      <a:r>
                        <a:rPr lang="cs-CZ" sz="2400" dirty="0" err="1" smtClean="0">
                          <a:latin typeface="Arial Black" pitchFamily="34" charset="0"/>
                        </a:rPr>
                        <a:t>ový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fluorid sír</a:t>
                      </a:r>
                      <a:r>
                        <a:rPr lang="cs-CZ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ový</a:t>
                      </a:r>
                      <a:endParaRPr lang="cs-CZ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SF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6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 1 : 6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 VII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 - </a:t>
                      </a:r>
                      <a:r>
                        <a:rPr lang="cs-CZ" sz="2400" dirty="0" err="1" smtClean="0">
                          <a:latin typeface="Arial Black" pitchFamily="34" charset="0"/>
                        </a:rPr>
                        <a:t>istý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Arial Black" pitchFamily="34" charset="0"/>
                        </a:rPr>
                        <a:t>bromid mangan</a:t>
                      </a:r>
                      <a:r>
                        <a:rPr lang="cs-CZ" sz="2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istý</a:t>
                      </a:r>
                      <a:endParaRPr lang="cs-CZ" sz="2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MnBr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7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 1 : 7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472008"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    VIII</a:t>
                      </a:r>
                      <a:endParaRPr lang="cs-CZ" sz="24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- </a:t>
                      </a:r>
                      <a:r>
                        <a:rPr lang="cs-CZ" sz="2400" dirty="0" err="1" smtClean="0">
                          <a:latin typeface="Arial Black" pitchFamily="34" charset="0"/>
                        </a:rPr>
                        <a:t>ičelý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Arial Black" pitchFamily="34" charset="0"/>
                        </a:rPr>
                        <a:t>chlorid osm</a:t>
                      </a:r>
                      <a:r>
                        <a:rPr lang="cs-CZ" sz="2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ičelý</a:t>
                      </a:r>
                      <a:endParaRPr lang="cs-CZ" sz="2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dirty="0" smtClean="0">
                          <a:latin typeface="Arial Black" pitchFamily="34" charset="0"/>
                        </a:rPr>
                        <a:t>OsCl</a:t>
                      </a:r>
                      <a:r>
                        <a:rPr lang="cs-CZ" sz="2400" baseline="-25000" dirty="0" smtClean="0">
                          <a:latin typeface="Arial Black" pitchFamily="34" charset="0"/>
                        </a:rPr>
                        <a:t>8</a:t>
                      </a:r>
                      <a:endParaRPr lang="cs-CZ" sz="2400" baseline="-25000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 </a:t>
                      </a:r>
                      <a:r>
                        <a:rPr lang="cs-CZ" sz="2400" dirty="0" smtClean="0">
                          <a:latin typeface="Arial Black" pitchFamily="34" charset="0"/>
                        </a:rPr>
                        <a:t>1 : 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1403648" y="260648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Názvy a vzorce halogenidů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623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0077" y="260648"/>
            <a:ext cx="85541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K procvičení: </a:t>
            </a:r>
            <a:r>
              <a:rPr lang="cs-CZ" sz="2800" dirty="0" smtClean="0">
                <a:latin typeface="Arial Black" pitchFamily="34" charset="0"/>
              </a:rPr>
              <a:t>Napiš vzorec nebo název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93514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chlorid křemičitý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465620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</a:t>
            </a:r>
            <a:r>
              <a:rPr lang="cs-CZ" sz="2800" dirty="0">
                <a:latin typeface="Arial Black" pitchFamily="34" charset="0"/>
              </a:rPr>
              <a:t>f</a:t>
            </a:r>
            <a:r>
              <a:rPr lang="cs-CZ" sz="2800" dirty="0" smtClean="0">
                <a:latin typeface="Arial Black" pitchFamily="34" charset="0"/>
              </a:rPr>
              <a:t>luorid dusičný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2015262"/>
            <a:ext cx="3672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3. </a:t>
            </a:r>
            <a:r>
              <a:rPr lang="cs-CZ" sz="2800" dirty="0">
                <a:latin typeface="Arial Black" pitchFamily="34" charset="0"/>
              </a:rPr>
              <a:t>j</a:t>
            </a:r>
            <a:r>
              <a:rPr lang="cs-CZ" sz="2800" dirty="0" smtClean="0">
                <a:latin typeface="Arial Black" pitchFamily="34" charset="0"/>
              </a:rPr>
              <a:t>odid železnatý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2591326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4. </a:t>
            </a:r>
            <a:r>
              <a:rPr lang="cs-CZ" sz="2800" dirty="0">
                <a:latin typeface="Arial Black" pitchFamily="34" charset="0"/>
              </a:rPr>
              <a:t>c</a:t>
            </a:r>
            <a:r>
              <a:rPr lang="cs-CZ" sz="2800" dirty="0" smtClean="0">
                <a:latin typeface="Arial Black" pitchFamily="34" charset="0"/>
              </a:rPr>
              <a:t>hlorid boritý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51520" y="3667562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5</a:t>
            </a:r>
            <a:r>
              <a:rPr lang="cs-CZ" sz="2800" dirty="0" smtClean="0">
                <a:latin typeface="Arial Black" pitchFamily="34" charset="0"/>
              </a:rPr>
              <a:t>. NH</a:t>
            </a:r>
            <a:r>
              <a:rPr lang="cs-CZ" sz="2800" baseline="-25000" dirty="0" smtClean="0">
                <a:latin typeface="Arial Black" pitchFamily="34" charset="0"/>
              </a:rPr>
              <a:t>4</a:t>
            </a:r>
            <a:r>
              <a:rPr lang="cs-CZ" sz="2800" dirty="0" smtClean="0">
                <a:latin typeface="Arial Black" pitchFamily="34" charset="0"/>
              </a:rPr>
              <a:t>Cl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92338" y="4214987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6. IF</a:t>
            </a:r>
            <a:r>
              <a:rPr lang="cs-CZ" sz="2800" baseline="-25000" dirty="0" smtClean="0">
                <a:latin typeface="Arial Black" pitchFamily="34" charset="0"/>
              </a:rPr>
              <a:t>7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51520" y="4785246"/>
            <a:ext cx="16215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7. SI</a:t>
            </a:r>
            <a:r>
              <a:rPr lang="cs-CZ" sz="2800" baseline="-25000" dirty="0" smtClean="0">
                <a:latin typeface="Arial Black" pitchFamily="34" charset="0"/>
              </a:rPr>
              <a:t>6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11346" y="5320970"/>
            <a:ext cx="2246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8</a:t>
            </a:r>
            <a:r>
              <a:rPr lang="cs-CZ" sz="2800" dirty="0" smtClean="0">
                <a:latin typeface="Arial Black" pitchFamily="34" charset="0"/>
              </a:rPr>
              <a:t>. OsBr</a:t>
            </a:r>
            <a:r>
              <a:rPr lang="cs-CZ" sz="2800" baseline="-25000" dirty="0" smtClean="0">
                <a:latin typeface="Arial Black" pitchFamily="34" charset="0"/>
              </a:rPr>
              <a:t>8</a:t>
            </a:r>
            <a:endParaRPr lang="cs-CZ" sz="2800" baseline="-25000" dirty="0"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64678" y="859611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SiCl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4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868144" y="1456414"/>
            <a:ext cx="226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NF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5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2015262"/>
            <a:ext cx="2263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FeI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868144" y="2538482"/>
            <a:ext cx="2776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BCl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800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235801" y="3633882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c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hlorid amonný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235801" y="4141275"/>
            <a:ext cx="3656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f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luorid jodistý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299944" y="4692146"/>
            <a:ext cx="3528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jodid sírový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229293" y="5215366"/>
            <a:ext cx="39081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 Black" pitchFamily="34" charset="0"/>
              </a:rPr>
              <a:t>b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romid osmičelý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M85UPSMB\MC900440428[4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271" y="935142"/>
            <a:ext cx="1311368" cy="1380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60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8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8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Příprava halogenidů: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556792"/>
            <a:ext cx="4104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1. Reakcí </a:t>
            </a:r>
            <a:r>
              <a:rPr lang="cs-CZ" sz="2800" dirty="0" err="1" smtClean="0">
                <a:latin typeface="Arial Black" pitchFamily="34" charset="0"/>
              </a:rPr>
              <a:t>Zn</a:t>
            </a:r>
            <a:r>
              <a:rPr lang="cs-CZ" sz="2800" dirty="0" smtClean="0">
                <a:latin typeface="Arial Black" pitchFamily="34" charset="0"/>
              </a:rPr>
              <a:t> s </a:t>
            </a:r>
            <a:r>
              <a:rPr lang="cs-CZ" sz="2800" dirty="0" err="1" smtClean="0">
                <a:latin typeface="Arial Black" pitchFamily="34" charset="0"/>
              </a:rPr>
              <a:t>HCl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3568" y="2420888"/>
            <a:ext cx="5328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Zn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+ 2 </a:t>
            </a:r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HCl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      H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+ ZnCl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2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2951820" y="2682498"/>
            <a:ext cx="46805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395536" y="404406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2. Srážecí reakce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4889845"/>
            <a:ext cx="6379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  <a:latin typeface="Arial Black" pitchFamily="34" charset="0"/>
              </a:rPr>
              <a:t>KCl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+ AgNO</a:t>
            </a:r>
            <a:r>
              <a:rPr lang="cs-CZ" sz="2800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        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↓ </a:t>
            </a:r>
            <a:r>
              <a:rPr lang="cs-CZ" sz="2800" b="1" dirty="0" err="1" smtClean="0">
                <a:solidFill>
                  <a:srgbClr val="FF0000"/>
                </a:solidFill>
                <a:latin typeface="Arial Black" pitchFamily="34" charset="0"/>
              </a:rPr>
              <a:t>AgCl</a:t>
            </a:r>
            <a:r>
              <a:rPr lang="cs-CZ" sz="2800" b="1" dirty="0" smtClean="0">
                <a:solidFill>
                  <a:srgbClr val="FF0000"/>
                </a:solidFill>
                <a:latin typeface="Arial Black" pitchFamily="34" charset="0"/>
              </a:rPr>
              <a:t> + KNO</a:t>
            </a:r>
            <a:r>
              <a:rPr lang="cs-CZ" sz="2800" b="1" baseline="-25000" dirty="0" smtClean="0">
                <a:solidFill>
                  <a:srgbClr val="FF0000"/>
                </a:solidFill>
                <a:latin typeface="Arial Black" pitchFamily="34" charset="0"/>
              </a:rPr>
              <a:t>3</a:t>
            </a:r>
            <a:endParaRPr lang="cs-CZ" sz="2800" b="1" baseline="-250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3455945" y="5151455"/>
            <a:ext cx="468052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Documents and Settings\uzivatel\Local Settings\Temporary Internet Files\Content.IE5\HV1HF528\MM900297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606936"/>
            <a:ext cx="1440160" cy="163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Documents and Settings\uzivatel\Local Settings\Temporary Internet Files\Content.IE5\HV1HF528\MC9000978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3370309"/>
            <a:ext cx="1584176" cy="1585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842953" y="2962547"/>
            <a:ext cx="31862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c</a:t>
            </a:r>
            <a:r>
              <a:rPr lang="cs-CZ" sz="2400" dirty="0" smtClean="0">
                <a:latin typeface="Arial Black" pitchFamily="34" charset="0"/>
              </a:rPr>
              <a:t>hlorid zinečnatý</a:t>
            </a:r>
            <a:endParaRPr lang="cs-CZ" sz="24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97061" y="5413065"/>
            <a:ext cx="2747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latin typeface="Arial Black" pitchFamily="34" charset="0"/>
              </a:rPr>
              <a:t>c</a:t>
            </a:r>
            <a:r>
              <a:rPr lang="cs-CZ" sz="2400" dirty="0" smtClean="0">
                <a:latin typeface="Arial Black" pitchFamily="34" charset="0"/>
              </a:rPr>
              <a:t>hlorid stříbrný</a:t>
            </a:r>
            <a:endParaRPr lang="cs-CZ" sz="24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95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3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32656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latin typeface="Arial Black" pitchFamily="34" charset="0"/>
              </a:rPr>
              <a:t>Zástupci halogenidů:</a:t>
            </a:r>
            <a:endParaRPr lang="cs-CZ" sz="32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196752"/>
            <a:ext cx="79208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Chlorid sodný (sůl kamenná)   </a:t>
            </a:r>
            <a:r>
              <a:rPr lang="cs-CZ" sz="2800" dirty="0" err="1" smtClean="0">
                <a:solidFill>
                  <a:srgbClr val="0070C0"/>
                </a:solidFill>
                <a:latin typeface="Arial Black" pitchFamily="34" charset="0"/>
              </a:rPr>
              <a:t>NaCl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3145851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Vlastnosti: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7327" y="3145851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bílá krystalická látka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7327" y="3824831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rozpustná ve vodě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2214" y="188842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Výskyt: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026" name="Picture 2" descr="C:\Documents and Settings\uzivatel\Local Settings\Temporary Internet Files\Content.IE5\04QGAJ96\MP9002016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981" y="1824872"/>
            <a:ext cx="1659971" cy="1092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572000" y="2109669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m</a:t>
            </a:r>
            <a:r>
              <a:rPr lang="cs-CZ" sz="2800" dirty="0" smtClean="0">
                <a:latin typeface="Arial Black" pitchFamily="34" charset="0"/>
              </a:rPr>
              <a:t>ořská voda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00511" y="4437112"/>
            <a:ext cx="52205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 pevném skupenství nevede elektrický proud, ale jeho roztok vede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362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62068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Použití: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1295636" y="1143908"/>
            <a:ext cx="396044" cy="12049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1" name="Picture 3" descr="C:\Documents and Settings\uzivatel\Local Settings\Temporary Internet Files\Content.IE5\SZJ0W32Y\MP90043047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10" y="2636912"/>
            <a:ext cx="1790618" cy="1790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33110" y="4679557"/>
            <a:ext cx="2016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říprava pokrmů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>
            <a:off x="1902913" y="1143908"/>
            <a:ext cx="1516959" cy="163702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2" name="Picture 4" descr="C:\Documents and Settings\uzivatel\Local Settings\Temporary Internet Files\Content.IE5\SZJ0W32Y\MP90043289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41341"/>
            <a:ext cx="2088232" cy="1386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915816" y="4722053"/>
            <a:ext cx="28803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k</a:t>
            </a:r>
            <a:r>
              <a:rPr lang="cs-CZ" sz="2800" dirty="0" smtClean="0">
                <a:latin typeface="Arial Black" pitchFamily="34" charset="0"/>
              </a:rPr>
              <a:t>onzervování masa a zeleniny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1902913" y="980728"/>
            <a:ext cx="4037239" cy="20606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3" name="Picture 5" descr="C:\Documents and Settings\uzivatel\Local Settings\Temporary Internet Files\Content.IE5\04QGAJ96\MC90041274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994952"/>
            <a:ext cx="1521480" cy="166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5916232" y="4937496"/>
            <a:ext cx="2904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o</a:t>
            </a:r>
            <a:r>
              <a:rPr lang="cs-CZ" sz="2800" dirty="0" smtClean="0">
                <a:latin typeface="Arial Black" pitchFamily="34" charset="0"/>
              </a:rPr>
              <a:t>dstraňování sněhu a ledu</a:t>
            </a:r>
            <a:endParaRPr lang="cs-CZ" sz="2800" dirty="0">
              <a:latin typeface="Arial Black" pitchFamily="34" charset="0"/>
            </a:endParaRPr>
          </a:p>
        </p:txBody>
      </p:sp>
      <p:cxnSp>
        <p:nvCxnSpPr>
          <p:cNvPr id="19" name="Přímá spojnice se šipkou 18"/>
          <p:cNvCxnSpPr/>
          <p:nvPr/>
        </p:nvCxnSpPr>
        <p:spPr>
          <a:xfrm>
            <a:off x="1979712" y="882298"/>
            <a:ext cx="3312368" cy="9843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5707353" y="858468"/>
            <a:ext cx="3048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ýroba chloru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3" name="Ovál 2"/>
          <p:cNvSpPr/>
          <p:nvPr/>
        </p:nvSpPr>
        <p:spPr>
          <a:xfrm>
            <a:off x="5940152" y="1474568"/>
            <a:ext cx="792088" cy="795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6561053" y="1474568"/>
            <a:ext cx="792088" cy="7950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618165" y="1610481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Cl</a:t>
            </a:r>
            <a:r>
              <a:rPr lang="cs-CZ" sz="2800" baseline="-25000" dirty="0" smtClean="0">
                <a:latin typeface="Arial Black" pitchFamily="34" charset="0"/>
              </a:rPr>
              <a:t>2</a:t>
            </a:r>
            <a:endParaRPr lang="cs-CZ" sz="2800" baseline="-250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06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20" grpId="0"/>
      <p:bldP spid="3" grpId="0" animBg="1"/>
      <p:bldP spid="16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476672"/>
            <a:ext cx="6624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Bromid stříbrný         </a:t>
            </a:r>
            <a:r>
              <a:rPr lang="cs-CZ" sz="2800" dirty="0" err="1" smtClean="0">
                <a:solidFill>
                  <a:srgbClr val="0070C0"/>
                </a:solidFill>
                <a:latin typeface="Arial Black" pitchFamily="34" charset="0"/>
              </a:rPr>
              <a:t>AgBr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Vlastnosti: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15816" y="1268760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světle žlutá pevná látka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91254" y="1799238"/>
            <a:ext cx="52565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nerozpustná ve vodě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15816" y="2322458"/>
            <a:ext cx="4930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citlivá na světlo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84567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Použití: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3074" name="Picture 2" descr="C:\Documents and Settings\uzivatel\Local Settings\Temporary Internet Files\Content.IE5\04QGAJ96\MC90034025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711" y="3652782"/>
            <a:ext cx="1781251" cy="123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4572000" y="3294193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výroba fotografických filmů a papírů pro černobílou fotografii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23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531692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Chlorid amonný (salmiak)           NH</a:t>
            </a:r>
            <a:r>
              <a:rPr lang="cs-CZ" sz="2800" baseline="-25000" dirty="0" smtClean="0">
                <a:solidFill>
                  <a:srgbClr val="0070C0"/>
                </a:solidFill>
                <a:latin typeface="Arial Black" pitchFamily="34" charset="0"/>
              </a:rPr>
              <a:t>4</a:t>
            </a:r>
            <a:r>
              <a:rPr lang="cs-CZ" sz="2800" dirty="0" smtClean="0">
                <a:solidFill>
                  <a:srgbClr val="0070C0"/>
                </a:solidFill>
                <a:latin typeface="Arial Black" pitchFamily="34" charset="0"/>
              </a:rPr>
              <a:t>Cl </a:t>
            </a:r>
            <a:endParaRPr lang="cs-CZ" sz="2800" dirty="0">
              <a:solidFill>
                <a:srgbClr val="0070C0"/>
              </a:solidFill>
              <a:latin typeface="Arial Black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484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Vlastnosti: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843808" y="148478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bílá krystalická látka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242088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 Black" pitchFamily="34" charset="0"/>
              </a:rPr>
              <a:t>Použití:</a:t>
            </a:r>
            <a:endParaRPr lang="cs-CZ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420888"/>
            <a:ext cx="4392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v suchých článcích</a:t>
            </a:r>
            <a:endParaRPr lang="cs-CZ" sz="2800" dirty="0">
              <a:latin typeface="Arial Black" pitchFamily="34" charset="0"/>
            </a:endParaRPr>
          </a:p>
        </p:txBody>
      </p:sp>
      <p:pic>
        <p:nvPicPr>
          <p:cNvPr id="4098" name="Picture 2" descr="C:\Documents and Settings\uzivatel\Local Settings\Temporary Internet Files\Content.IE5\LFEJO2FM\MC90029058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780" y="2175785"/>
            <a:ext cx="1037833" cy="1536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490012" y="3189210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v</a:t>
            </a:r>
            <a:r>
              <a:rPr lang="cs-CZ" sz="2800" dirty="0" smtClean="0">
                <a:latin typeface="Arial Black" pitchFamily="34" charset="0"/>
              </a:rPr>
              <a:t> dýmovnicích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490012" y="4005064"/>
            <a:ext cx="5898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ustalovač ve fotografii</a:t>
            </a:r>
            <a:endParaRPr lang="cs-CZ" sz="2800" dirty="0">
              <a:latin typeface="Arial Black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490012" y="4797152"/>
            <a:ext cx="2811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 Black" pitchFamily="34" charset="0"/>
              </a:rPr>
              <a:t>- </a:t>
            </a:r>
            <a:r>
              <a:rPr lang="cs-CZ" sz="2800" dirty="0">
                <a:latin typeface="Arial Black" pitchFamily="34" charset="0"/>
              </a:rPr>
              <a:t>p</a:t>
            </a:r>
            <a:r>
              <a:rPr lang="cs-CZ" sz="2800" dirty="0" smtClean="0">
                <a:latin typeface="Arial Black" pitchFamily="34" charset="0"/>
              </a:rPr>
              <a:t>ři pájení</a:t>
            </a:r>
            <a:endParaRPr lang="cs-CZ" sz="2800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08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>
                <a:latin typeface="Arial Black" pitchFamily="34" charset="0"/>
              </a:rPr>
              <a:t>Zdroje:</a:t>
            </a:r>
            <a:endParaRPr lang="cs-CZ" sz="2400" u="sng" dirty="0">
              <a:latin typeface="Arial Black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780928"/>
            <a:ext cx="35051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  <a:hlinkClick r:id="rId2"/>
              </a:rPr>
              <a:t>www.office.microsoft.com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1340767"/>
            <a:ext cx="81719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Calibri" pitchFamily="34" charset="0"/>
                <a:cs typeface="Calibri" pitchFamily="34" charset="0"/>
              </a:rPr>
              <a:t>Mgr. ŠIBOR, J. Ph.D., Mgr. PLUCKOVÁ, I. Ph.D., Mgr. Mach, J. Chemie pro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8.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ročník - Úvod do obecné a anorganické chemie,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1</a:t>
            </a:r>
            <a:r>
              <a:rPr lang="cs-CZ" dirty="0">
                <a:latin typeface="Calibri" pitchFamily="34" charset="0"/>
                <a:cs typeface="Calibri" pitchFamily="34" charset="0"/>
              </a:rPr>
              <a:t>. vyd. Brno: Nová škola, s. r. o.,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2010.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ISBN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9788072891337. s. </a:t>
            </a:r>
            <a:r>
              <a:rPr lang="cs-CZ" dirty="0">
                <a:latin typeface="Calibri" pitchFamily="34" charset="0"/>
                <a:cs typeface="Calibri" pitchFamily="34" charset="0"/>
              </a:rPr>
              <a:t> 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>63</a:t>
            </a:r>
            <a:endParaRPr lang="cs-CZ" dirty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186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282</TotalTime>
  <Words>666</Words>
  <Application>Microsoft Office PowerPoint</Application>
  <PresentationFormat>Předvádění na obrazovce (4:3)</PresentationFormat>
  <Paragraphs>170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Exekutivní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Pavla Krásná</dc:creator>
  <cp:lastModifiedBy>EU12</cp:lastModifiedBy>
  <cp:revision>34</cp:revision>
  <dcterms:created xsi:type="dcterms:W3CDTF">2012-03-30T19:17:33Z</dcterms:created>
  <dcterms:modified xsi:type="dcterms:W3CDTF">2013-01-02T18:07:10Z</dcterms:modified>
</cp:coreProperties>
</file>