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245017-2C2E-4676-B82C-0D210D2EF9A8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9B74B61-1A69-4487-A198-EBB41F9A34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12.gif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15407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Bezkyslíkaté kyseliny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29.5.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VY_32_INOVACE_49_PK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483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7263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733" y="1340768"/>
            <a:ext cx="80712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bezkyslíkaté kyseliny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80712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dalšími chemickými sloučeninami – bezkyslíkatými kyselinami, jejich názvoslovím  a dalším zaměřením na kyselinu chlorovodíkovou.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opakování na konci vyučovací hodiny. Jednoduché názvosloví nedělalo žákům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problémy, dobře zvládali i tvorbu chemické rovnice.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39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12776"/>
            <a:ext cx="7272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Bezkyslíkaté kyseliny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54868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HF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54868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HCl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548680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HBr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0466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54868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S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P900400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614" y="4293096"/>
            <a:ext cx="1425815" cy="178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P9004372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109" y="4110825"/>
            <a:ext cx="2126813" cy="14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HV1HF528\MM90033636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982" y="2707759"/>
            <a:ext cx="1350442" cy="1350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P5FF55ND\MC9002906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952" y="4725144"/>
            <a:ext cx="1846815" cy="135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128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Bezkyslíkaté kyseliny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jsou 2 – prvkové sloučeniny vodíku a nekovového prvku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4137" y="304253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Názvosloví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6805" y="3789040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odstatné jméno + přídavné jméno s 						koncovkou vodíková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M85UPSMB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493" y="4862818"/>
            <a:ext cx="1510440" cy="159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53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66" y="476672"/>
            <a:ext cx="4987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yselina fluorovodíková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476672"/>
            <a:ext cx="850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HF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4866" y="1340768"/>
            <a:ext cx="4987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yselina chlorovodíková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1340768"/>
            <a:ext cx="1859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7524" y="2132856"/>
            <a:ext cx="5220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yselina bromovodíková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02549" y="213285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HBr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7524" y="3068960"/>
            <a:ext cx="4572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yselina jodovodíková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840" y="3067174"/>
            <a:ext cx="850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HI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4077072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Kyselina sirovodíková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34900" y="3991577"/>
            <a:ext cx="12025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I52SZBGL\MC90043799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483" y="4077072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33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chlorovodíková (solná) 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HCl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412776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rozpouštěním plynného </a:t>
            </a:r>
            <a:r>
              <a:rPr lang="cs-CZ" sz="2800" dirty="0" err="1" smtClean="0">
                <a:latin typeface="Arial Black" pitchFamily="34" charset="0"/>
              </a:rPr>
              <a:t>HCl</a:t>
            </a:r>
            <a:r>
              <a:rPr lang="cs-CZ" sz="2800" dirty="0" smtClean="0">
                <a:latin typeface="Arial Black" pitchFamily="34" charset="0"/>
              </a:rPr>
              <a:t> v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42088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246908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nestálá bezbarvá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3068960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technická je nažloutlá sloučeninami </a:t>
            </a:r>
            <a:r>
              <a:rPr lang="cs-CZ" sz="2800" dirty="0" err="1" smtClean="0">
                <a:latin typeface="Arial Black" pitchFamily="34" charset="0"/>
              </a:rPr>
              <a:t>Fe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70032" y="4149080"/>
            <a:ext cx="5544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uchovává se v obalech ze skla nebo PE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M85UPSMB\MC900398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55" y="4001704"/>
            <a:ext cx="855878" cy="86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83768" y="5445224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koncentrovaná je asi 37%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70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žíravina – dráždí dýchací cesty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HV1HF528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32656"/>
            <a:ext cx="1043837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1295183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ve vodě se štěpí na ionty: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7712" y="2132856"/>
            <a:ext cx="356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Cl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endParaRPr lang="cs-CZ" sz="2800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347864" y="239446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3528" y="285293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Reakce s kovy: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49989" y="3542628"/>
            <a:ext cx="18610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HCl</a:t>
            </a:r>
            <a:r>
              <a:rPr lang="cs-CZ" sz="2800" dirty="0" smtClean="0">
                <a:latin typeface="Arial Black" pitchFamily="34" charset="0"/>
              </a:rPr>
              <a:t>     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627784" y="3834626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599079" y="4441076"/>
            <a:ext cx="9553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HCl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554466" y="469904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524437" y="5541190"/>
            <a:ext cx="60609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434886" y="3573016"/>
            <a:ext cx="903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051566" y="357301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 ZnCl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P5FF55ND\MP9004265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335" y="2128390"/>
            <a:ext cx="1444626" cy="144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262320" y="354262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Zn</a:t>
            </a:r>
            <a:r>
              <a:rPr lang="cs-CZ" sz="2800" dirty="0" smtClean="0">
                <a:latin typeface="Arial Black" pitchFamily="34" charset="0"/>
              </a:rPr>
              <a:t> +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120" name="TextovéPole 5119"/>
          <p:cNvSpPr txBox="1"/>
          <p:nvPr/>
        </p:nvSpPr>
        <p:spPr>
          <a:xfrm>
            <a:off x="393973" y="4445854"/>
            <a:ext cx="997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Al +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121" name="TextovéPole 5120"/>
          <p:cNvSpPr txBox="1"/>
          <p:nvPr/>
        </p:nvSpPr>
        <p:spPr>
          <a:xfrm>
            <a:off x="170041" y="5247203"/>
            <a:ext cx="1221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Cu</a:t>
            </a:r>
            <a:r>
              <a:rPr lang="cs-CZ" sz="2800" dirty="0" smtClean="0">
                <a:latin typeface="Arial Black" pitchFamily="34" charset="0"/>
              </a:rPr>
              <a:t> +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124" name="TextovéPole 5123"/>
          <p:cNvSpPr txBox="1"/>
          <p:nvPr/>
        </p:nvSpPr>
        <p:spPr>
          <a:xfrm>
            <a:off x="1483564" y="5224670"/>
            <a:ext cx="10408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HCl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125" name="TextovéPole 5124"/>
          <p:cNvSpPr txBox="1"/>
          <p:nvPr/>
        </p:nvSpPr>
        <p:spPr>
          <a:xfrm>
            <a:off x="1483564" y="3546792"/>
            <a:ext cx="3328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29" name="TextovéPole 5128"/>
          <p:cNvSpPr txBox="1"/>
          <p:nvPr/>
        </p:nvSpPr>
        <p:spPr>
          <a:xfrm>
            <a:off x="3555452" y="4346317"/>
            <a:ext cx="992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0" name="TextovéPole 5129"/>
          <p:cNvSpPr txBox="1"/>
          <p:nvPr/>
        </p:nvSpPr>
        <p:spPr>
          <a:xfrm>
            <a:off x="4171140" y="4373282"/>
            <a:ext cx="416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+ 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1" name="TextovéPole 5130"/>
          <p:cNvSpPr txBox="1"/>
          <p:nvPr/>
        </p:nvSpPr>
        <p:spPr>
          <a:xfrm>
            <a:off x="5043303" y="437328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AlCl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2" name="TextovéPole 5131"/>
          <p:cNvSpPr txBox="1"/>
          <p:nvPr/>
        </p:nvSpPr>
        <p:spPr>
          <a:xfrm>
            <a:off x="1213314" y="4445854"/>
            <a:ext cx="540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3" name="TextovéPole 5132"/>
          <p:cNvSpPr txBox="1"/>
          <p:nvPr/>
        </p:nvSpPr>
        <p:spPr>
          <a:xfrm>
            <a:off x="4702630" y="4361541"/>
            <a:ext cx="2160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4" name="TextovéPole 5133"/>
          <p:cNvSpPr txBox="1"/>
          <p:nvPr/>
        </p:nvSpPr>
        <p:spPr>
          <a:xfrm>
            <a:off x="53752" y="4441076"/>
            <a:ext cx="539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5" name="TextovéPole 5134"/>
          <p:cNvSpPr txBox="1"/>
          <p:nvPr/>
        </p:nvSpPr>
        <p:spPr>
          <a:xfrm>
            <a:off x="3269881" y="4346317"/>
            <a:ext cx="330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136" name="TextovéPole 5135"/>
          <p:cNvSpPr txBox="1"/>
          <p:nvPr/>
        </p:nvSpPr>
        <p:spPr>
          <a:xfrm>
            <a:off x="3308982" y="5248497"/>
            <a:ext cx="2275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neprobíhá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9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18" grpId="0"/>
      <p:bldP spid="28" grpId="0"/>
      <p:bldP spid="29" grpId="0"/>
      <p:bldP spid="30" grpId="0"/>
      <p:bldP spid="5120" grpId="0"/>
      <p:bldP spid="5121" grpId="0"/>
      <p:bldP spid="5124" grpId="0"/>
      <p:bldP spid="5125" grpId="0"/>
      <p:bldP spid="5130" grpId="0"/>
      <p:bldP spid="5132" grpId="0"/>
      <p:bldP spid="5133" grpId="0"/>
      <p:bldP spid="5134" grpId="0"/>
      <p:bldP spid="5135" grpId="0"/>
      <p:bldP spid="51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7667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P9004016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842" y="313902"/>
            <a:ext cx="2058774" cy="137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GJ3DW4NG\MM90035661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660" y="1756403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GJ3DW4NG\MC900232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56403"/>
            <a:ext cx="1095300" cy="147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GJ3DW4NG\MC9003201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031534"/>
            <a:ext cx="1056587" cy="98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738282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 výroba plastů</a:t>
            </a:r>
          </a:p>
          <a:p>
            <a:r>
              <a:rPr lang="cs-CZ" sz="2800" dirty="0" smtClean="0">
                <a:latin typeface="Arial Black" pitchFamily="34" charset="0"/>
              </a:rPr>
              <a:t>	(PVC)</a:t>
            </a:r>
          </a:p>
        </p:txBody>
      </p:sp>
      <p:pic>
        <p:nvPicPr>
          <p:cNvPr id="1030" name="Picture 6" descr="C:\Documents and Settings\uzivatel\Local Settings\Temporary Internet Files\Content.IE5\F2B0RZM8\MC9002899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04" y="3007100"/>
            <a:ext cx="1503040" cy="162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F2B0RZM8\MC9000303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88444"/>
            <a:ext cx="1311737" cy="150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48950" y="3645023"/>
            <a:ext cx="46785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čištění plechů, kovů,   </a:t>
            </a:r>
          </a:p>
          <a:p>
            <a:r>
              <a:rPr lang="cs-CZ" sz="2800" dirty="0" smtClean="0">
                <a:latin typeface="Arial Black" pitchFamily="34" charset="0"/>
              </a:rPr>
              <a:t>  záchodových mís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32" name="Picture 8" descr="C:\Documents and Settings\uzivatel\Local Settings\Temporary Internet Files\Content.IE5\78037F4B\MM90033636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286" y="5301208"/>
            <a:ext cx="1165858" cy="116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03229" y="5190364"/>
            <a:ext cx="58242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 0,3 % - 0,4 % </a:t>
            </a:r>
            <a:r>
              <a:rPr lang="cs-CZ" sz="2800" dirty="0" err="1" smtClean="0">
                <a:latin typeface="Arial Black" pitchFamily="34" charset="0"/>
              </a:rPr>
              <a:t>HCl</a:t>
            </a:r>
            <a:r>
              <a:rPr lang="cs-CZ" sz="2800" dirty="0" smtClean="0">
                <a:latin typeface="Arial Black" pitchFamily="34" charset="0"/>
              </a:rPr>
              <a:t> – složka žaludeční šťávy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9149" y="40466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9141" y="1196752"/>
            <a:ext cx="87033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Napiš název kyseliny, která se nesmí uchovávat ve skleněných nádobách, protože leptá sklo…………….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2643257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 fluorovodíková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328964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Zapiš chemickou rovnicí reakci Mg a </a:t>
            </a:r>
            <a:r>
              <a:rPr lang="cs-CZ" sz="2800" dirty="0" err="1" smtClean="0">
                <a:latin typeface="Arial Black" pitchFamily="34" charset="0"/>
              </a:rPr>
              <a:t>HCl</a:t>
            </a:r>
            <a:r>
              <a:rPr lang="cs-CZ" sz="2800" dirty="0">
                <a:latin typeface="Arial Black" pitchFamily="34" charset="0"/>
              </a:rPr>
              <a:t>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1157" y="5346794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Mg + 2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MgCl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747238" y="560527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050" name="Picture 2" descr="C:\Documents and Settings\uzivatel\Local Settings\Temporary Internet Files\Content.IE5\GJ3DW4NG\MC900335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7473" y="85160"/>
            <a:ext cx="1165007" cy="116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GJ3DW4NG\MC900389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521" y="5085183"/>
            <a:ext cx="1268482" cy="132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9141" y="3328623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Využití: </a:t>
            </a:r>
            <a:r>
              <a:rPr lang="cs-CZ" sz="2800" dirty="0" smtClean="0">
                <a:latin typeface="Arial Black" pitchFamily="34" charset="0"/>
              </a:rPr>
              <a:t>vyleptávání ozdob, nápisů…..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28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Vyber vzorce bezkyslíkatých kyselin a pojmenuj je: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C9004375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80728"/>
            <a:ext cx="136626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8468" y="2254811"/>
            <a:ext cx="8279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NaCl</a:t>
            </a:r>
            <a:r>
              <a:rPr lang="cs-CZ" sz="2800" dirty="0" smtClean="0">
                <a:latin typeface="Arial Black" pitchFamily="34" charset="0"/>
              </a:rPr>
              <a:t>		    </a:t>
            </a:r>
            <a:r>
              <a:rPr lang="cs-CZ" sz="2800" dirty="0" err="1" smtClean="0">
                <a:latin typeface="Arial Black" pitchFamily="34" charset="0"/>
              </a:rPr>
              <a:t>HCl</a:t>
            </a:r>
            <a:r>
              <a:rPr lang="cs-CZ" sz="2800" dirty="0" smtClean="0">
                <a:latin typeface="Arial Black" pitchFamily="34" charset="0"/>
              </a:rPr>
              <a:t>			</a:t>
            </a:r>
            <a:r>
              <a:rPr lang="cs-CZ" sz="2800" dirty="0" err="1" smtClean="0">
                <a:latin typeface="Arial Black" pitchFamily="34" charset="0"/>
              </a:rPr>
              <a:t>AgCl</a:t>
            </a:r>
            <a:r>
              <a:rPr lang="cs-CZ" sz="2800" dirty="0" smtClean="0">
                <a:latin typeface="Arial Black" pitchFamily="34" charset="0"/>
              </a:rPr>
              <a:t>	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8219" y="299695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S			    </a:t>
            </a:r>
            <a:r>
              <a:rPr lang="cs-CZ" sz="2800" dirty="0" err="1" smtClean="0">
                <a:latin typeface="Arial Black" pitchFamily="34" charset="0"/>
              </a:rPr>
              <a:t>ZnS</a:t>
            </a:r>
            <a:r>
              <a:rPr lang="cs-CZ" sz="2800" dirty="0" smtClean="0">
                <a:latin typeface="Arial Black" pitchFamily="34" charset="0"/>
              </a:rPr>
              <a:t>			Na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0084" y="3681485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PbI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			    MnI</a:t>
            </a:r>
            <a:r>
              <a:rPr lang="cs-CZ" sz="2800" baseline="-25000" dirty="0" smtClean="0">
                <a:latin typeface="Arial Black" pitchFamily="34" charset="0"/>
              </a:rPr>
              <a:t>7</a:t>
            </a:r>
            <a:r>
              <a:rPr lang="cs-CZ" sz="2800" dirty="0" smtClean="0">
                <a:latin typeface="Arial Black" pitchFamily="34" charset="0"/>
              </a:rPr>
              <a:t>			HI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576" y="4204705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----------------------------------------------------------------------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6102" y="4727925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4727925"/>
            <a:ext cx="1082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4727925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HI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5373214"/>
            <a:ext cx="27028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sirovodíková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82372" y="5373215"/>
            <a:ext cx="31297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 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chlorovodíková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5373215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jodovodíková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855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741091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70, 71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72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201</TotalTime>
  <Words>454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25</cp:revision>
  <dcterms:created xsi:type="dcterms:W3CDTF">2012-05-29T13:48:19Z</dcterms:created>
  <dcterms:modified xsi:type="dcterms:W3CDTF">2013-01-02T18:10:11Z</dcterms:modified>
</cp:coreProperties>
</file>