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2" r:id="rId3"/>
    <p:sldId id="256" r:id="rId4"/>
    <p:sldId id="257" r:id="rId5"/>
    <p:sldId id="258" r:id="rId6"/>
    <p:sldId id="265" r:id="rId7"/>
    <p:sldId id="260" r:id="rId8"/>
    <p:sldId id="259" r:id="rId9"/>
    <p:sldId id="263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605A8-2BB0-4455-9DF3-E84A795E5B66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BB7436D-122A-4C98-BF66-DCCC337CCCA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605A8-2BB0-4455-9DF3-E84A795E5B66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7436D-122A-4C98-BF66-DCCC337CCC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605A8-2BB0-4455-9DF3-E84A795E5B66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7436D-122A-4C98-BF66-DCCC337CCCA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605A8-2BB0-4455-9DF3-E84A795E5B66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7436D-122A-4C98-BF66-DCCC337CCCA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605A8-2BB0-4455-9DF3-E84A795E5B66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7436D-122A-4C98-BF66-DCCC337CCCA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605A8-2BB0-4455-9DF3-E84A795E5B66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7436D-122A-4C98-BF66-DCCC337CCC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605A8-2BB0-4455-9DF3-E84A795E5B66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7436D-122A-4C98-BF66-DCCC337CCC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605A8-2BB0-4455-9DF3-E84A795E5B66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7436D-122A-4C98-BF66-DCCC337CCC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605A8-2BB0-4455-9DF3-E84A795E5B66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7436D-122A-4C98-BF66-DCCC337CCC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605A8-2BB0-4455-9DF3-E84A795E5B66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7436D-122A-4C98-BF66-DCCC337CCC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605A8-2BB0-4455-9DF3-E84A795E5B66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7436D-122A-4C98-BF66-DCCC337CCC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E3605A8-2BB0-4455-9DF3-E84A795E5B66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8BB7436D-122A-4C98-BF66-DCCC337CCCA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60648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043608" y="1154078"/>
            <a:ext cx="7632848" cy="49552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projekt v rámci vzdělávacího programu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VZDĚLÁNÍ PRO KONKURENCESCHOPNOST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ŠABLONA ČÍSLO: III/2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NÁZEV:  INOVACE A ZKVALITNĚNÍ VÝUKY PROSTŘEDNICTVÍM ICT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PŘEDMĚT: Chemie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TÉMA: Další kyslíkaté kyseliny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AUTOR: Mgr. Pavla Krásná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DATUM VYTVOŘENÍ: 9. 6. 2012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VY_32_INOVACE_50_PK</a:t>
            </a:r>
            <a:endParaRPr lang="cs-CZ" sz="2800" b="1" dirty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51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72635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  <a:cs typeface="Calibri" pitchFamily="34" charset="0"/>
              </a:rPr>
              <a:t>Anotace</a:t>
            </a:r>
            <a:endParaRPr lang="cs-CZ" sz="2400" u="sng" dirty="0">
              <a:latin typeface="Arial Black" pitchFamily="34" charset="0"/>
              <a:cs typeface="Calibri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3733" y="1340769"/>
            <a:ext cx="800067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Výukový materiál je určen pro žáky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osmého ročníku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Je zpracován jako prezentace v P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owerPointu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Obsahuje výklad učiva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další kyslíkaté kyseliny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a úkoly k </a:t>
            </a:r>
            <a:r>
              <a:rPr lang="cs-CZ" dirty="0">
                <a:latin typeface="Calibri" pitchFamily="34" charset="0"/>
                <a:cs typeface="Calibri" pitchFamily="34" charset="0"/>
              </a:rPr>
              <a:t>procvičení.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Úkoly </a:t>
            </a:r>
            <a:r>
              <a:rPr lang="cs-CZ" dirty="0">
                <a:latin typeface="Calibri" pitchFamily="34" charset="0"/>
                <a:cs typeface="Calibri" pitchFamily="34" charset="0"/>
              </a:rPr>
              <a:t>k procvičení  mohou sloužit jako samostatná práce nebo jako domácí úkol. Jsou doplněny výsledky.</a:t>
            </a:r>
          </a:p>
          <a:p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3414191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Pilotáž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4149080"/>
            <a:ext cx="79928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Materiál byl pilotován v jedné třídě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osmého </a:t>
            </a:r>
            <a:r>
              <a:rPr lang="cs-CZ" dirty="0">
                <a:latin typeface="Calibri" pitchFamily="34" charset="0"/>
                <a:cs typeface="Calibri" pitchFamily="34" charset="0"/>
              </a:rPr>
              <a:t>ročníku. Žáci ocenili prezentaci, která vedla k názornějšímu vysvětlení učiva. Byli seznámeni s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dalšími kyslíkatými kyselinami ,jejich vlastnostmi a použitím. Úkoly k </a:t>
            </a:r>
            <a:r>
              <a:rPr lang="cs-CZ" dirty="0">
                <a:latin typeface="Calibri" pitchFamily="34" charset="0"/>
                <a:cs typeface="Calibri" pitchFamily="34" charset="0"/>
              </a:rPr>
              <a:t>procvičení byly použity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jako samostatná práce na konci vyučovací hodiny. Jednoduché otázky zaměřené na vlastnosti a použití kyselin žákům nedělaly problémy.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1266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836712"/>
            <a:ext cx="590465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  <a:latin typeface="Arial Black" pitchFamily="34" charset="0"/>
              </a:rPr>
              <a:t>Další  	kyslíkaté 			kyseliny</a:t>
            </a:r>
            <a:endParaRPr lang="cs-CZ" sz="6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HV1HF528\MC9001498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023" y="3699034"/>
            <a:ext cx="2053790" cy="1458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uzivatel\Local Settings\Temporary Internet Files\Content.IE5\P5FF55ND\MC90035236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2328" y="4134488"/>
            <a:ext cx="1474206" cy="1813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uzivatel\Local Settings\Temporary Internet Files\Content.IE5\I52SZBGL\MP90043861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483010"/>
            <a:ext cx="1265538" cy="1890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584" y="5517232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HNO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27784" y="5373603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4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732240" y="5517232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CO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1076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Kyselina dusičná  HNO</a:t>
            </a:r>
            <a:r>
              <a:rPr lang="cs-CZ" sz="2800" baseline="-25000" dirty="0" smtClean="0">
                <a:solidFill>
                  <a:srgbClr val="0070C0"/>
                </a:solidFill>
                <a:latin typeface="Arial Black" pitchFamily="34" charset="0"/>
              </a:rPr>
              <a:t>3</a:t>
            </a:r>
            <a:endParaRPr lang="cs-CZ" sz="2800" baseline="-250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1556792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Výroba: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051720" y="1556792"/>
            <a:ext cx="684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NH</a:t>
            </a:r>
            <a:r>
              <a:rPr lang="cs-CZ" sz="2800" baseline="-25000" dirty="0" smtClean="0">
                <a:latin typeface="Arial Black" pitchFamily="34" charset="0"/>
              </a:rPr>
              <a:t>3</a:t>
            </a:r>
            <a:r>
              <a:rPr lang="cs-CZ" sz="2800" dirty="0" smtClean="0">
                <a:latin typeface="Arial Black" pitchFamily="34" charset="0"/>
              </a:rPr>
              <a:t>       NO	  NO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	 HNO</a:t>
            </a:r>
            <a:r>
              <a:rPr lang="cs-CZ" sz="2800" baseline="-25000" dirty="0" smtClean="0">
                <a:latin typeface="Arial Black" pitchFamily="34" charset="0"/>
              </a:rPr>
              <a:t>3</a:t>
            </a:r>
            <a:r>
              <a:rPr lang="cs-CZ" sz="2800" dirty="0" smtClean="0">
                <a:latin typeface="Arial Black" pitchFamily="34" charset="0"/>
              </a:rPr>
              <a:t>    </a:t>
            </a:r>
            <a:endParaRPr lang="cs-CZ" sz="2800" dirty="0">
              <a:latin typeface="Arial Black" pitchFamily="34" charset="0"/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3059832" y="1818402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4452028" y="1818402"/>
            <a:ext cx="576064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6084168" y="1800856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07504" y="2709474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Vlastnosti: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411760" y="2737323"/>
            <a:ext cx="56886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nestálá bezbarvá kapalina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411760" y="3395238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ú</a:t>
            </a:r>
            <a:r>
              <a:rPr lang="cs-CZ" sz="2800" dirty="0" smtClean="0">
                <a:latin typeface="Arial Black" pitchFamily="34" charset="0"/>
              </a:rPr>
              <a:t>činkem </a:t>
            </a:r>
            <a:endParaRPr lang="cs-CZ" sz="2800" dirty="0">
              <a:latin typeface="Arial Black" pitchFamily="34" charset="0"/>
            </a:endParaRPr>
          </a:p>
        </p:txBody>
      </p:sp>
      <p:cxnSp>
        <p:nvCxnSpPr>
          <p:cNvPr id="15" name="Přímá spojnice se šipkou 14"/>
          <p:cNvCxnSpPr/>
          <p:nvPr/>
        </p:nvCxnSpPr>
        <p:spPr>
          <a:xfrm>
            <a:off x="6084168" y="3918458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6804248" y="3666824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NO</a:t>
            </a:r>
            <a:r>
              <a:rPr lang="cs-CZ" sz="2400" baseline="-25000" dirty="0" smtClean="0">
                <a:latin typeface="Arial Black" pitchFamily="34" charset="0"/>
              </a:rPr>
              <a:t>2</a:t>
            </a:r>
            <a:r>
              <a:rPr lang="cs-CZ" sz="2400" dirty="0" smtClean="0">
                <a:latin typeface="Arial Black" pitchFamily="34" charset="0"/>
              </a:rPr>
              <a:t> 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483768" y="4797151"/>
            <a:ext cx="64087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uchovávání v tmavých lahvích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83768" y="5805264"/>
            <a:ext cx="48245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koncentrovaná je 65%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5" name="Picture 2" descr="C:\Documents and Settings\uzivatel\Local Settings\Temporary Internet Files\Content.IE5\F2B0RZM8\MP90040914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0060" y="3395238"/>
            <a:ext cx="856450" cy="1287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0251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11" grpId="0"/>
      <p:bldP spid="12" grpId="0"/>
      <p:bldP spid="13" grpId="0"/>
      <p:bldP spid="16" grpId="0"/>
      <p:bldP spid="17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55694" y="359078"/>
            <a:ext cx="5400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silná kyselina a žíravina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50058" y="1073514"/>
            <a:ext cx="61926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ve vodě se štěpí na ionty: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67644" y="1824274"/>
            <a:ext cx="45725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HNO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          H</a:t>
            </a:r>
            <a:r>
              <a:rPr lang="cs-CZ" sz="2800" baseline="30000" dirty="0" smtClean="0">
                <a:solidFill>
                  <a:srgbClr val="FF0000"/>
                </a:solidFill>
                <a:latin typeface="Arial Black" pitchFamily="34" charset="0"/>
              </a:rPr>
              <a:t>+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+ NO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r>
              <a:rPr lang="cs-CZ" sz="2800" baseline="30000" dirty="0" smtClean="0">
                <a:solidFill>
                  <a:srgbClr val="FF0000"/>
                </a:solidFill>
                <a:latin typeface="Arial Black" pitchFamily="34" charset="0"/>
              </a:rPr>
              <a:t>-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915816" y="2085884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395536" y="2946662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Reakce s kovy: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3074" name="Picture 2" descr="C:\Documents and Settings\uzivatel\Local Settings\Temporary Internet Files\Content.IE5\HV1HF528\MP9004265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982" y="1533886"/>
            <a:ext cx="1412776" cy="141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3635896" y="2977439"/>
            <a:ext cx="22850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>
                <a:latin typeface="Arial Black" pitchFamily="34" charset="0"/>
              </a:rPr>
              <a:t>k</a:t>
            </a:r>
            <a:r>
              <a:rPr lang="cs-CZ" sz="2400" dirty="0" err="1" smtClean="0">
                <a:latin typeface="Arial Black" pitchFamily="34" charset="0"/>
              </a:rPr>
              <a:t>onc</a:t>
            </a:r>
            <a:r>
              <a:rPr lang="cs-CZ" sz="2400" dirty="0" smtClean="0">
                <a:latin typeface="Arial Black" pitchFamily="34" charset="0"/>
              </a:rPr>
              <a:t>. HNO</a:t>
            </a:r>
            <a:r>
              <a:rPr lang="cs-CZ" sz="2400" baseline="-25000" dirty="0" smtClean="0">
                <a:latin typeface="Arial Black" pitchFamily="34" charset="0"/>
              </a:rPr>
              <a:t>3</a:t>
            </a:r>
            <a:endParaRPr lang="cs-CZ" sz="2400" baseline="-25000" dirty="0"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141963" y="3933056"/>
            <a:ext cx="70207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reaguje téměř se všemi kovy mimo Au a </a:t>
            </a:r>
            <a:r>
              <a:rPr lang="cs-CZ" sz="2800" dirty="0" err="1" smtClean="0">
                <a:latin typeface="Arial Black" pitchFamily="34" charset="0"/>
              </a:rPr>
              <a:t>Pt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29533" y="5085184"/>
            <a:ext cx="5868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při reakcích vzniká NO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endParaRPr lang="cs-CZ" sz="2800" baseline="-25000" dirty="0">
              <a:latin typeface="Arial Black" pitchFamily="34" charset="0"/>
            </a:endParaRPr>
          </a:p>
        </p:txBody>
      </p:sp>
      <p:pic>
        <p:nvPicPr>
          <p:cNvPr id="8" name="Picture 2" descr="C:\Documents and Settings\uzivatel\Local Settings\Temporary Internet Files\Content.IE5\GJ3DW4NG\MM900283696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5721" y="4581128"/>
            <a:ext cx="1421072" cy="1421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6206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7" grpId="0"/>
      <p:bldP spid="18" grpId="0"/>
      <p:bldP spid="23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548680"/>
            <a:ext cx="7182544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- ve směsi </a:t>
            </a:r>
            <a:r>
              <a:rPr lang="cs-CZ" sz="2800" dirty="0" err="1">
                <a:latin typeface="Arial Black" pitchFamily="34" charset="0"/>
              </a:rPr>
              <a:t>konc</a:t>
            </a:r>
            <a:r>
              <a:rPr lang="cs-CZ" sz="2800" dirty="0">
                <a:latin typeface="Arial Black" pitchFamily="34" charset="0"/>
              </a:rPr>
              <a:t>. HNO</a:t>
            </a:r>
            <a:r>
              <a:rPr lang="cs-CZ" sz="2800" baseline="-25000" dirty="0">
                <a:latin typeface="Arial Black" pitchFamily="34" charset="0"/>
              </a:rPr>
              <a:t>3</a:t>
            </a:r>
            <a:r>
              <a:rPr lang="cs-CZ" sz="2800" dirty="0">
                <a:latin typeface="Arial Black" pitchFamily="34" charset="0"/>
              </a:rPr>
              <a:t> a </a:t>
            </a:r>
            <a:r>
              <a:rPr lang="cs-CZ" sz="2800" dirty="0" err="1">
                <a:latin typeface="Arial Black" pitchFamily="34" charset="0"/>
              </a:rPr>
              <a:t>konc</a:t>
            </a:r>
            <a:r>
              <a:rPr lang="cs-CZ" sz="2800" dirty="0">
                <a:latin typeface="Arial Black" pitchFamily="34" charset="0"/>
              </a:rPr>
              <a:t>. </a:t>
            </a:r>
            <a:r>
              <a:rPr lang="cs-CZ" sz="2800" dirty="0" err="1">
                <a:latin typeface="Arial Black" pitchFamily="34" charset="0"/>
              </a:rPr>
              <a:t>HCl</a:t>
            </a:r>
            <a:r>
              <a:rPr lang="cs-CZ" sz="2800" dirty="0">
                <a:latin typeface="Arial Black" pitchFamily="34" charset="0"/>
              </a:rPr>
              <a:t> (1 : 3) zvané </a:t>
            </a:r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lučavka královská </a:t>
            </a:r>
            <a:r>
              <a:rPr lang="cs-CZ" sz="2800" dirty="0">
                <a:latin typeface="Arial Black" pitchFamily="34" charset="0"/>
              </a:rPr>
              <a:t>se rozpustí i Au a </a:t>
            </a:r>
            <a:r>
              <a:rPr lang="cs-CZ" sz="2800" dirty="0" err="1">
                <a:latin typeface="Arial Black" pitchFamily="34" charset="0"/>
              </a:rPr>
              <a:t>Pt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3" name="Picture 6" descr="C:\Documents and Settings\uzivatel\Local Settings\Temporary Internet Files\Content.IE5\I52SZBGL\MP90039014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7496" y="3152065"/>
            <a:ext cx="1093086" cy="1532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>
            <a:off x="2411760" y="3933056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5" name="Picture 8" descr="C:\Documents and Settings\uzivatel\Local Settings\Temporary Internet Files\Content.IE5\HV1HF528\MC9004382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0488" y="3368006"/>
            <a:ext cx="1659276" cy="1100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032014" y="5119141"/>
            <a:ext cx="45319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  <a:latin typeface="Arial Black" pitchFamily="34" charset="0"/>
              </a:rPr>
              <a:t>3NO</a:t>
            </a:r>
            <a:r>
              <a:rPr lang="cs-CZ" sz="2400" baseline="-25000" dirty="0" smtClean="0">
                <a:solidFill>
                  <a:srgbClr val="0070C0"/>
                </a:solidFill>
                <a:latin typeface="Arial Black" pitchFamily="34" charset="0"/>
              </a:rPr>
              <a:t>2</a:t>
            </a:r>
            <a:r>
              <a:rPr lang="cs-CZ" sz="2400" dirty="0" smtClean="0">
                <a:solidFill>
                  <a:srgbClr val="0070C0"/>
                </a:solidFill>
                <a:latin typeface="Arial Black" pitchFamily="34" charset="0"/>
              </a:rPr>
              <a:t> + H</a:t>
            </a:r>
            <a:r>
              <a:rPr lang="cs-CZ" sz="2400" baseline="-25000" dirty="0" smtClean="0">
                <a:solidFill>
                  <a:srgbClr val="0070C0"/>
                </a:solidFill>
                <a:latin typeface="Arial Black" pitchFamily="34" charset="0"/>
              </a:rPr>
              <a:t>2</a:t>
            </a:r>
            <a:r>
              <a:rPr lang="cs-CZ" sz="2400" dirty="0" smtClean="0">
                <a:solidFill>
                  <a:srgbClr val="0070C0"/>
                </a:solidFill>
                <a:latin typeface="Arial Black" pitchFamily="34" charset="0"/>
              </a:rPr>
              <a:t>O    2 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HNO</a:t>
            </a:r>
            <a:r>
              <a:rPr lang="cs-CZ" sz="24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r>
              <a:rPr lang="cs-CZ" sz="2400" dirty="0" smtClean="0">
                <a:solidFill>
                  <a:srgbClr val="0070C0"/>
                </a:solidFill>
                <a:latin typeface="Arial Black" pitchFamily="34" charset="0"/>
              </a:rPr>
              <a:t>+ NO </a:t>
            </a:r>
            <a:endParaRPr lang="cs-CZ" sz="2400" dirty="0">
              <a:solidFill>
                <a:srgbClr val="0070C0"/>
              </a:solidFill>
              <a:latin typeface="Arial Black" pitchFamily="34" charset="0"/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4063156" y="5349973"/>
            <a:ext cx="29671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5627848" y="3840378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1027" name="Picture 3" descr="C:\Documents and Settings\uzivatel\Local Settings\Temporary Internet Files\Content.IE5\78037F4B\MP90040081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2206" y="3268261"/>
            <a:ext cx="1950720" cy="1299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116898" y="2295754"/>
            <a:ext cx="3000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Kyselé deště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4596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Použití: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4098" name="Picture 2" descr="C:\Documents and Settings\uzivatel\Local Settings\Temporary Internet Files\Content.IE5\M85UPSMB\MC9001498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4459" y="974201"/>
            <a:ext cx="2141280" cy="1520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805227" y="780232"/>
            <a:ext cx="24482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v</a:t>
            </a:r>
            <a:r>
              <a:rPr lang="cs-CZ" sz="2800" dirty="0" smtClean="0">
                <a:latin typeface="Arial Black" pitchFamily="34" charset="0"/>
              </a:rPr>
              <a:t>ýroba hnojiv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4099" name="Picture 3" descr="C:\Documents and Settings\uzivatel\Local Settings\Temporary Internet Files\Content.IE5\I52SZBGL\MP90043723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140968"/>
            <a:ext cx="2274227" cy="1516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4941168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v</a:t>
            </a:r>
            <a:r>
              <a:rPr lang="cs-CZ" sz="2800" dirty="0" smtClean="0">
                <a:latin typeface="Arial Black" pitchFamily="34" charset="0"/>
              </a:rPr>
              <a:t>ýroba plastů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4100" name="Picture 4" descr="C:\Documents and Settings\uzivatel\Local Settings\Temporary Internet Files\Content.IE5\HV1HF528\MC9003115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9116" y="3865031"/>
            <a:ext cx="1520650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300192" y="3374995"/>
            <a:ext cx="20882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v</a:t>
            </a:r>
            <a:r>
              <a:rPr lang="cs-CZ" sz="2800" dirty="0" smtClean="0">
                <a:latin typeface="Arial Black" pitchFamily="34" charset="0"/>
              </a:rPr>
              <a:t>ýroba výbušnin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1443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95536" y="476672"/>
            <a:ext cx="55446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Kyselina fosforečná H</a:t>
            </a:r>
            <a:r>
              <a:rPr lang="cs-CZ" sz="2800" baseline="-25000" dirty="0" smtClean="0">
                <a:solidFill>
                  <a:srgbClr val="0070C0"/>
                </a:solidFill>
                <a:latin typeface="Arial Black" pitchFamily="34" charset="0"/>
              </a:rPr>
              <a:t>3</a:t>
            </a:r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PO</a:t>
            </a:r>
            <a:r>
              <a:rPr lang="cs-CZ" sz="2800" baseline="-25000" dirty="0" smtClean="0">
                <a:solidFill>
                  <a:srgbClr val="0070C0"/>
                </a:solidFill>
                <a:latin typeface="Arial Black" pitchFamily="34" charset="0"/>
              </a:rPr>
              <a:t>4 </a:t>
            </a:r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(</a:t>
            </a:r>
            <a:r>
              <a:rPr lang="cs-CZ" sz="2800" dirty="0" err="1" smtClean="0">
                <a:solidFill>
                  <a:srgbClr val="0070C0"/>
                </a:solidFill>
                <a:latin typeface="Arial Black" pitchFamily="34" charset="0"/>
              </a:rPr>
              <a:t>trihydrogenfosforečná</a:t>
            </a:r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)</a:t>
            </a:r>
            <a:r>
              <a:rPr lang="cs-CZ" sz="2800" baseline="-25000" dirty="0" smtClean="0">
                <a:solidFill>
                  <a:srgbClr val="0070C0"/>
                </a:solidFill>
                <a:latin typeface="Arial Black" pitchFamily="34" charset="0"/>
              </a:rPr>
              <a:t> </a:t>
            </a:r>
            <a:endParaRPr lang="cs-CZ" sz="2800" baseline="-250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2060848"/>
            <a:ext cx="61926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bezbarvá sirupovitá kapalina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2780928"/>
            <a:ext cx="4176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výroba hnojiv, léčiv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9552" y="3501007"/>
            <a:ext cx="61926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v</a:t>
            </a:r>
            <a:r>
              <a:rPr lang="cs-CZ" sz="2800" dirty="0" smtClean="0">
                <a:latin typeface="Arial Black" pitchFamily="34" charset="0"/>
              </a:rPr>
              <a:t>elmi zředěná se přidává do nealkoholických nápojů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31540" y="4797152"/>
            <a:ext cx="64087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součást buněk organismů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0" name="Picture 2" descr="C:\Documents and Settings\uzivatel\Local Settings\Temporary Internet Files\Content.IE5\I52SZBGL\MP90018264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797152"/>
            <a:ext cx="2016224" cy="1357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uzivatel\Local Settings\Temporary Internet Files\Content.IE5\HV1HF528\MP90033729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060848"/>
            <a:ext cx="1304544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5349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9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5400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Kyselina uhličitá H</a:t>
            </a:r>
            <a:r>
              <a:rPr lang="cs-CZ" sz="2800" baseline="-25000" dirty="0" smtClean="0">
                <a:solidFill>
                  <a:srgbClr val="0070C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CO</a:t>
            </a:r>
            <a:r>
              <a:rPr lang="cs-CZ" sz="2800" baseline="-25000" dirty="0" smtClean="0">
                <a:solidFill>
                  <a:srgbClr val="0070C0"/>
                </a:solidFill>
                <a:latin typeface="Arial Black" pitchFamily="34" charset="0"/>
              </a:rPr>
              <a:t>3</a:t>
            </a:r>
            <a:endParaRPr lang="cs-CZ" sz="2800" baseline="-25000" dirty="0">
              <a:solidFill>
                <a:srgbClr val="0070C0"/>
              </a:solidFill>
              <a:latin typeface="Arial Black" pitchFamily="34" charset="0"/>
            </a:endParaRPr>
          </a:p>
        </p:txBody>
      </p:sp>
      <p:pic>
        <p:nvPicPr>
          <p:cNvPr id="2051" name="Picture 3" descr="C:\Documents and Settings\uzivatel\Local Settings\Temporary Internet Files\Content.IE5\GJ3DW4NG\MP90040369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32656"/>
            <a:ext cx="1536118" cy="1920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19572" y="1871636"/>
            <a:ext cx="47525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velmi slabá kyselina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99576" y="2789808"/>
            <a:ext cx="6984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vzniká rozpouštěním CO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 ve vodě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19572" y="3789040"/>
            <a:ext cx="7200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nestálá, rozkládá se na CO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 a H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O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36760" y="4751566"/>
            <a:ext cx="60126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součástí perlivých nápojů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280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K procvičení: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059832" y="531692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Piš ANO - NE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4099" name="Picture 3" descr="C:\Documents and Settings\uzivatel\Local Settings\Temporary Internet Files\Content.IE5\78037F4B\MC9003433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32656"/>
            <a:ext cx="1814170" cy="1799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1264437"/>
            <a:ext cx="64807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1. Oxid hlinitý způsobuje kyselé  </a:t>
            </a:r>
          </a:p>
          <a:p>
            <a:r>
              <a:rPr lang="cs-CZ" sz="2800" dirty="0">
                <a:latin typeface="Arial Black" pitchFamily="34" charset="0"/>
              </a:rPr>
              <a:t> </a:t>
            </a:r>
            <a:r>
              <a:rPr lang="cs-CZ" sz="2800" dirty="0" smtClean="0">
                <a:latin typeface="Arial Black" pitchFamily="34" charset="0"/>
              </a:rPr>
              <a:t>   deště.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2780928"/>
            <a:ext cx="82809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2. Hlavní surovinou na výrobu kyseliny </a:t>
            </a:r>
          </a:p>
          <a:p>
            <a:r>
              <a:rPr lang="cs-CZ" sz="2800" dirty="0">
                <a:latin typeface="Arial Black" pitchFamily="34" charset="0"/>
              </a:rPr>
              <a:t> </a:t>
            </a:r>
            <a:r>
              <a:rPr lang="cs-CZ" sz="2800" dirty="0" smtClean="0">
                <a:latin typeface="Arial Black" pitchFamily="34" charset="0"/>
              </a:rPr>
              <a:t>   dusičné je amoniak.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8569" y="4149080"/>
            <a:ext cx="8964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3. Kyselina fosforečná je sirupovitá kapalina.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512" y="5301208"/>
            <a:ext cx="87129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4. Kyselina uhličitá vzniká rozpouštěním </a:t>
            </a:r>
          </a:p>
          <a:p>
            <a:r>
              <a:rPr lang="cs-CZ" sz="2800" dirty="0">
                <a:latin typeface="Arial Black" pitchFamily="34" charset="0"/>
              </a:rPr>
              <a:t> </a:t>
            </a:r>
            <a:r>
              <a:rPr lang="cs-CZ" sz="2800" dirty="0" smtClean="0">
                <a:latin typeface="Arial Black" pitchFamily="34" charset="0"/>
              </a:rPr>
              <a:t>   CO ve vodě.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854103" y="1958399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NE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76256" y="3429000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ANO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236296" y="4797152"/>
            <a:ext cx="14541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ANO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431616" y="5893543"/>
            <a:ext cx="10634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NE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6906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10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Zdroje: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741091"/>
            <a:ext cx="35051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  <a:hlinkClick r:id="rId2"/>
              </a:rPr>
              <a:t>www.office.microsoft.com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340767"/>
            <a:ext cx="81719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Mgr. ŠIBOR, J. Ph.D., Mgr. PLUCKOVÁ, I. Ph.D., Mgr. Mach, J. Chemie pro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8. </a:t>
            </a:r>
            <a:r>
              <a:rPr lang="cs-CZ" dirty="0">
                <a:latin typeface="Calibri" pitchFamily="34" charset="0"/>
                <a:cs typeface="Calibri" pitchFamily="34" charset="0"/>
              </a:rPr>
              <a:t>ročník - Úvod do obecné a anorganické chemie,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1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vyd. Brno: Nová škola, s. r. o.,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2010. </a:t>
            </a:r>
            <a:r>
              <a:rPr lang="cs-CZ" dirty="0">
                <a:latin typeface="Calibri" pitchFamily="34" charset="0"/>
                <a:cs typeface="Calibri" pitchFamily="34" charset="0"/>
              </a:rPr>
              <a:t>ISBN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9788072891337. s. </a:t>
            </a:r>
            <a:r>
              <a:rPr lang="cs-CZ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73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3894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231</TotalTime>
  <Words>440</Words>
  <Application>Microsoft Office PowerPoint</Application>
  <PresentationFormat>Předvádění na obrazovce (4:3)</PresentationFormat>
  <Paragraphs>76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 Krásná</dc:creator>
  <cp:lastModifiedBy>EU12</cp:lastModifiedBy>
  <cp:revision>28</cp:revision>
  <dcterms:created xsi:type="dcterms:W3CDTF">2012-06-08T14:21:19Z</dcterms:created>
  <dcterms:modified xsi:type="dcterms:W3CDTF">2013-01-02T18:10:37Z</dcterms:modified>
</cp:coreProperties>
</file>