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5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E2047-3299-4819-B0EE-D4CAD08627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D9280-E6C3-49AE-A2C2-78D8D5FB6BE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E2047-3299-4819-B0EE-D4CAD08627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D9280-E6C3-49AE-A2C2-78D8D5FB6B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E2047-3299-4819-B0EE-D4CAD08627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D9280-E6C3-49AE-A2C2-78D8D5FB6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E2047-3299-4819-B0EE-D4CAD08627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D9280-E6C3-49AE-A2C2-78D8D5FB6B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E2047-3299-4819-B0EE-D4CAD08627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D9280-E6C3-49AE-A2C2-78D8D5FB6BE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E2047-3299-4819-B0EE-D4CAD08627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D9280-E6C3-49AE-A2C2-78D8D5FB6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E2047-3299-4819-B0EE-D4CAD08627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D9280-E6C3-49AE-A2C2-78D8D5FB6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E2047-3299-4819-B0EE-D4CAD08627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D9280-E6C3-49AE-A2C2-78D8D5FB6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E2047-3299-4819-B0EE-D4CAD08627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D9280-E6C3-49AE-A2C2-78D8D5FB6BE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E2047-3299-4819-B0EE-D4CAD08627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D9280-E6C3-49AE-A2C2-78D8D5FB6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E2047-3299-4819-B0EE-D4CAD08627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BD9280-E6C3-49AE-A2C2-78D8D5FB6B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FCE2047-3299-4819-B0EE-D4CAD0862737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BD9280-E6C3-49AE-A2C2-78D8D5FB6BE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wmf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wmf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image" Target="../media/image29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43608" y="1556792"/>
            <a:ext cx="763284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Úvod do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30. 8.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VY_32_INOVACE_51_PK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64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809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3732" y="1124744"/>
            <a:ext cx="80006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úvod do chemie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Postupná animace při výkladu učiva slouží k lepšímu zapojení  žáků do vyučovací hodiny. Úkoly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s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úvodem do nového předmětu – chemie. Úkoly 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procvičení byly použity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jako samostatná práce na konci vyučovací hodiny. Jednoduché otázky se zaměřením na mezipředmětové vztahy(D, Č, F) žákům nedělaly problémy.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353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5359" y="764704"/>
            <a:ext cx="76328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Arial Black" pitchFamily="34" charset="0"/>
              </a:rPr>
              <a:t>Úvod do chemie</a:t>
            </a:r>
            <a:endParaRPr lang="cs-CZ" sz="6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78037F4B\MM900297096[2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79" y="2260009"/>
            <a:ext cx="1353301" cy="1536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ODPEFLRB\MP9003372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029" y="4348280"/>
            <a:ext cx="1296144" cy="1817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uzivatel\Local Settings\Temporary Internet Files\Content.IE5\78037F4B\MP9004265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690" y="2260009"/>
            <a:ext cx="1844824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ODPEFLRB\MC9002785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746" y="4797152"/>
            <a:ext cx="1227037" cy="1552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uzivatel\Local Settings\Temporary Internet Files\Content.IE5\GJ3DW4NG\MC9003362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36666"/>
            <a:ext cx="1886920" cy="1765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80112" y="2260009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37349" y="3145731"/>
            <a:ext cx="15350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  <a:latin typeface="Arial Black" pitchFamily="34" charset="0"/>
              </a:rPr>
              <a:t>NaCl</a:t>
            </a:r>
            <a:endParaRPr lang="cs-CZ" sz="36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6663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46529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Chemie: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59224" y="446529"/>
            <a:ext cx="65527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j</a:t>
            </a:r>
            <a:r>
              <a:rPr lang="cs-CZ" sz="2800" dirty="0" smtClean="0">
                <a:latin typeface="Arial Black" pitchFamily="34" charset="0"/>
              </a:rPr>
              <a:t>e přírodní věda, která zkoumá vlastnosti látek a jejich přeměny na jiné látky.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ODPEFLRB\MC9003970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06568"/>
            <a:ext cx="871423" cy="869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2636912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Rozdělení chemie na obory: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4891" y="331140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n</a:t>
            </a:r>
            <a:r>
              <a:rPr lang="cs-CZ" sz="2800" dirty="0" smtClean="0">
                <a:latin typeface="Arial Black" pitchFamily="34" charset="0"/>
              </a:rPr>
              <a:t>apř.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28980" y="3311406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anorganická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39865" y="3893422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organická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39865" y="448995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fyzikální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39865" y="5013176"/>
            <a:ext cx="2772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biochemie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70038" y="5661248"/>
            <a:ext cx="2124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jaderná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ODPEFLRB\MC9001049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5199" y="4828858"/>
            <a:ext cx="1509750" cy="150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uzivatel\Local Settings\Temporary Internet Files\Content.IE5\F2B0RZM8\MC9000169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938" y="4591363"/>
            <a:ext cx="1490848" cy="84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uzivatel\Local Settings\Temporary Internet Files\Content.IE5\HV1HF528\MP9004074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33082"/>
            <a:ext cx="2016224" cy="1992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491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Předchůdkyně chemie - </a:t>
            </a:r>
            <a:r>
              <a:rPr lang="cs-CZ" sz="2800" dirty="0" smtClean="0">
                <a:latin typeface="Arial Black" pitchFamily="34" charset="0"/>
              </a:rPr>
              <a:t>alchymie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" name="Picture 8" descr="C:\Documents and Settings\uzivatel\Local Settings\Temporary Internet Files\Content.IE5\GJ3DW4NG\MC9003362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10617"/>
            <a:ext cx="1413919" cy="1322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9" y="2060848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Alchymisté se snažili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780928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vyrobit zlato z obyčejných kovů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P5FF55ND\MC900353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6021" y="3501008"/>
            <a:ext cx="1716613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600" y="4684879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získat elixír mládí pro nesmrtelnost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78037F4B\MC9002411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612" y="5564569"/>
            <a:ext cx="922630" cy="683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P5FF55ND\MC9003537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8904" y="5403757"/>
            <a:ext cx="821857" cy="1054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5162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Význam chemie: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M85UPSMB\MC9003253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71913"/>
            <a:ext cx="1034945" cy="1421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F2B0RZM8\MC90044178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36597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3808" y="1916832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: potravin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2" name="Picture 4" descr="C:\Documents and Settings\uzivatel\Local Settings\Temporary Internet Files\Content.IE5\HV1HF528\MC9004118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156" y="2594215"/>
            <a:ext cx="1058936" cy="1174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1573" y="2920008"/>
            <a:ext cx="7020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 konzervačních látek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3" name="Picture 5" descr="C:\Documents and Settings\uzivatel\Local Settings\Temporary Internet Files\Content.IE5\78037F4B\MC9001498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21" y="3769021"/>
            <a:ext cx="1317279" cy="1158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67744" y="3933056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 pohonných hmot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4" name="Picture 6" descr="C:\Documents and Settings\uzivatel\Local Settings\Temporary Internet Files\Content.IE5\GJ3DW4NG\MP90043723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21" y="5229200"/>
            <a:ext cx="1665420" cy="111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095836" y="5522730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plastů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773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uzivatel\Local Settings\Temporary Internet Files\Content.IE5\F2B0RZM8\MC9002159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9215"/>
            <a:ext cx="1584176" cy="153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61145" y="692696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hnojiv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89" name="Picture 17" descr="C:\Documents and Settings\uzivatel\Local Settings\Temporary Internet Files\Content.IE5\GJ3DW4NG\MC9003542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32856"/>
            <a:ext cx="1413346" cy="1410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27784" y="2276872"/>
            <a:ext cx="18255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skla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Documents"/>
          <p:cNvSpPr>
            <a:spLocks noEditPoints="1" noChangeArrowheads="1"/>
          </p:cNvSpPr>
          <p:nvPr/>
        </p:nvSpPr>
        <p:spPr bwMode="auto">
          <a:xfrm>
            <a:off x="5047853" y="692696"/>
            <a:ext cx="1352550" cy="1809750"/>
          </a:xfrm>
          <a:custGeom>
            <a:avLst/>
            <a:gdLst>
              <a:gd name="T0" fmla="*/ 0 w 21600"/>
              <a:gd name="T1" fmla="*/ 2800 h 21600"/>
              <a:gd name="T2" fmla="*/ 3468 w 21600"/>
              <a:gd name="T3" fmla="*/ 0 h 21600"/>
              <a:gd name="T4" fmla="*/ 21653 w 21600"/>
              <a:gd name="T5" fmla="*/ 18828 h 21600"/>
              <a:gd name="T6" fmla="*/ 19954 w 21600"/>
              <a:gd name="T7" fmla="*/ 20214 h 21600"/>
              <a:gd name="T8" fmla="*/ 18256 w 21600"/>
              <a:gd name="T9" fmla="*/ 21628 h 21600"/>
              <a:gd name="T10" fmla="*/ 19954 w 21600"/>
              <a:gd name="T11" fmla="*/ 1428 h 21600"/>
              <a:gd name="T12" fmla="*/ 18256 w 21600"/>
              <a:gd name="T13" fmla="*/ 2800 h 21600"/>
              <a:gd name="T14" fmla="*/ 1645 w 21600"/>
              <a:gd name="T15" fmla="*/ 1428 h 21600"/>
              <a:gd name="T16" fmla="*/ 21600 w 21600"/>
              <a:gd name="T17" fmla="*/ 0 h 21600"/>
              <a:gd name="T18" fmla="*/ 10800 w 21600"/>
              <a:gd name="T19" fmla="*/ 0 h 21600"/>
              <a:gd name="T20" fmla="*/ 0 w 21600"/>
              <a:gd name="T21" fmla="*/ 10800 h 21600"/>
              <a:gd name="T22" fmla="*/ 21600 w 21600"/>
              <a:gd name="T23" fmla="*/ 10800 h 21600"/>
              <a:gd name="T24" fmla="*/ 1645 w 21600"/>
              <a:gd name="T25" fmla="*/ 4171 h 21600"/>
              <a:gd name="T26" fmla="*/ 16522 w 21600"/>
              <a:gd name="T27" fmla="*/ 1731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T24" t="T25" r="T26" b="T27"/>
            <a:pathLst>
              <a:path w="21600" h="21600" extrusionOk="0">
                <a:moveTo>
                  <a:pt x="0" y="18014"/>
                </a:moveTo>
                <a:lnTo>
                  <a:pt x="0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68" y="1428"/>
                </a:lnTo>
                <a:lnTo>
                  <a:pt x="3468" y="0"/>
                </a:lnTo>
                <a:lnTo>
                  <a:pt x="21653" y="0"/>
                </a:lnTo>
                <a:lnTo>
                  <a:pt x="21653" y="18828"/>
                </a:lnTo>
                <a:lnTo>
                  <a:pt x="19954" y="188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16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  <a:path w="21600" h="21600" extrusionOk="0">
                <a:moveTo>
                  <a:pt x="3486" y="1428"/>
                </a:moveTo>
                <a:lnTo>
                  <a:pt x="19954" y="1428"/>
                </a:lnTo>
                <a:lnTo>
                  <a:pt x="19954" y="20214"/>
                </a:lnTo>
                <a:lnTo>
                  <a:pt x="18256" y="20214"/>
                </a:lnTo>
                <a:lnTo>
                  <a:pt x="18256" y="2800"/>
                </a:lnTo>
                <a:lnTo>
                  <a:pt x="1645" y="2800"/>
                </a:lnTo>
                <a:lnTo>
                  <a:pt x="1645" y="1428"/>
                </a:lnTo>
                <a:lnTo>
                  <a:pt x="3486" y="1428"/>
                </a:lnTo>
                <a:close/>
              </a:path>
              <a:path w="21600" h="21600" extrusionOk="0">
                <a:moveTo>
                  <a:pt x="0" y="18014"/>
                </a:moveTo>
                <a:lnTo>
                  <a:pt x="4434" y="18000"/>
                </a:lnTo>
                <a:lnTo>
                  <a:pt x="4434" y="21600"/>
                </a:lnTo>
                <a:lnTo>
                  <a:pt x="0" y="18014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732240" y="777575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papíru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92" name="Picture 20" descr="C:\Documents and Settings\uzivatel\Local Settings\Temporary Internet Files\Content.IE5\I52SZBGL\MP9001785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848" y="4200697"/>
            <a:ext cx="1828800" cy="120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96149" y="4466882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kovů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93" name="Picture 21" descr="C:\Documents and Settings\uzivatel\Local Settings\Temporary Internet Files\Content.IE5\I52SZBGL\MC9003523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197" y="3543679"/>
            <a:ext cx="1474206" cy="181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22486" y="4153445"/>
            <a:ext cx="2160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pracích    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prášků</a:t>
            </a:r>
            <a:endParaRPr lang="cs-CZ" sz="28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9366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Chemie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>
                <a:latin typeface="Arial Black" pitchFamily="34" charset="0"/>
              </a:rPr>
              <a:t>-</a:t>
            </a:r>
            <a:r>
              <a:rPr lang="cs-CZ" sz="2800" dirty="0" smtClean="0">
                <a:latin typeface="Arial Black" pitchFamily="34" charset="0"/>
              </a:rPr>
              <a:t> zjišťuje přítomnost škodlivých látek v ŽP.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P5FF55ND\MC900199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01577"/>
            <a:ext cx="2147180" cy="1498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uzivatel\Local Settings\Temporary Internet Files\Content.IE5\M85UPSMB\MP9003901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44363"/>
            <a:ext cx="1150447" cy="16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3789040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 chemických laboratořích se provádí rozbory krve a moči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78037F4B\MP9004095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871267"/>
            <a:ext cx="1981736" cy="132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ODPEFLRB\MC9002810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703118"/>
            <a:ext cx="1997548" cy="151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4587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0558" y="359078"/>
            <a:ext cx="35873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Zneužití chemie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" name="Picture 4" descr="C:\Documents and Settings\uzivatel\Local Settings\Temporary Internet Files\Content.IE5\GJ3DW4NG\MC900281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7390" y="980728"/>
            <a:ext cx="2166951" cy="1243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928595" y="2399938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omamných látek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" name="Picture 5" descr="C:\Documents and Settings\uzivatel\Local Settings\Temporary Internet Files\Content.IE5\F2B0RZM8\MC9002900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941" y="2960892"/>
            <a:ext cx="1614695" cy="1517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76264" y="3629038"/>
            <a:ext cx="57606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ýroba chemických  zbraní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F2B0RZM8\MC900286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23975"/>
            <a:ext cx="1834836" cy="1632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27784" y="5080116"/>
            <a:ext cx="587751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výroba chemických látek ke zlepšení výkonů sportovců -doping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2" name="Picture 4" descr="C:\Documents and Settings\uzivatel\Local Settings\Temporary Internet Files\Content.IE5\78037F4B\MP9004312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8450" y="5080116"/>
            <a:ext cx="1673713" cy="1115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6954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Documents and Settings\uzivatel\Local Settings\Temporary Internet Files\Content.IE5\F2B0RZM8\MC900351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32655"/>
            <a:ext cx="1597937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0085" y="1231398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K čemu začali lidé od pravěku používat oheň?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9714" y="4005063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Jmenuj aspoň 2 filmy, kde se hovoří o alchymistech a hledání elixíru mládí.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7961" y="2564904"/>
            <a:ext cx="85107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- zdroj tepla, úprava jídla, vypalování hliněných nádob, k získávání kovů z rud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0901" y="5445223"/>
            <a:ext cx="8717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Harry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Arial Black" pitchFamily="34" charset="0"/>
              </a:rPr>
              <a:t>Potter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, Císařův pekař, Pekařův císař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37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3. Jaký je rozdíl mezi látkou a tělesem?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3144935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4. K látkám přiřaď tělesa: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789040"/>
            <a:ext cx="20162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lna</a:t>
            </a:r>
          </a:p>
          <a:p>
            <a:pPr marL="514350" indent="-514350">
              <a:buAutoNum type="alphaLcParenR"/>
            </a:pPr>
            <a:r>
              <a:rPr lang="cs-CZ" sz="2800" dirty="0">
                <a:latin typeface="Arial Black" pitchFamily="34" charset="0"/>
              </a:rPr>
              <a:t>z</a:t>
            </a:r>
            <a:r>
              <a:rPr lang="cs-CZ" sz="2800" dirty="0" smtClean="0">
                <a:latin typeface="Arial Black" pitchFamily="34" charset="0"/>
              </a:rPr>
              <a:t>lato</a:t>
            </a:r>
          </a:p>
          <a:p>
            <a:pPr marL="514350" indent="-514350">
              <a:buAutoNum type="alphaLcParenR"/>
            </a:pPr>
            <a:r>
              <a:rPr lang="cs-CZ" sz="2800" dirty="0">
                <a:latin typeface="Arial Black" pitchFamily="34" charset="0"/>
              </a:rPr>
              <a:t>s</a:t>
            </a:r>
            <a:r>
              <a:rPr lang="cs-CZ" sz="2800" dirty="0" smtClean="0">
                <a:latin typeface="Arial Black" pitchFamily="34" charset="0"/>
              </a:rPr>
              <a:t>klo</a:t>
            </a:r>
          </a:p>
          <a:p>
            <a:pPr marL="514350" indent="-514350">
              <a:buAutoNum type="alphaLcParenR"/>
            </a:pPr>
            <a:r>
              <a:rPr lang="cs-CZ" sz="2800" dirty="0">
                <a:latin typeface="Arial Black" pitchFamily="34" charset="0"/>
              </a:rPr>
              <a:t>d</a:t>
            </a:r>
            <a:r>
              <a:rPr lang="cs-CZ" sz="2800" dirty="0" smtClean="0">
                <a:latin typeface="Arial Black" pitchFamily="34" charset="0"/>
              </a:rPr>
              <a:t>řevo</a:t>
            </a:r>
          </a:p>
          <a:p>
            <a:pPr marL="514350" indent="-514350">
              <a:buAutoNum type="alphaLcParenR"/>
            </a:pPr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last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ODPEFLRB\MP9004465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773746"/>
            <a:ext cx="1440160" cy="1113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3789040"/>
            <a:ext cx="38884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UcParenR"/>
            </a:pPr>
            <a:r>
              <a:rPr lang="cs-CZ" sz="2800" dirty="0">
                <a:latin typeface="Arial Black" pitchFamily="34" charset="0"/>
              </a:rPr>
              <a:t>l</a:t>
            </a:r>
            <a:r>
              <a:rPr lang="cs-CZ" sz="2800" dirty="0" smtClean="0">
                <a:latin typeface="Arial Black" pitchFamily="34" charset="0"/>
              </a:rPr>
              <a:t>avice</a:t>
            </a:r>
          </a:p>
          <a:p>
            <a:pPr marL="514350" indent="-514350">
              <a:buAutoNum type="alphaUcParenR"/>
            </a:pPr>
            <a:r>
              <a:rPr lang="cs-CZ" sz="2800" dirty="0">
                <a:latin typeface="Arial Black" pitchFamily="34" charset="0"/>
              </a:rPr>
              <a:t>d</a:t>
            </a:r>
            <a:r>
              <a:rPr lang="cs-CZ" sz="2800" dirty="0" smtClean="0">
                <a:latin typeface="Arial Black" pitchFamily="34" charset="0"/>
              </a:rPr>
              <a:t>ětská vanička</a:t>
            </a:r>
          </a:p>
          <a:p>
            <a:pPr marL="514350" indent="-514350">
              <a:buAutoNum type="alphaUcParenR"/>
            </a:pPr>
            <a:r>
              <a:rPr lang="cs-CZ" sz="2800" dirty="0">
                <a:latin typeface="Arial Black" pitchFamily="34" charset="0"/>
              </a:rPr>
              <a:t>s</a:t>
            </a:r>
            <a:r>
              <a:rPr lang="cs-CZ" sz="2800" dirty="0" smtClean="0">
                <a:latin typeface="Arial Black" pitchFamily="34" charset="0"/>
              </a:rPr>
              <a:t>vetr</a:t>
            </a:r>
          </a:p>
          <a:p>
            <a:pPr marL="514350" indent="-514350">
              <a:buAutoNum type="alphaUcParenR"/>
            </a:pPr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rsten</a:t>
            </a:r>
          </a:p>
          <a:p>
            <a:pPr marL="514350" indent="-514350">
              <a:buAutoNum type="alphaUcParenR"/>
            </a:pPr>
            <a:r>
              <a:rPr lang="cs-CZ" sz="2800" dirty="0" smtClean="0">
                <a:latin typeface="Arial Black" pitchFamily="34" charset="0"/>
              </a:rPr>
              <a:t>váza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930" y="959060"/>
            <a:ext cx="87155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Těleso je věc, která má nějaký tvar, velikost a funkci. Tělesa jsou vyrobena z látek.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862" y="2060847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Látky nemají tvar ani velikost.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9533" y="6053511"/>
            <a:ext cx="4140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aC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bD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cE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dA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eB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4100" name="Picture 4" descr="C:\Documents and Settings\uzivatel\Local Settings\Temporary Internet Files\Content.IE5\78037F4B\MC9004244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5105" y="5097661"/>
            <a:ext cx="1417865" cy="1219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6414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2754184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4, 5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0931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351</TotalTime>
  <Words>481</Words>
  <Application>Microsoft Office PowerPoint</Application>
  <PresentationFormat>Předvádění na obrazovce (4:3)</PresentationFormat>
  <Paragraphs>79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26</cp:revision>
  <dcterms:created xsi:type="dcterms:W3CDTF">2012-08-12T06:38:24Z</dcterms:created>
  <dcterms:modified xsi:type="dcterms:W3CDTF">2013-01-02T18:11:13Z</dcterms:modified>
</cp:coreProperties>
</file>