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57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55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53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Default Extension="gif" ContentType="image/gif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1"/>
  </p:notesMasterIdLst>
  <p:sldIdLst>
    <p:sldId id="330" r:id="rId2"/>
    <p:sldId id="331" r:id="rId3"/>
    <p:sldId id="293" r:id="rId4"/>
    <p:sldId id="257" r:id="rId5"/>
    <p:sldId id="295" r:id="rId6"/>
    <p:sldId id="258" r:id="rId7"/>
    <p:sldId id="296" r:id="rId8"/>
    <p:sldId id="259" r:id="rId9"/>
    <p:sldId id="297" r:id="rId10"/>
    <p:sldId id="261" r:id="rId11"/>
    <p:sldId id="298" r:id="rId12"/>
    <p:sldId id="262" r:id="rId13"/>
    <p:sldId id="299" r:id="rId14"/>
    <p:sldId id="263" r:id="rId15"/>
    <p:sldId id="300" r:id="rId16"/>
    <p:sldId id="264" r:id="rId17"/>
    <p:sldId id="301" r:id="rId18"/>
    <p:sldId id="294" r:id="rId19"/>
    <p:sldId id="329" r:id="rId20"/>
    <p:sldId id="265" r:id="rId21"/>
    <p:sldId id="303" r:id="rId22"/>
    <p:sldId id="266" r:id="rId23"/>
    <p:sldId id="328" r:id="rId24"/>
    <p:sldId id="291" r:id="rId25"/>
    <p:sldId id="305" r:id="rId26"/>
    <p:sldId id="268" r:id="rId27"/>
    <p:sldId id="307" r:id="rId28"/>
    <p:sldId id="269" r:id="rId29"/>
    <p:sldId id="306" r:id="rId30"/>
    <p:sldId id="280" r:id="rId31"/>
    <p:sldId id="310" r:id="rId32"/>
    <p:sldId id="270" r:id="rId33"/>
    <p:sldId id="308" r:id="rId34"/>
    <p:sldId id="271" r:id="rId35"/>
    <p:sldId id="309" r:id="rId36"/>
    <p:sldId id="272" r:id="rId37"/>
    <p:sldId id="311" r:id="rId38"/>
    <p:sldId id="324" r:id="rId39"/>
    <p:sldId id="312" r:id="rId40"/>
    <p:sldId id="274" r:id="rId41"/>
    <p:sldId id="313" r:id="rId42"/>
    <p:sldId id="281" r:id="rId43"/>
    <p:sldId id="314" r:id="rId44"/>
    <p:sldId id="283" r:id="rId45"/>
    <p:sldId id="315" r:id="rId46"/>
    <p:sldId id="284" r:id="rId47"/>
    <p:sldId id="316" r:id="rId48"/>
    <p:sldId id="285" r:id="rId49"/>
    <p:sldId id="323" r:id="rId50"/>
    <p:sldId id="286" r:id="rId51"/>
    <p:sldId id="318" r:id="rId52"/>
    <p:sldId id="287" r:id="rId53"/>
    <p:sldId id="319" r:id="rId54"/>
    <p:sldId id="292" r:id="rId55"/>
    <p:sldId id="320" r:id="rId56"/>
    <p:sldId id="289" r:id="rId57"/>
    <p:sldId id="321" r:id="rId58"/>
    <p:sldId id="327" r:id="rId59"/>
    <p:sldId id="322" r:id="rId6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BFF39"/>
    <a:srgbClr val="FF7C80"/>
    <a:srgbClr val="F2C3B4"/>
    <a:srgbClr val="ECDEBA"/>
    <a:srgbClr val="FABDAC"/>
    <a:srgbClr val="FDE2DB"/>
    <a:srgbClr val="33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32" autoAdjust="0"/>
    <p:restoredTop sz="94660"/>
  </p:normalViewPr>
  <p:slideViewPr>
    <p:cSldViewPr snapToObjects="1">
      <p:cViewPr>
        <p:scale>
          <a:sx n="65" d="100"/>
          <a:sy n="65" d="100"/>
        </p:scale>
        <p:origin x="-774" y="786"/>
      </p:cViewPr>
      <p:guideLst>
        <p:guide orient="horz" pos="2160"/>
        <p:guide pos="2903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196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638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DC7C4637-B1AA-4F3A-953F-8A51B56F3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CC2309-7F6D-4653-8C4C-94863DC150C4}" type="slidenum">
              <a:rPr lang="cs-CZ" smtClean="0">
                <a:cs typeface="Arial" charset="0"/>
              </a:rPr>
              <a:pPr/>
              <a:t>3</a:t>
            </a:fld>
            <a:endParaRPr lang="cs-CZ" smtClean="0">
              <a:cs typeface="Arial" charset="0"/>
            </a:endParaRPr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F1DA9E-28C1-43F3-B445-A083C3D3A95A}" type="slidenum">
              <a:rPr lang="cs-CZ" smtClean="0">
                <a:cs typeface="Arial" charset="0"/>
              </a:rPr>
              <a:pPr/>
              <a:t>4</a:t>
            </a:fld>
            <a:endParaRPr lang="cs-CZ" smtClean="0">
              <a:cs typeface="Arial" charset="0"/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5548BC-AF75-42B2-8A1D-F03665624733}" type="slidenum">
              <a:rPr lang="cs-CZ" smtClean="0">
                <a:cs typeface="Arial" charset="0"/>
              </a:rPr>
              <a:pPr/>
              <a:t>5</a:t>
            </a:fld>
            <a:endParaRPr lang="cs-CZ" smtClean="0">
              <a:cs typeface="Arial" charset="0"/>
            </a:endParaRPr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D9D32A-151E-4DD4-82C7-6A134037EEE4}" type="slidenum">
              <a:rPr lang="cs-CZ" smtClean="0">
                <a:cs typeface="Arial" charset="0"/>
              </a:rPr>
              <a:pPr/>
              <a:t>6</a:t>
            </a:fld>
            <a:endParaRPr lang="cs-CZ" smtClean="0">
              <a:cs typeface="Arial" charset="0"/>
            </a:endParaRPr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0412EE-DC7B-4B32-BA08-B3355FA0515D}" type="slidenum">
              <a:rPr lang="cs-CZ" smtClean="0">
                <a:cs typeface="Arial" charset="0"/>
              </a:rPr>
              <a:pPr/>
              <a:t>7</a:t>
            </a:fld>
            <a:endParaRPr lang="cs-CZ" smtClean="0">
              <a:cs typeface="Arial" charset="0"/>
            </a:endParaRPr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150C60E-07B9-4F21-B9C9-148715323497}" type="slidenum">
              <a:rPr lang="cs-CZ" smtClean="0">
                <a:cs typeface="Arial" charset="0"/>
              </a:rPr>
              <a:pPr/>
              <a:t>8</a:t>
            </a:fld>
            <a:endParaRPr lang="cs-CZ" smtClean="0"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287809-58B0-4A6C-8A35-C2711BEF8761}" type="slidenum">
              <a:rPr lang="cs-CZ" smtClean="0">
                <a:cs typeface="Arial" charset="0"/>
              </a:rPr>
              <a:pPr/>
              <a:t>9</a:t>
            </a:fld>
            <a:endParaRPr lang="cs-CZ" smtClean="0">
              <a:cs typeface="Arial" charset="0"/>
            </a:endParaRPr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7445E6-0814-46AE-8D45-3E46F5DF866C}" type="slidenum">
              <a:rPr lang="cs-CZ" smtClean="0">
                <a:cs typeface="Arial" charset="0"/>
              </a:rPr>
              <a:pPr/>
              <a:t>10</a:t>
            </a:fld>
            <a:endParaRPr lang="cs-CZ" smtClean="0">
              <a:cs typeface="Arial" charset="0"/>
            </a:endParaRPr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751DE9-D460-47A9-9B98-BF859BE5E967}" type="slidenum">
              <a:rPr lang="cs-CZ" smtClean="0">
                <a:cs typeface="Arial" charset="0"/>
              </a:rPr>
              <a:pPr/>
              <a:t>11</a:t>
            </a:fld>
            <a:endParaRPr lang="cs-CZ" smtClean="0">
              <a:cs typeface="Arial" charset="0"/>
            </a:endParaRPr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5963D9-0953-44E8-91DD-0F76C7183EE9}" type="slidenum">
              <a:rPr lang="cs-CZ" smtClean="0">
                <a:cs typeface="Arial" charset="0"/>
              </a:rPr>
              <a:pPr/>
              <a:t>12</a:t>
            </a:fld>
            <a:endParaRPr lang="cs-CZ" smtClean="0">
              <a:cs typeface="Arial" charset="0"/>
            </a:endParaRPr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E076D0B-DA28-4B1F-B8DC-B716983B2230}" type="slidenum">
              <a:rPr lang="cs-CZ" smtClean="0">
                <a:cs typeface="Arial" charset="0"/>
              </a:rPr>
              <a:pPr/>
              <a:t>13</a:t>
            </a:fld>
            <a:endParaRPr lang="cs-CZ" smtClean="0">
              <a:cs typeface="Arial" charset="0"/>
            </a:endParaRPr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297AEE1-CF41-4935-ADAA-2579F10CA803}" type="slidenum">
              <a:rPr lang="cs-CZ" smtClean="0">
                <a:cs typeface="Arial" charset="0"/>
              </a:rPr>
              <a:pPr/>
              <a:t>14</a:t>
            </a:fld>
            <a:endParaRPr lang="cs-CZ" smtClean="0">
              <a:cs typeface="Arial" charset="0"/>
            </a:endParaRPr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26BFC6-6188-47A4-A69E-F3315D02AA15}" type="slidenum">
              <a:rPr lang="cs-CZ" smtClean="0">
                <a:cs typeface="Arial" charset="0"/>
              </a:rPr>
              <a:pPr/>
              <a:t>15</a:t>
            </a:fld>
            <a:endParaRPr lang="cs-CZ" smtClean="0">
              <a:cs typeface="Arial" charset="0"/>
            </a:endParaRPr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0F46974-452A-4077-BAE3-ADBCA79C604F}" type="slidenum">
              <a:rPr lang="cs-CZ" smtClean="0">
                <a:cs typeface="Arial" charset="0"/>
              </a:rPr>
              <a:pPr/>
              <a:t>16</a:t>
            </a:fld>
            <a:endParaRPr lang="cs-CZ" smtClean="0">
              <a:cs typeface="Arial" charset="0"/>
            </a:endParaRPr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A4FD93-0A88-43A2-A88E-390A1D1BC894}" type="slidenum">
              <a:rPr lang="cs-CZ" smtClean="0">
                <a:cs typeface="Arial" charset="0"/>
              </a:rPr>
              <a:pPr/>
              <a:t>17</a:t>
            </a:fld>
            <a:endParaRPr lang="cs-CZ" smtClean="0">
              <a:cs typeface="Arial" charset="0"/>
            </a:endParaRPr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96E883-2C86-442D-95F7-B8C0A2F03B99}" type="slidenum">
              <a:rPr lang="cs-CZ" smtClean="0">
                <a:cs typeface="Arial" charset="0"/>
              </a:rPr>
              <a:pPr/>
              <a:t>18</a:t>
            </a:fld>
            <a:endParaRPr lang="cs-CZ" smtClean="0">
              <a:cs typeface="Arial" charset="0"/>
            </a:endParaRPr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3CEDA54-CEF3-4D78-9756-C823ED1CDE0D}" type="slidenum">
              <a:rPr lang="cs-CZ" sz="1200" b="0"/>
              <a:pPr algn="r"/>
              <a:t>19</a:t>
            </a:fld>
            <a:endParaRPr lang="cs-CZ" sz="1200" b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A8C2E67-3842-4B26-AAD6-69867593FEF5}" type="slidenum">
              <a:rPr lang="cs-CZ" smtClean="0">
                <a:cs typeface="Arial" charset="0"/>
              </a:rPr>
              <a:pPr/>
              <a:t>20</a:t>
            </a:fld>
            <a:endParaRPr lang="cs-CZ" smtClean="0">
              <a:cs typeface="Arial" charset="0"/>
            </a:endParaRPr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DF6BAF6-98BF-437D-9168-E28E9AB4B4BC}" type="slidenum">
              <a:rPr lang="cs-CZ" smtClean="0">
                <a:cs typeface="Arial" charset="0"/>
              </a:rPr>
              <a:pPr/>
              <a:t>21</a:t>
            </a:fld>
            <a:endParaRPr lang="cs-CZ" smtClean="0">
              <a:cs typeface="Arial" charset="0"/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8B0C56-2569-472A-AC09-96E541FF93C2}" type="slidenum">
              <a:rPr lang="cs-CZ" smtClean="0">
                <a:cs typeface="Arial" charset="0"/>
              </a:rPr>
              <a:pPr/>
              <a:t>22</a:t>
            </a:fld>
            <a:endParaRPr lang="cs-CZ" smtClean="0">
              <a:cs typeface="Arial" charset="0"/>
            </a:endParaRPr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71DDDDC-92F3-4E63-917D-D2E7D49D2AC5}" type="slidenum">
              <a:rPr lang="cs-CZ" sz="1200" b="0"/>
              <a:pPr algn="r"/>
              <a:t>23</a:t>
            </a:fld>
            <a:endParaRPr lang="cs-CZ" sz="1200" b="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663AC4-37B5-4A43-9689-EFE425896E90}" type="slidenum">
              <a:rPr lang="cs-CZ" smtClean="0">
                <a:cs typeface="Arial" charset="0"/>
              </a:rPr>
              <a:pPr/>
              <a:t>24</a:t>
            </a:fld>
            <a:endParaRPr lang="cs-CZ" smtClean="0">
              <a:cs typeface="Arial" charset="0"/>
            </a:endParaRPr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FDD974-1668-4C5B-9A63-AF440E3CC677}" type="slidenum">
              <a:rPr lang="cs-CZ" smtClean="0">
                <a:cs typeface="Arial" charset="0"/>
              </a:rPr>
              <a:pPr/>
              <a:t>25</a:t>
            </a:fld>
            <a:endParaRPr lang="cs-CZ" smtClean="0">
              <a:cs typeface="Arial" charset="0"/>
            </a:endParaRPr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453ABD-488F-4F4D-AAF0-5779BA4B876F}" type="slidenum">
              <a:rPr lang="cs-CZ" smtClean="0">
                <a:cs typeface="Arial" charset="0"/>
              </a:rPr>
              <a:pPr/>
              <a:t>26</a:t>
            </a:fld>
            <a:endParaRPr lang="cs-CZ" smtClean="0">
              <a:cs typeface="Arial" charset="0"/>
            </a:endParaRPr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DE5337-FECB-431B-85CB-C558D3481F54}" type="slidenum">
              <a:rPr lang="cs-CZ" smtClean="0">
                <a:cs typeface="Arial" charset="0"/>
              </a:rPr>
              <a:pPr/>
              <a:t>27</a:t>
            </a:fld>
            <a:endParaRPr lang="cs-CZ" smtClean="0">
              <a:cs typeface="Arial" charset="0"/>
            </a:endParaRPr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CE3425-534A-42A6-81C7-A14B7DE2D4F9}" type="slidenum">
              <a:rPr lang="cs-CZ" smtClean="0">
                <a:cs typeface="Arial" charset="0"/>
              </a:rPr>
              <a:pPr/>
              <a:t>28</a:t>
            </a:fld>
            <a:endParaRPr lang="cs-CZ" smtClean="0">
              <a:cs typeface="Arial" charset="0"/>
            </a:endParaRPr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DCC7BB-416A-479E-8CA7-8D749C44B295}" type="slidenum">
              <a:rPr lang="cs-CZ" smtClean="0">
                <a:cs typeface="Arial" charset="0"/>
              </a:rPr>
              <a:pPr/>
              <a:t>29</a:t>
            </a:fld>
            <a:endParaRPr lang="cs-CZ" smtClean="0">
              <a:cs typeface="Arial" charset="0"/>
            </a:endParaRPr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DB9FB0-D606-40AE-BFF8-050BB1D0B9A7}" type="slidenum">
              <a:rPr lang="cs-CZ" smtClean="0">
                <a:cs typeface="Arial" charset="0"/>
              </a:rPr>
              <a:pPr/>
              <a:t>30</a:t>
            </a:fld>
            <a:endParaRPr lang="cs-CZ" smtClean="0">
              <a:cs typeface="Arial" charset="0"/>
            </a:endParaRPr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8EF464-08A5-4821-ABA8-4D63829D5E70}" type="slidenum">
              <a:rPr lang="cs-CZ" smtClean="0">
                <a:cs typeface="Arial" charset="0"/>
              </a:rPr>
              <a:pPr/>
              <a:t>31</a:t>
            </a:fld>
            <a:endParaRPr lang="cs-CZ" smtClean="0">
              <a:cs typeface="Arial" charset="0"/>
            </a:endParaRPr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6F85A-7F43-48F9-8A5A-9E7666D7ED6F}" type="slidenum">
              <a:rPr lang="cs-CZ" smtClean="0">
                <a:cs typeface="Arial" charset="0"/>
              </a:rPr>
              <a:pPr/>
              <a:t>32</a:t>
            </a:fld>
            <a:endParaRPr lang="cs-CZ" smtClean="0">
              <a:cs typeface="Arial" charset="0"/>
            </a:endParaRPr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708E2A8-95FE-4A5C-B4C8-2FB185747AEA}" type="slidenum">
              <a:rPr lang="cs-CZ" smtClean="0">
                <a:cs typeface="Arial" charset="0"/>
              </a:rPr>
              <a:pPr/>
              <a:t>33</a:t>
            </a:fld>
            <a:endParaRPr lang="cs-CZ" smtClean="0">
              <a:cs typeface="Arial" charset="0"/>
            </a:endParaRPr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A06DE2-0AAC-4715-9514-0725B624096A}" type="slidenum">
              <a:rPr lang="cs-CZ" smtClean="0">
                <a:cs typeface="Arial" charset="0"/>
              </a:rPr>
              <a:pPr/>
              <a:t>34</a:t>
            </a:fld>
            <a:endParaRPr lang="cs-CZ" smtClean="0">
              <a:cs typeface="Arial" charset="0"/>
            </a:endParaRPr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E04F58-3E4B-4BE1-B5BC-49F0261C3863}" type="slidenum">
              <a:rPr lang="cs-CZ" smtClean="0">
                <a:cs typeface="Arial" charset="0"/>
              </a:rPr>
              <a:pPr/>
              <a:t>35</a:t>
            </a:fld>
            <a:endParaRPr lang="cs-CZ" smtClean="0">
              <a:cs typeface="Arial" charset="0"/>
            </a:endParaRPr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9BEECB-87D7-4C2F-B5A1-637EEA85E8E7}" type="slidenum">
              <a:rPr lang="cs-CZ" smtClean="0">
                <a:cs typeface="Arial" charset="0"/>
              </a:rPr>
              <a:pPr/>
              <a:t>36</a:t>
            </a:fld>
            <a:endParaRPr lang="cs-CZ" smtClean="0">
              <a:cs typeface="Arial" charset="0"/>
            </a:endParaRPr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A8739B-A312-4D9C-8A54-7320D343108B}" type="slidenum">
              <a:rPr lang="cs-CZ" smtClean="0">
                <a:cs typeface="Arial" charset="0"/>
              </a:rPr>
              <a:pPr/>
              <a:t>37</a:t>
            </a:fld>
            <a:endParaRPr lang="cs-CZ" smtClean="0">
              <a:cs typeface="Arial" charset="0"/>
            </a:endParaRPr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A9D875-8703-46EA-A49E-12F83D8BB294}" type="slidenum">
              <a:rPr lang="cs-CZ" smtClean="0">
                <a:cs typeface="Arial" charset="0"/>
              </a:rPr>
              <a:pPr/>
              <a:t>38</a:t>
            </a:fld>
            <a:endParaRPr lang="cs-CZ" smtClean="0">
              <a:cs typeface="Arial" charset="0"/>
            </a:endParaRPr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3828B9-BCC0-413C-99BE-21E7692697CC}" type="slidenum">
              <a:rPr lang="cs-CZ" smtClean="0">
                <a:cs typeface="Arial" charset="0"/>
              </a:rPr>
              <a:pPr/>
              <a:t>39</a:t>
            </a:fld>
            <a:endParaRPr lang="cs-CZ" smtClean="0">
              <a:cs typeface="Arial" charset="0"/>
            </a:endParaRPr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464F04-618F-4F12-9A15-754A228A39A1}" type="slidenum">
              <a:rPr lang="cs-CZ" smtClean="0">
                <a:cs typeface="Arial" charset="0"/>
              </a:rPr>
              <a:pPr/>
              <a:t>40</a:t>
            </a:fld>
            <a:endParaRPr lang="cs-CZ" smtClean="0">
              <a:cs typeface="Arial" charset="0"/>
            </a:endParaRP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738BE8B-4E19-49E6-B06D-0C28DC62A3B4}" type="slidenum">
              <a:rPr lang="cs-CZ" smtClean="0">
                <a:cs typeface="Arial" charset="0"/>
              </a:rPr>
              <a:pPr/>
              <a:t>41</a:t>
            </a:fld>
            <a:endParaRPr lang="cs-CZ" smtClean="0">
              <a:cs typeface="Arial" charset="0"/>
            </a:endParaRPr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F6763F-22AC-47CA-99EF-701AD8C6D4AB}" type="slidenum">
              <a:rPr lang="cs-CZ" smtClean="0">
                <a:cs typeface="Arial" charset="0"/>
              </a:rPr>
              <a:pPr/>
              <a:t>42</a:t>
            </a:fld>
            <a:endParaRPr lang="cs-CZ" smtClean="0">
              <a:cs typeface="Arial" charset="0"/>
            </a:endParaRPr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B84A5A6-F739-483F-B71B-60CC5ACDCDD8}" type="slidenum">
              <a:rPr lang="cs-CZ" smtClean="0">
                <a:cs typeface="Arial" charset="0"/>
              </a:rPr>
              <a:pPr/>
              <a:t>43</a:t>
            </a:fld>
            <a:endParaRPr lang="cs-CZ" smtClean="0">
              <a:cs typeface="Arial" charset="0"/>
            </a:endParaRPr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23C19C-2C27-437D-AE5B-1A9F4447C8AD}" type="slidenum">
              <a:rPr lang="cs-CZ" smtClean="0">
                <a:cs typeface="Arial" charset="0"/>
              </a:rPr>
              <a:pPr/>
              <a:t>44</a:t>
            </a:fld>
            <a:endParaRPr lang="cs-CZ" smtClean="0">
              <a:cs typeface="Arial" charset="0"/>
            </a:endParaRPr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C1FCCC0-5559-4318-9AFB-909123E127FD}" type="slidenum">
              <a:rPr lang="cs-CZ" smtClean="0">
                <a:cs typeface="Arial" charset="0"/>
              </a:rPr>
              <a:pPr/>
              <a:t>45</a:t>
            </a:fld>
            <a:endParaRPr lang="cs-CZ" smtClean="0">
              <a:cs typeface="Arial" charset="0"/>
            </a:endParaRPr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22C3E5-B420-4F0E-B8BC-78C0CA80AEB0}" type="slidenum">
              <a:rPr lang="cs-CZ" smtClean="0">
                <a:cs typeface="Arial" charset="0"/>
              </a:rPr>
              <a:pPr/>
              <a:t>46</a:t>
            </a:fld>
            <a:endParaRPr lang="cs-CZ" smtClean="0">
              <a:cs typeface="Arial" charset="0"/>
            </a:endParaRPr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51644B-E5DB-4B9F-A302-4C5D4A166727}" type="slidenum">
              <a:rPr lang="cs-CZ" smtClean="0">
                <a:cs typeface="Arial" charset="0"/>
              </a:rPr>
              <a:pPr/>
              <a:t>47</a:t>
            </a:fld>
            <a:endParaRPr lang="cs-CZ" smtClean="0">
              <a:cs typeface="Arial" charset="0"/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48AF12-9BC8-4865-86E6-220FB011D919}" type="slidenum">
              <a:rPr lang="cs-CZ" smtClean="0">
                <a:cs typeface="Arial" charset="0"/>
              </a:rPr>
              <a:pPr/>
              <a:t>48</a:t>
            </a:fld>
            <a:endParaRPr lang="cs-CZ" smtClean="0">
              <a:cs typeface="Arial" charset="0"/>
            </a:endParaRPr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EB7E24-39B0-4D23-8910-D67B803B4F28}" type="slidenum">
              <a:rPr lang="cs-CZ" smtClean="0">
                <a:cs typeface="Arial" charset="0"/>
              </a:rPr>
              <a:pPr/>
              <a:t>49</a:t>
            </a:fld>
            <a:endParaRPr lang="cs-CZ" smtClean="0">
              <a:cs typeface="Arial" charset="0"/>
            </a:endParaRPr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AF11DA-5AE4-48E9-AE0D-BBF5DE1296FA}" type="slidenum">
              <a:rPr lang="cs-CZ" smtClean="0">
                <a:cs typeface="Arial" charset="0"/>
              </a:rPr>
              <a:pPr/>
              <a:t>50</a:t>
            </a:fld>
            <a:endParaRPr lang="cs-CZ" smtClean="0">
              <a:cs typeface="Arial" charset="0"/>
            </a:endParaRPr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A183AD-8670-4702-B638-34AA0A493EA7}" type="slidenum">
              <a:rPr lang="cs-CZ" smtClean="0">
                <a:cs typeface="Arial" charset="0"/>
              </a:rPr>
              <a:pPr/>
              <a:t>51</a:t>
            </a:fld>
            <a:endParaRPr lang="cs-CZ" smtClean="0">
              <a:cs typeface="Arial" charset="0"/>
            </a:endParaRPr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94D755-4FA9-4F19-9A5E-22C9028F5FA2}" type="slidenum">
              <a:rPr lang="cs-CZ" smtClean="0">
                <a:cs typeface="Arial" charset="0"/>
              </a:rPr>
              <a:pPr/>
              <a:t>52</a:t>
            </a:fld>
            <a:endParaRPr lang="cs-CZ" smtClean="0">
              <a:cs typeface="Arial" charset="0"/>
            </a:endParaRPr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A4EFF7-636E-4D42-A458-BF6F958A2FDB}" type="slidenum">
              <a:rPr lang="cs-CZ" smtClean="0">
                <a:cs typeface="Arial" charset="0"/>
              </a:rPr>
              <a:pPr/>
              <a:t>53</a:t>
            </a:fld>
            <a:endParaRPr lang="cs-CZ" smtClean="0">
              <a:cs typeface="Arial" charset="0"/>
            </a:endParaRPr>
          </a:p>
        </p:txBody>
      </p:sp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97936D-A9B2-41FA-9D1F-ACB977EB4C77}" type="slidenum">
              <a:rPr lang="cs-CZ" smtClean="0">
                <a:cs typeface="Arial" charset="0"/>
              </a:rPr>
              <a:pPr/>
              <a:t>54</a:t>
            </a:fld>
            <a:endParaRPr lang="cs-CZ" smtClean="0">
              <a:cs typeface="Arial" charset="0"/>
            </a:endParaRPr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40E62C-94F6-4C8A-B483-91EC44DD869E}" type="slidenum">
              <a:rPr lang="cs-CZ" smtClean="0">
                <a:cs typeface="Arial" charset="0"/>
              </a:rPr>
              <a:pPr/>
              <a:t>55</a:t>
            </a:fld>
            <a:endParaRPr lang="cs-CZ" smtClean="0">
              <a:cs typeface="Arial" charset="0"/>
            </a:endParaRPr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3BC47DC-DB0D-4C91-B4FE-EE5968959420}" type="slidenum">
              <a:rPr lang="cs-CZ" smtClean="0">
                <a:cs typeface="Arial" charset="0"/>
              </a:rPr>
              <a:pPr/>
              <a:t>56</a:t>
            </a:fld>
            <a:endParaRPr lang="cs-CZ" smtClean="0">
              <a:cs typeface="Arial" charset="0"/>
            </a:endParaRPr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E4870F-A6B1-4807-ADF5-D211B29D488D}" type="slidenum">
              <a:rPr lang="cs-CZ" smtClean="0">
                <a:cs typeface="Arial" charset="0"/>
              </a:rPr>
              <a:pPr/>
              <a:t>57</a:t>
            </a:fld>
            <a:endParaRPr lang="cs-CZ" smtClean="0">
              <a:cs typeface="Arial" charset="0"/>
            </a:endParaRPr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489C62-287E-4BF7-A2FE-E1AFE7F0240A}" type="slidenum">
              <a:rPr lang="cs-CZ" smtClean="0">
                <a:cs typeface="Arial" charset="0"/>
              </a:rPr>
              <a:pPr/>
              <a:t>58</a:t>
            </a:fld>
            <a:endParaRPr lang="cs-CZ" smtClean="0">
              <a:cs typeface="Arial" charset="0"/>
            </a:endParaRPr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736C3F-6C88-42D7-AE99-1AEAA644C2BB}" type="slidenum">
              <a:rPr lang="cs-CZ" smtClean="0">
                <a:cs typeface="Arial" charset="0"/>
              </a:rPr>
              <a:pPr/>
              <a:t>59</a:t>
            </a:fld>
            <a:endParaRPr lang="cs-CZ" smtClean="0">
              <a:cs typeface="Arial" charset="0"/>
            </a:endParaRPr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3542C7-F2C9-4803-9B31-D466BCD5E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6C898-8179-4FB0-B3B3-99A8337EE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D45C57-5240-4FEF-8330-D8B5F0BA5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4B8FF8-1583-4786-BC2A-9DF020094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D14D77-7357-4581-9A12-26A792C69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115FFF-09EF-427A-B46D-947A766F5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0D79CB-3B18-4B57-9C4C-AF2C1A34A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018EF7-36A3-40C3-8D4F-145897059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1E461-104A-4AA4-A8C7-DE042E624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A54EA-FB0F-46A8-8159-225D78496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941630-758F-46E8-829B-6D039186F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E7370B-61A1-47F6-A172-DEAD9407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095749-0BF3-4768-A0EC-6408A0C11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110F9-7915-4F12-B800-FA1BA2200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89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5670EE8-C37D-4AF6-96AB-521CABEDB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1" r:id="rId2"/>
    <p:sldLayoutId id="2147483660" r:id="rId3"/>
    <p:sldLayoutId id="2147483659" r:id="rId4"/>
    <p:sldLayoutId id="2147483658" r:id="rId5"/>
    <p:sldLayoutId id="2147483657" r:id="rId6"/>
    <p:sldLayoutId id="2147483656" r:id="rId7"/>
    <p:sldLayoutId id="2147483655" r:id="rId8"/>
    <p:sldLayoutId id="2147483654" r:id="rId9"/>
    <p:sldLayoutId id="2147483653" r:id="rId10"/>
    <p:sldLayoutId id="2147483652" r:id="rId11"/>
    <p:sldLayoutId id="2147483651" r:id="rId12"/>
    <p:sldLayoutId id="2147483650" r:id="rId13"/>
    <p:sldLayoutId id="214748364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22.xml"/><Relationship Id="rId18" Type="http://schemas.openxmlformats.org/officeDocument/2006/relationships/slide" Target="slide24.xml"/><Relationship Id="rId26" Type="http://schemas.openxmlformats.org/officeDocument/2006/relationships/slide" Target="slide46.xml"/><Relationship Id="rId3" Type="http://schemas.openxmlformats.org/officeDocument/2006/relationships/slide" Target="slide4.xml"/><Relationship Id="rId21" Type="http://schemas.openxmlformats.org/officeDocument/2006/relationships/slide" Target="slide42.xml"/><Relationship Id="rId7" Type="http://schemas.openxmlformats.org/officeDocument/2006/relationships/slide" Target="slide10.xml"/><Relationship Id="rId12" Type="http://schemas.openxmlformats.org/officeDocument/2006/relationships/slide" Target="slide20.xml"/><Relationship Id="rId17" Type="http://schemas.openxmlformats.org/officeDocument/2006/relationships/slide" Target="slide40.xml"/><Relationship Id="rId25" Type="http://schemas.openxmlformats.org/officeDocument/2006/relationships/slide" Target="slide52.xml"/><Relationship Id="rId2" Type="http://schemas.openxmlformats.org/officeDocument/2006/relationships/notesSlide" Target="../notesSlides/notesSlide1.xml"/><Relationship Id="rId16" Type="http://schemas.openxmlformats.org/officeDocument/2006/relationships/slide" Target="slide38.xml"/><Relationship Id="rId20" Type="http://schemas.openxmlformats.org/officeDocument/2006/relationships/slide" Target="slide36.xml"/><Relationship Id="rId29" Type="http://schemas.openxmlformats.org/officeDocument/2006/relationships/slide" Target="slide5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14.xml"/><Relationship Id="rId24" Type="http://schemas.openxmlformats.org/officeDocument/2006/relationships/slide" Target="slide50.xml"/><Relationship Id="rId5" Type="http://schemas.openxmlformats.org/officeDocument/2006/relationships/slide" Target="slide8.xml"/><Relationship Id="rId15" Type="http://schemas.openxmlformats.org/officeDocument/2006/relationships/slide" Target="slide28.xml"/><Relationship Id="rId23" Type="http://schemas.openxmlformats.org/officeDocument/2006/relationships/slide" Target="slide32.xml"/><Relationship Id="rId28" Type="http://schemas.openxmlformats.org/officeDocument/2006/relationships/slide" Target="slide54.xml"/><Relationship Id="rId10" Type="http://schemas.openxmlformats.org/officeDocument/2006/relationships/slide" Target="slide26.xml"/><Relationship Id="rId19" Type="http://schemas.openxmlformats.org/officeDocument/2006/relationships/slide" Target="slide34.xml"/><Relationship Id="rId4" Type="http://schemas.openxmlformats.org/officeDocument/2006/relationships/slide" Target="slide6.xml"/><Relationship Id="rId9" Type="http://schemas.openxmlformats.org/officeDocument/2006/relationships/slide" Target="slide18.xml"/><Relationship Id="rId14" Type="http://schemas.openxmlformats.org/officeDocument/2006/relationships/slide" Target="slide30.xml"/><Relationship Id="rId22" Type="http://schemas.openxmlformats.org/officeDocument/2006/relationships/slide" Target="slide44.xml"/><Relationship Id="rId27" Type="http://schemas.openxmlformats.org/officeDocument/2006/relationships/slide" Target="slide48.xml"/><Relationship Id="rId30" Type="http://schemas.openxmlformats.org/officeDocument/2006/relationships/slide" Target="slide5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gi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CBFF39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scene3d>
            <a:camera prst="isometricRightUp"/>
            <a:lightRig rig="threePt" dir="t"/>
          </a:scene3d>
        </p:spPr>
        <p:txBody>
          <a:bodyPr wrap="none" anchor="ctr"/>
          <a:lstStyle/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547813" y="4689475"/>
            <a:ext cx="6264275" cy="1439863"/>
          </a:xfrm>
          <a:prstGeom prst="rect">
            <a:avLst/>
          </a:prstGeom>
        </p:spPr>
        <p:txBody>
          <a:bodyPr anchor="ctr">
            <a:normAutofit fontScale="8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Vypracovala:	Mgr. Marcela 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700" b="0" dirty="0" err="1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700" b="0" dirty="0">
              <a:solidFill>
                <a:srgbClr val="008000"/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Téma:	AZ kvíz Lužní les</a:t>
            </a:r>
            <a:b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Vznik:	červenec </a:t>
            </a:r>
            <a:r>
              <a:rPr lang="cs-CZ" sz="2700" b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-  září </a:t>
            </a: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700" b="0" dirty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700" b="0">
                <a:solidFill>
                  <a:srgbClr val="008000"/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 b="0">
                <a:solidFill>
                  <a:srgbClr val="008000"/>
                </a:solidFill>
                <a:latin typeface="Arial" pitchFamily="34" charset="0"/>
                <a:cs typeface="+mn-cs"/>
              </a:rPr>
              <a:t>CZ.1.07/1.4.00/21.2787</a:t>
            </a:r>
            <a:endParaRPr lang="cs-CZ" sz="2400" b="0" dirty="0">
              <a:solidFill>
                <a:srgbClr val="008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17411" name="Podnadpis 2"/>
          <p:cNvSpPr txBox="1">
            <a:spLocks/>
          </p:cNvSpPr>
          <p:nvPr/>
        </p:nvSpPr>
        <p:spPr bwMode="auto">
          <a:xfrm>
            <a:off x="1619250" y="2205038"/>
            <a:ext cx="3673475" cy="13684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4000">
                <a:solidFill>
                  <a:srgbClr val="008000"/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4000">
                <a:solidFill>
                  <a:srgbClr val="008000"/>
                </a:solidFill>
                <a:latin typeface="Calibri" pitchFamily="34" charset="0"/>
              </a:rPr>
              <a:t>Jana Noháče</a:t>
            </a:r>
          </a:p>
        </p:txBody>
      </p:sp>
      <p:pic>
        <p:nvPicPr>
          <p:cNvPr id="17412" name="Obrázek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008000"/>
            </a:solidFill>
            <a:miter lim="800000"/>
            <a:headEnd/>
            <a:tailEnd/>
          </a:ln>
        </p:spPr>
      </p:pic>
      <p:sp>
        <p:nvSpPr>
          <p:cNvPr id="17413" name="TextovéPole 13"/>
          <p:cNvSpPr txBox="1">
            <a:spLocks noChangeArrowheads="1"/>
          </p:cNvSpPr>
          <p:nvPr/>
        </p:nvSpPr>
        <p:spPr bwMode="auto">
          <a:xfrm>
            <a:off x="1547813" y="4068763"/>
            <a:ext cx="6337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8000"/>
                </a:solidFill>
                <a:latin typeface="Calibri" pitchFamily="34" charset="0"/>
              </a:rPr>
              <a:t>VY_32_INOVACE_1 Břeclavsko v ČR</a:t>
            </a:r>
          </a:p>
        </p:txBody>
      </p:sp>
      <p:pic>
        <p:nvPicPr>
          <p:cNvPr id="17414" name="Obrázek 14" descr="skolacerven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647700" y="620713"/>
            <a:ext cx="7848600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</a:t>
            </a:r>
          </a:p>
          <a:p>
            <a:r>
              <a:rPr lang="cs-CZ" sz="2800"/>
              <a:t>Kvíz s otázkami na téma „Lužní les v oblasti Břeclavska“.</a:t>
            </a:r>
          </a:p>
          <a:p>
            <a:r>
              <a:rPr lang="cs-CZ" sz="2800"/>
              <a:t>Procvičování a ověřování znalostí soutěživou formou dvou týmů.</a:t>
            </a:r>
          </a:p>
          <a:p>
            <a:endParaRPr lang="cs-CZ" sz="2800"/>
          </a:p>
          <a:p>
            <a:r>
              <a:rPr lang="cs-CZ" sz="2800"/>
              <a:t>Soubor je součástí projektu o Břeclavsku.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10" name="AutoShape 50"/>
          <p:cNvSpPr>
            <a:spLocks noChangeArrowheads="1"/>
          </p:cNvSpPr>
          <p:nvPr/>
        </p:nvSpPr>
        <p:spPr bwMode="auto">
          <a:xfrm rot="-5400000">
            <a:off x="4068762" y="10017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189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r>
              <a:rPr lang="cs-CZ" sz="2600">
                <a:latin typeface="Times New Roman" pitchFamily="18" charset="0"/>
              </a:rPr>
              <a:t> </a:t>
            </a:r>
          </a:p>
        </p:txBody>
      </p:sp>
      <p:sp>
        <p:nvSpPr>
          <p:cNvPr id="66611" name="Rectangle 51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12509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</a:t>
            </a:r>
          </a:p>
        </p:txBody>
      </p:sp>
      <p:sp>
        <p:nvSpPr>
          <p:cNvPr id="66612" name="AutoShape 52"/>
          <p:cNvSpPr>
            <a:spLocks noChangeArrowheads="1"/>
          </p:cNvSpPr>
          <p:nvPr/>
        </p:nvSpPr>
        <p:spPr bwMode="auto">
          <a:xfrm rot="-5400000">
            <a:off x="3635375" y="1763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 algn="ctr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3" name="Rectangle 5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20129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</a:t>
            </a:r>
          </a:p>
        </p:txBody>
      </p:sp>
      <p:sp>
        <p:nvSpPr>
          <p:cNvPr id="66614" name="AutoShape 54"/>
          <p:cNvSpPr>
            <a:spLocks noChangeArrowheads="1"/>
          </p:cNvSpPr>
          <p:nvPr/>
        </p:nvSpPr>
        <p:spPr bwMode="auto">
          <a:xfrm rot="-5400000">
            <a:off x="4498975" y="17573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5" name="Rectangle 55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20066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3</a:t>
            </a:r>
          </a:p>
        </p:txBody>
      </p:sp>
      <p:sp>
        <p:nvSpPr>
          <p:cNvPr id="66616" name="AutoShape 56"/>
          <p:cNvSpPr>
            <a:spLocks noChangeArrowheads="1"/>
          </p:cNvSpPr>
          <p:nvPr/>
        </p:nvSpPr>
        <p:spPr bwMode="auto">
          <a:xfrm rot="-5400000">
            <a:off x="4065587" y="25193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7" name="Rectangle 57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7686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5</a:t>
            </a:r>
          </a:p>
        </p:txBody>
      </p:sp>
      <p:sp>
        <p:nvSpPr>
          <p:cNvPr id="66618" name="AutoShape 58"/>
          <p:cNvSpPr>
            <a:spLocks noChangeArrowheads="1"/>
          </p:cNvSpPr>
          <p:nvPr/>
        </p:nvSpPr>
        <p:spPr bwMode="auto">
          <a:xfrm rot="-5400000">
            <a:off x="3205163" y="2514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9" name="Rectangle 59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7638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4</a:t>
            </a:r>
          </a:p>
        </p:txBody>
      </p:sp>
      <p:sp>
        <p:nvSpPr>
          <p:cNvPr id="66620" name="AutoShape 60"/>
          <p:cNvSpPr>
            <a:spLocks noChangeArrowheads="1"/>
          </p:cNvSpPr>
          <p:nvPr/>
        </p:nvSpPr>
        <p:spPr bwMode="auto">
          <a:xfrm rot="-5400000">
            <a:off x="2771776" y="327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1" name="Rectangle 61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5258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7</a:t>
            </a:r>
          </a:p>
        </p:txBody>
      </p:sp>
      <p:sp>
        <p:nvSpPr>
          <p:cNvPr id="66622" name="AutoShape 62"/>
          <p:cNvSpPr>
            <a:spLocks noChangeArrowheads="1"/>
          </p:cNvSpPr>
          <p:nvPr/>
        </p:nvSpPr>
        <p:spPr bwMode="auto">
          <a:xfrm rot="-5400000">
            <a:off x="3635376" y="32702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3" name="Rectangle 63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5194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8</a:t>
            </a:r>
          </a:p>
        </p:txBody>
      </p:sp>
      <p:sp>
        <p:nvSpPr>
          <p:cNvPr id="66624" name="AutoShape 64"/>
          <p:cNvSpPr>
            <a:spLocks noChangeArrowheads="1"/>
          </p:cNvSpPr>
          <p:nvPr/>
        </p:nvSpPr>
        <p:spPr bwMode="auto">
          <a:xfrm rot="-5400000">
            <a:off x="3201988" y="40322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5" name="Rectangle 65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2814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12</a:t>
            </a:r>
          </a:p>
        </p:txBody>
      </p:sp>
      <p:sp>
        <p:nvSpPr>
          <p:cNvPr id="66626" name="AutoShape 66"/>
          <p:cNvSpPr>
            <a:spLocks noChangeArrowheads="1"/>
          </p:cNvSpPr>
          <p:nvPr/>
        </p:nvSpPr>
        <p:spPr bwMode="auto">
          <a:xfrm rot="-5400000">
            <a:off x="4933950" y="25193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7" name="Rectangle 67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7686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6</a:t>
            </a:r>
          </a:p>
        </p:txBody>
      </p:sp>
      <p:sp>
        <p:nvSpPr>
          <p:cNvPr id="66628" name="AutoShape 68"/>
          <p:cNvSpPr>
            <a:spLocks noChangeArrowheads="1"/>
          </p:cNvSpPr>
          <p:nvPr/>
        </p:nvSpPr>
        <p:spPr bwMode="auto">
          <a:xfrm rot="-5400000">
            <a:off x="4500562" y="32813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9" name="Rectangle 69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5306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9</a:t>
            </a:r>
          </a:p>
        </p:txBody>
      </p:sp>
      <p:sp>
        <p:nvSpPr>
          <p:cNvPr id="66630" name="AutoShape 70"/>
          <p:cNvSpPr>
            <a:spLocks noChangeArrowheads="1"/>
          </p:cNvSpPr>
          <p:nvPr/>
        </p:nvSpPr>
        <p:spPr bwMode="auto">
          <a:xfrm rot="-5400000">
            <a:off x="5364162" y="32750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1" name="Rectangle 71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5242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10</a:t>
            </a:r>
          </a:p>
        </p:txBody>
      </p:sp>
      <p:sp>
        <p:nvSpPr>
          <p:cNvPr id="66632" name="AutoShape 72"/>
          <p:cNvSpPr>
            <a:spLocks noChangeArrowheads="1"/>
          </p:cNvSpPr>
          <p:nvPr/>
        </p:nvSpPr>
        <p:spPr bwMode="auto">
          <a:xfrm rot="-5400000">
            <a:off x="4930775" y="40370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3" name="Rectangle 73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2862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14</a:t>
            </a:r>
          </a:p>
        </p:txBody>
      </p:sp>
      <p:sp>
        <p:nvSpPr>
          <p:cNvPr id="66634" name="AutoShape 74"/>
          <p:cNvSpPr>
            <a:spLocks noChangeArrowheads="1"/>
          </p:cNvSpPr>
          <p:nvPr/>
        </p:nvSpPr>
        <p:spPr bwMode="auto">
          <a:xfrm rot="-5400000">
            <a:off x="4070351" y="40322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5" name="Rectangle 75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2814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13</a:t>
            </a:r>
          </a:p>
        </p:txBody>
      </p:sp>
      <p:sp>
        <p:nvSpPr>
          <p:cNvPr id="66636" name="AutoShape 76"/>
          <p:cNvSpPr>
            <a:spLocks noChangeArrowheads="1"/>
          </p:cNvSpPr>
          <p:nvPr/>
        </p:nvSpPr>
        <p:spPr bwMode="auto">
          <a:xfrm rot="-5400000">
            <a:off x="3636963" y="47942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7" name="Rectangle 77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50434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18</a:t>
            </a:r>
          </a:p>
        </p:txBody>
      </p:sp>
      <p:sp>
        <p:nvSpPr>
          <p:cNvPr id="66638" name="AutoShape 78"/>
          <p:cNvSpPr>
            <a:spLocks noChangeArrowheads="1"/>
          </p:cNvSpPr>
          <p:nvPr/>
        </p:nvSpPr>
        <p:spPr bwMode="auto">
          <a:xfrm rot="-5400000">
            <a:off x="4500563" y="47879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9" name="Rectangle 7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50371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19</a:t>
            </a:r>
          </a:p>
        </p:txBody>
      </p:sp>
      <p:sp>
        <p:nvSpPr>
          <p:cNvPr id="66640" name="AutoShape 80"/>
          <p:cNvSpPr>
            <a:spLocks noChangeArrowheads="1"/>
          </p:cNvSpPr>
          <p:nvPr/>
        </p:nvSpPr>
        <p:spPr bwMode="auto">
          <a:xfrm rot="-5400000">
            <a:off x="2341562" y="40370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1" name="Rectangle 81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2862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11</a:t>
            </a:r>
          </a:p>
        </p:txBody>
      </p:sp>
      <p:sp>
        <p:nvSpPr>
          <p:cNvPr id="66642" name="AutoShape 82"/>
          <p:cNvSpPr>
            <a:spLocks noChangeArrowheads="1"/>
          </p:cNvSpPr>
          <p:nvPr/>
        </p:nvSpPr>
        <p:spPr bwMode="auto">
          <a:xfrm rot="-5400000">
            <a:off x="1908176" y="47942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3" name="Rectangle 83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50434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16</a:t>
            </a:r>
          </a:p>
        </p:txBody>
      </p:sp>
      <p:sp>
        <p:nvSpPr>
          <p:cNvPr id="66644" name="AutoShape 84"/>
          <p:cNvSpPr>
            <a:spLocks noChangeArrowheads="1"/>
          </p:cNvSpPr>
          <p:nvPr/>
        </p:nvSpPr>
        <p:spPr bwMode="auto">
          <a:xfrm rot="-5400000">
            <a:off x="2771776" y="47879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5" name="Rectangle 85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50371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17</a:t>
            </a:r>
          </a:p>
        </p:txBody>
      </p:sp>
      <p:sp>
        <p:nvSpPr>
          <p:cNvPr id="66646" name="AutoShape 86"/>
          <p:cNvSpPr>
            <a:spLocks noChangeArrowheads="1"/>
          </p:cNvSpPr>
          <p:nvPr/>
        </p:nvSpPr>
        <p:spPr bwMode="auto">
          <a:xfrm rot="-5400000">
            <a:off x="5364163" y="47879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7" name="Rectangle 87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50371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20</a:t>
            </a:r>
          </a:p>
        </p:txBody>
      </p:sp>
      <p:sp>
        <p:nvSpPr>
          <p:cNvPr id="66648" name="AutoShape 88"/>
          <p:cNvSpPr>
            <a:spLocks noChangeArrowheads="1"/>
          </p:cNvSpPr>
          <p:nvPr/>
        </p:nvSpPr>
        <p:spPr bwMode="auto">
          <a:xfrm rot="-5400000">
            <a:off x="6227763" y="47815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9" name="Rectangle 89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50307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21</a:t>
            </a:r>
          </a:p>
        </p:txBody>
      </p:sp>
      <p:sp>
        <p:nvSpPr>
          <p:cNvPr id="66650" name="AutoShape 90"/>
          <p:cNvSpPr>
            <a:spLocks noChangeArrowheads="1"/>
          </p:cNvSpPr>
          <p:nvPr/>
        </p:nvSpPr>
        <p:spPr bwMode="auto">
          <a:xfrm rot="-5400000">
            <a:off x="5795962" y="40433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1" name="Rectangle 91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2926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15</a:t>
            </a:r>
          </a:p>
        </p:txBody>
      </p:sp>
      <p:sp>
        <p:nvSpPr>
          <p:cNvPr id="66652" name="AutoShape 92"/>
          <p:cNvSpPr>
            <a:spLocks noChangeArrowheads="1"/>
          </p:cNvSpPr>
          <p:nvPr/>
        </p:nvSpPr>
        <p:spPr bwMode="auto">
          <a:xfrm rot="-5400000">
            <a:off x="3205163" y="55530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3" name="Rectangle 93">
            <a:hlinkClick r:id="rId24" action="ppaction://hlinksldjump"/>
          </p:cNvPr>
          <p:cNvSpPr>
            <a:spLocks noChangeArrowheads="1"/>
          </p:cNvSpPr>
          <p:nvPr/>
        </p:nvSpPr>
        <p:spPr bwMode="auto">
          <a:xfrm>
            <a:off x="3490913" y="580231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24</a:t>
            </a:r>
          </a:p>
        </p:txBody>
      </p:sp>
      <p:sp>
        <p:nvSpPr>
          <p:cNvPr id="66654" name="AutoShape 94"/>
          <p:cNvSpPr>
            <a:spLocks noChangeArrowheads="1"/>
          </p:cNvSpPr>
          <p:nvPr/>
        </p:nvSpPr>
        <p:spPr bwMode="auto">
          <a:xfrm rot="-5400000">
            <a:off x="4067176" y="55467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5" name="Rectangle 95">
            <a:hlinkClick r:id="rId25" action="ppaction://hlinksldjump"/>
          </p:cNvPr>
          <p:cNvSpPr>
            <a:spLocks noChangeArrowheads="1"/>
          </p:cNvSpPr>
          <p:nvPr/>
        </p:nvSpPr>
        <p:spPr bwMode="auto">
          <a:xfrm>
            <a:off x="4356100" y="5795963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25</a:t>
            </a:r>
          </a:p>
        </p:txBody>
      </p:sp>
      <p:sp>
        <p:nvSpPr>
          <p:cNvPr id="66656" name="AutoShape 96"/>
          <p:cNvSpPr>
            <a:spLocks noChangeArrowheads="1"/>
          </p:cNvSpPr>
          <p:nvPr/>
        </p:nvSpPr>
        <p:spPr bwMode="auto">
          <a:xfrm rot="-5400000">
            <a:off x="1490663" y="55530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7" name="Rectangle 97">
            <a:hlinkClick r:id="rId26" action="ppaction://hlinksldjump"/>
          </p:cNvPr>
          <p:cNvSpPr>
            <a:spLocks noChangeArrowheads="1"/>
          </p:cNvSpPr>
          <p:nvPr/>
        </p:nvSpPr>
        <p:spPr bwMode="auto">
          <a:xfrm>
            <a:off x="1776413" y="580231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22</a:t>
            </a:r>
          </a:p>
        </p:txBody>
      </p:sp>
      <p:sp>
        <p:nvSpPr>
          <p:cNvPr id="66658" name="AutoShape 98"/>
          <p:cNvSpPr>
            <a:spLocks noChangeArrowheads="1"/>
          </p:cNvSpPr>
          <p:nvPr/>
        </p:nvSpPr>
        <p:spPr bwMode="auto">
          <a:xfrm rot="-5400000">
            <a:off x="2354263" y="55467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9" name="Rectangle 9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>
            <a:off x="2640013" y="579596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23</a:t>
            </a:r>
          </a:p>
        </p:txBody>
      </p:sp>
      <p:sp>
        <p:nvSpPr>
          <p:cNvPr id="66660" name="AutoShape 100"/>
          <p:cNvSpPr>
            <a:spLocks noChangeArrowheads="1"/>
          </p:cNvSpPr>
          <p:nvPr/>
        </p:nvSpPr>
        <p:spPr bwMode="auto">
          <a:xfrm rot="-5400000">
            <a:off x="4932363" y="55467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61" name="Rectangle 101">
            <a:hlinkClick r:id="rId28" action="ppaction://hlinksldjump"/>
          </p:cNvPr>
          <p:cNvSpPr>
            <a:spLocks noChangeArrowheads="1"/>
          </p:cNvSpPr>
          <p:nvPr/>
        </p:nvSpPr>
        <p:spPr bwMode="auto">
          <a:xfrm>
            <a:off x="5219700" y="5795963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26</a:t>
            </a:r>
          </a:p>
        </p:txBody>
      </p:sp>
      <p:sp>
        <p:nvSpPr>
          <p:cNvPr id="66662" name="AutoShape 102"/>
          <p:cNvSpPr>
            <a:spLocks noChangeArrowheads="1"/>
          </p:cNvSpPr>
          <p:nvPr/>
        </p:nvSpPr>
        <p:spPr bwMode="auto">
          <a:xfrm rot="-5400000">
            <a:off x="5795963" y="55403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63" name="Rectangle 103">
            <a:hlinkClick r:id="rId29" action="ppaction://hlinksldjump"/>
          </p:cNvPr>
          <p:cNvSpPr>
            <a:spLocks noChangeArrowheads="1"/>
          </p:cNvSpPr>
          <p:nvPr/>
        </p:nvSpPr>
        <p:spPr bwMode="auto">
          <a:xfrm>
            <a:off x="6084888" y="578961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27</a:t>
            </a:r>
          </a:p>
        </p:txBody>
      </p:sp>
      <p:sp>
        <p:nvSpPr>
          <p:cNvPr id="66664" name="AutoShape 104"/>
          <p:cNvSpPr>
            <a:spLocks noChangeArrowheads="1"/>
          </p:cNvSpPr>
          <p:nvPr/>
        </p:nvSpPr>
        <p:spPr bwMode="auto">
          <a:xfrm rot="-5400000">
            <a:off x="6659563" y="5537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65" name="Rectangle 105">
            <a:hlinkClick r:id="rId30" action="ppaction://hlinksldjump"/>
          </p:cNvPr>
          <p:cNvSpPr>
            <a:spLocks noChangeArrowheads="1"/>
          </p:cNvSpPr>
          <p:nvPr/>
        </p:nvSpPr>
        <p:spPr bwMode="auto">
          <a:xfrm>
            <a:off x="6948488" y="5786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28</a:t>
            </a:r>
          </a:p>
        </p:txBody>
      </p:sp>
      <p:sp>
        <p:nvSpPr>
          <p:cNvPr id="19569" name="Text Box 107"/>
          <p:cNvSpPr txBox="1">
            <a:spLocks noChangeArrowheads="1"/>
          </p:cNvSpPr>
          <p:nvPr/>
        </p:nvSpPr>
        <p:spPr bwMode="auto">
          <a:xfrm>
            <a:off x="3232150" y="158750"/>
            <a:ext cx="2708275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Georgia" pitchFamily="18" charset="0"/>
              </a:rPr>
              <a:t>AZ - KVÍZ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6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66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66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6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6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6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66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666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666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8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666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6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666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66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666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3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666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4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666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666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6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666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666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8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666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9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666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0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666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1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666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2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666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666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4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666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>
                      <p:stCondLst>
                        <p:cond delay="0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5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666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>
                      <p:stCondLst>
                        <p:cond delay="0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6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666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7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666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8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666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>
                      <p:stCondLst>
                        <p:cond delay="0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9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666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0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666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>
                      <p:stCondLst>
                        <p:cond delay="0"/>
                      </p:stCondLst>
                      <p:childTnLst>
                        <p:par>
                          <p:cTn id="413" fill="hold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1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666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>
                      <p:stCondLst>
                        <p:cond delay="0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>
                      <p:stCondLst>
                        <p:cond delay="indefinite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2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666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>
                      <p:stCondLst>
                        <p:cond delay="0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3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666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>
                      <p:stCondLst>
                        <p:cond delay="indefinite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4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666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>
                      <p:stCondLst>
                        <p:cond delay="0"/>
                      </p:stCondLst>
                      <p:childTnLst>
                        <p:par>
                          <p:cTn id="465" fill="hold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5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666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>
                      <p:stCondLst>
                        <p:cond delay="indefinite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6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666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>
                      <p:stCondLst>
                        <p:cond delay="0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7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666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>
                      <p:stCondLst>
                        <p:cond delay="0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>
                      <p:stCondLst>
                        <p:cond delay="indefinite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>
                      <p:stCondLst>
                        <p:cond delay="indefinite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8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666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>
                      <p:stCondLst>
                        <p:cond delay="0"/>
                      </p:stCondLst>
                      <p:childTnLst>
                        <p:par>
                          <p:cTn id="517" fill="hold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9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666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>
                      <p:stCondLst>
                        <p:cond delay="0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>
                      <p:stCondLst>
                        <p:cond delay="indefinite"/>
                      </p:stCondLst>
                      <p:childTnLst>
                        <p:par>
                          <p:cTn id="530" fill="hold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>
                      <p:stCondLst>
                        <p:cond delay="indefinite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0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666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1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666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53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5" fill="hold">
                      <p:stCondLst>
                        <p:cond delay="indefinite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8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0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1" fill="hold">
                      <p:stCondLst>
                        <p:cond delay="indefinite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2"/>
                  </p:tgtEl>
                </p:cond>
              </p:nextCondLst>
            </p:seq>
            <p:seq concurrent="1" nextAc="seek">
              <p:cTn id="567" restart="whenNotActive" fill="hold" evtFilter="cancelBubble" nodeType="interactiveSeq">
                <p:stCondLst>
                  <p:cond evt="onClick" delay="0">
                    <p:tgtEl>
                      <p:spTgt spid="666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8" fill="hold">
                      <p:stCondLst>
                        <p:cond delay="0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3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666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8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79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1" fill="hold">
                      <p:stCondLst>
                        <p:cond delay="indefinite"/>
                      </p:stCondLst>
                      <p:childTnLst>
                        <p:par>
                          <p:cTn id="582" fill="hold">
                            <p:stCondLst>
                              <p:cond delay="0"/>
                            </p:stCondLst>
                            <p:childTnLst>
                              <p:par>
                                <p:cTn id="5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4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6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>
                      <p:stCondLst>
                        <p:cond delay="indefinite"/>
                      </p:stCondLst>
                      <p:childTnLst>
                        <p:par>
                          <p:cTn id="588" fill="hold">
                            <p:stCondLst>
                              <p:cond delay="0"/>
                            </p:stCondLst>
                            <p:childTnLst>
                              <p:par>
                                <p:cTn id="5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0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2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4"/>
                  </p:tgtEl>
                </p:cond>
              </p:nextCondLst>
            </p:seq>
            <p:seq concurrent="1" nextAc="seek">
              <p:cTn id="593" restart="whenNotActive" fill="hold" evtFilter="cancelBubble" nodeType="interactiveSeq">
                <p:stCondLst>
                  <p:cond evt="onClick" delay="0">
                    <p:tgtEl>
                      <p:spTgt spid="666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4" fill="hold">
                      <p:stCondLst>
                        <p:cond delay="0"/>
                      </p:stCondLst>
                      <p:childTnLst>
                        <p:par>
                          <p:cTn id="595" fill="hold">
                            <p:stCondLst>
                              <p:cond delay="0"/>
                            </p:stCondLst>
                            <p:childTnLst>
                              <p:par>
                                <p:cTn id="5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7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98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9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5"/>
                  </p:tgtEl>
                </p:cond>
              </p:nextCondLst>
            </p:seq>
            <p:seq concurrent="1" nextAc="seek">
              <p:cTn id="600" restart="whenNotActive" fill="hold" evtFilter="cancelBubble" nodeType="interactiveSeq">
                <p:stCondLst>
                  <p:cond evt="onClick" delay="0">
                    <p:tgtEl>
                      <p:spTgt spid="666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1" fill="hold">
                      <p:stCondLst>
                        <p:cond delay="0"/>
                      </p:stCondLst>
                      <p:childTnLst>
                        <p:par>
                          <p:cTn id="602" fill="hold">
                            <p:stCondLst>
                              <p:cond delay="0"/>
                            </p:stCondLst>
                            <p:childTnLst>
                              <p:par>
                                <p:cTn id="6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4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6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7" fill="hold">
                      <p:stCondLst>
                        <p:cond delay="indefinite"/>
                      </p:stCondLst>
                      <p:childTnLst>
                        <p:par>
                          <p:cTn id="608" fill="hold">
                            <p:stCondLst>
                              <p:cond delay="0"/>
                            </p:stCondLst>
                            <p:childTnLst>
                              <p:par>
                                <p:cTn id="6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0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1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3" fill="hold">
                      <p:stCondLst>
                        <p:cond delay="indefinite"/>
                      </p:stCondLst>
                      <p:childTnLst>
                        <p:par>
                          <p:cTn id="614" fill="hold">
                            <p:stCondLst>
                              <p:cond delay="0"/>
                            </p:stCondLst>
                            <p:childTnLst>
                              <p:par>
                                <p:cTn id="6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6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17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8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6"/>
                  </p:tgtEl>
                </p:cond>
              </p:nextCondLst>
            </p:seq>
            <p:seq concurrent="1" nextAc="seek">
              <p:cTn id="619" restart="whenNotActive" fill="hold" evtFilter="cancelBubble" nodeType="interactiveSeq">
                <p:stCondLst>
                  <p:cond evt="onClick" delay="0">
                    <p:tgtEl>
                      <p:spTgt spid="666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0" fill="hold">
                      <p:stCondLst>
                        <p:cond delay="0"/>
                      </p:stCondLst>
                      <p:childTnLst>
                        <p:par>
                          <p:cTn id="621" fill="hold">
                            <p:stCondLst>
                              <p:cond delay="0"/>
                            </p:stCondLst>
                            <p:childTnLst>
                              <p:par>
                                <p:cTn id="6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3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24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5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7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666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>
                      <p:stCondLst>
                        <p:cond delay="0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0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31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2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3" fill="hold">
                      <p:stCondLst>
                        <p:cond delay="indefinite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6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8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9" fill="hold">
                      <p:stCondLst>
                        <p:cond delay="indefinite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2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43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8"/>
                  </p:tgtEl>
                </p:cond>
              </p:nextCondLst>
            </p:seq>
            <p:seq concurrent="1" nextAc="seek">
              <p:cTn id="645" restart="whenNotActive" fill="hold" evtFilter="cancelBubble" nodeType="interactiveSeq">
                <p:stCondLst>
                  <p:cond evt="onClick" delay="0">
                    <p:tgtEl>
                      <p:spTgt spid="666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6" fill="hold">
                      <p:stCondLst>
                        <p:cond delay="0"/>
                      </p:stCondLst>
                      <p:childTnLst>
                        <p:par>
                          <p:cTn id="647" fill="hold">
                            <p:stCondLst>
                              <p:cond delay="0"/>
                            </p:stCondLst>
                            <p:childTnLst>
                              <p:par>
                                <p:cTn id="6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9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50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1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9"/>
                  </p:tgtEl>
                </p:cond>
              </p:nextCondLst>
            </p:seq>
            <p:seq concurrent="1" nextAc="seek">
              <p:cTn id="652" restart="whenNotActive" fill="hold" evtFilter="cancelBubble" nodeType="interactiveSeq">
                <p:stCondLst>
                  <p:cond evt="onClick" delay="0">
                    <p:tgtEl>
                      <p:spTgt spid="666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3" fill="hold">
                      <p:stCondLst>
                        <p:cond delay="0"/>
                      </p:stCondLst>
                      <p:childTnLst>
                        <p:par>
                          <p:cTn id="654" fill="hold">
                            <p:stCondLst>
                              <p:cond delay="0"/>
                            </p:stCondLst>
                            <p:childTnLst>
                              <p:par>
                                <p:cTn id="6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6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7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8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9" fill="hold">
                      <p:stCondLst>
                        <p:cond delay="indefinite"/>
                      </p:stCondLst>
                      <p:childTnLst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2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3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4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5" fill="hold">
                      <p:stCondLst>
                        <p:cond delay="indefinite"/>
                      </p:stCondLst>
                      <p:childTnLst>
                        <p:par>
                          <p:cTn id="666" fill="hold">
                            <p:stCondLst>
                              <p:cond delay="0"/>
                            </p:stCondLst>
                            <p:childTnLst>
                              <p:par>
                                <p:cTn id="6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8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0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0"/>
                  </p:tgtEl>
                </p:cond>
              </p:nextCondLst>
            </p:seq>
            <p:seq concurrent="1" nextAc="seek">
              <p:cTn id="671" restart="whenNotActive" fill="hold" evtFilter="cancelBubble" nodeType="interactiveSeq">
                <p:stCondLst>
                  <p:cond evt="onClick" delay="0">
                    <p:tgtEl>
                      <p:spTgt spid="666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2" fill="hold">
                      <p:stCondLst>
                        <p:cond delay="0"/>
                      </p:stCondLst>
                      <p:childTnLst>
                        <p:par>
                          <p:cTn id="673" fill="hold">
                            <p:stCondLst>
                              <p:cond delay="0"/>
                            </p:stCondLst>
                            <p:childTnLst>
                              <p:par>
                                <p:cTn id="6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1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666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>
                      <p:stCondLst>
                        <p:cond delay="0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2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83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5" fill="hold">
                      <p:stCondLst>
                        <p:cond delay="indefinite"/>
                      </p:stCondLst>
                      <p:childTnLst>
                        <p:par>
                          <p:cTn id="686" fill="hold">
                            <p:stCondLst>
                              <p:cond delay="0"/>
                            </p:stCondLst>
                            <p:childTnLst>
                              <p:par>
                                <p:cTn id="6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8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9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0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1" fill="hold">
                      <p:stCondLst>
                        <p:cond delay="indefinite"/>
                      </p:stCondLst>
                      <p:childTnLst>
                        <p:par>
                          <p:cTn id="692" fill="hold">
                            <p:stCondLst>
                              <p:cond delay="0"/>
                            </p:stCondLst>
                            <p:childTnLst>
                              <p:par>
                                <p:cTn id="6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4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95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6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2"/>
                  </p:tgtEl>
                </p:cond>
              </p:nextCondLst>
            </p:seq>
            <p:seq concurrent="1" nextAc="seek">
              <p:cTn id="697" restart="whenNotActive" fill="hold" evtFilter="cancelBubble" nodeType="interactiveSeq">
                <p:stCondLst>
                  <p:cond evt="onClick" delay="0">
                    <p:tgtEl>
                      <p:spTgt spid="666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8" fill="hold">
                      <p:stCondLst>
                        <p:cond delay="0"/>
                      </p:stCondLst>
                      <p:childTnLst>
                        <p:par>
                          <p:cTn id="699" fill="hold">
                            <p:stCondLst>
                              <p:cond delay="0"/>
                            </p:stCondLst>
                            <p:childTnLst>
                              <p:par>
                                <p:cTn id="7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1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02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3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3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666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>
                      <p:stCondLst>
                        <p:cond delay="0"/>
                      </p:stCondLst>
                      <p:childTnLst>
                        <p:par>
                          <p:cTn id="706" fill="hold">
                            <p:stCondLst>
                              <p:cond delay="0"/>
                            </p:stCondLst>
                            <p:childTnLst>
                              <p:par>
                                <p:cTn id="7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8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0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1" fill="hold">
                      <p:stCondLst>
                        <p:cond delay="indefinite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4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5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7" fill="hold">
                      <p:stCondLst>
                        <p:cond delay="indefinite"/>
                      </p:stCondLst>
                      <p:childTnLst>
                        <p:par>
                          <p:cTn id="718" fill="hold">
                            <p:stCondLst>
                              <p:cond delay="0"/>
                            </p:stCondLst>
                            <p:childTnLst>
                              <p:par>
                                <p:cTn id="7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0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21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2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4"/>
                  </p:tgtEl>
                </p:cond>
              </p:nextCondLst>
            </p:seq>
            <p:seq concurrent="1" nextAc="seek">
              <p:cTn id="723" restart="whenNotActive" fill="hold" evtFilter="cancelBubble" nodeType="interactiveSeq">
                <p:stCondLst>
                  <p:cond evt="onClick" delay="0">
                    <p:tgtEl>
                      <p:spTgt spid="66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4" fill="hold">
                      <p:stCondLst>
                        <p:cond delay="0"/>
                      </p:stCondLst>
                      <p:childTnLst>
                        <p:par>
                          <p:cTn id="725" fill="hold">
                            <p:stCondLst>
                              <p:cond delay="0"/>
                            </p:stCondLst>
                            <p:childTnLst>
                              <p:par>
                                <p:cTn id="7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7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28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9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2232025"/>
          </a:xfrm>
        </p:spPr>
        <p:txBody>
          <a:bodyPr/>
          <a:lstStyle/>
          <a:p>
            <a:pPr marL="838200" indent="-838200" eaLnBrk="1" hangingPunct="1">
              <a:buFontTx/>
              <a:buAutoNum type="arabicParenR"/>
            </a:pPr>
            <a:r>
              <a:rPr lang="cs-CZ" sz="3600" b="1" smtClean="0"/>
              <a:t>Jak se nazývá krajina v okolí soutoku řeky Dyje a Moravy?</a:t>
            </a:r>
            <a:br>
              <a:rPr lang="cs-CZ" sz="3600" b="1" smtClean="0"/>
            </a:br>
            <a:r>
              <a:rPr lang="cs-CZ" sz="3600" b="1" smtClean="0"/>
              <a:t>Území je porostlé lesy a většinou zatopené.</a:t>
            </a: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body" sz="half" idx="1"/>
          </p:nvPr>
        </p:nvSpPr>
        <p:spPr>
          <a:xfrm>
            <a:off x="373063" y="4508500"/>
            <a:ext cx="8470900" cy="10810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smtClean="0">
                <a:solidFill>
                  <a:srgbClr val="FF3300"/>
                </a:solidFill>
              </a:rPr>
              <a:t>Lužní les</a:t>
            </a:r>
            <a:r>
              <a:rPr lang="cs-CZ" smtClean="0">
                <a:solidFill>
                  <a:srgbClr val="FF3300"/>
                </a:solidFill>
              </a:rPr>
              <a:t>.</a:t>
            </a:r>
          </a:p>
        </p:txBody>
      </p:sp>
      <p:sp>
        <p:nvSpPr>
          <p:cNvPr id="3086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3087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  <p:sp>
        <p:nvSpPr>
          <p:cNvPr id="21509" name="Rectangle 21"/>
          <p:cNvSpPr>
            <a:spLocks noChangeArrowheads="1"/>
          </p:cNvSpPr>
          <p:nvPr/>
        </p:nvSpPr>
        <p:spPr bwMode="auto">
          <a:xfrm>
            <a:off x="2879725" y="3108325"/>
            <a:ext cx="311150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21510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3" grpId="0" build="p"/>
      <p:bldP spid="3086" grpId="0" animBg="1"/>
      <p:bldP spid="308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323850" y="1160463"/>
            <a:ext cx="8424863" cy="1968500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>
                <a:solidFill>
                  <a:schemeClr val="tx2"/>
                </a:solidFill>
              </a:rPr>
              <a:t>Je lužní les účinnou ochranou proti povodním?</a:t>
            </a:r>
          </a:p>
        </p:txBody>
      </p:sp>
      <p:sp>
        <p:nvSpPr>
          <p:cNvPr id="23554" name="Rectangle 7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23555" name="Rectangle 8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85008" name="Oval 16"/>
          <p:cNvSpPr>
            <a:spLocks noChangeArrowheads="1"/>
          </p:cNvSpPr>
          <p:nvPr/>
        </p:nvSpPr>
        <p:spPr bwMode="auto">
          <a:xfrm>
            <a:off x="20161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010" name="AutoShape 1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5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5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8" grpId="0" animBg="1"/>
      <p:bldP spid="850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1557338"/>
            <a:ext cx="8229600" cy="868362"/>
          </a:xfrm>
        </p:spPr>
        <p:txBody>
          <a:bodyPr/>
          <a:lstStyle/>
          <a:p>
            <a:pPr eaLnBrk="1" hangingPunct="1"/>
            <a:r>
              <a:rPr lang="cs-CZ" sz="3600" b="1" smtClean="0"/>
              <a:t>2) Které stromy rostou v lužním lese?</a:t>
            </a:r>
            <a:endParaRPr lang="cs-CZ" sz="360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3735388"/>
            <a:ext cx="8399463" cy="169227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mtClean="0">
                <a:solidFill>
                  <a:srgbClr val="FF3300"/>
                </a:solidFill>
              </a:rPr>
              <a:t>  dub, topol, jasan, jilm, olše, lípa, vrba</a:t>
            </a:r>
          </a:p>
        </p:txBody>
      </p:sp>
      <p:sp>
        <p:nvSpPr>
          <p:cNvPr id="17421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17422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17421" grpId="0" animBg="1"/>
      <p:bldP spid="174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90805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Základem života v lužním lese je voda.</a:t>
            </a:r>
          </a:p>
        </p:txBody>
      </p:sp>
      <p:sp>
        <p:nvSpPr>
          <p:cNvPr id="27650" name="Rectangle 7"/>
          <p:cNvSpPr>
            <a:spLocks noChangeArrowheads="1"/>
          </p:cNvSpPr>
          <p:nvPr/>
        </p:nvSpPr>
        <p:spPr bwMode="auto">
          <a:xfrm>
            <a:off x="2232025" y="376872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27651" name="Rectangle 8"/>
          <p:cNvSpPr>
            <a:spLocks noChangeArrowheads="1"/>
          </p:cNvSpPr>
          <p:nvPr/>
        </p:nvSpPr>
        <p:spPr bwMode="auto">
          <a:xfrm>
            <a:off x="5219700" y="376872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86025" name="Oval 9"/>
          <p:cNvSpPr>
            <a:spLocks noChangeArrowheads="1"/>
          </p:cNvSpPr>
          <p:nvPr/>
        </p:nvSpPr>
        <p:spPr bwMode="auto">
          <a:xfrm>
            <a:off x="2232025" y="378777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031" name="AutoShape 1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6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5" grpId="0" animBg="1"/>
      <p:bldP spid="860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349250" y="657225"/>
            <a:ext cx="8435975" cy="1143000"/>
          </a:xfrm>
        </p:spPr>
        <p:txBody>
          <a:bodyPr/>
          <a:lstStyle/>
          <a:p>
            <a:pPr eaLnBrk="1" hangingPunct="1"/>
            <a:r>
              <a:rPr lang="cs-CZ" sz="3600" b="1" smtClean="0"/>
              <a:t>3) Které obce patří do Lednicko-valtického areálu?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49250" y="3105150"/>
            <a:ext cx="8543925" cy="241141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Břeclav, Lednice, Valtice, Hlohovec, Podivín, Přítluky, Rakvice, Ladná, Bulhary, Velké Bílovice</a:t>
            </a:r>
            <a:endParaRPr lang="cs-CZ" sz="4000" smtClean="0">
              <a:solidFill>
                <a:srgbClr val="FF3300"/>
              </a:solidFill>
              <a:latin typeface="Times New Roman" pitchFamily="18" charset="0"/>
              <a:sym typeface="Wingdings" pitchFamily="2" charset="2"/>
            </a:endParaRPr>
          </a:p>
        </p:txBody>
      </p:sp>
      <p:sp>
        <p:nvSpPr>
          <p:cNvPr id="18446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18447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18446" grpId="0" animBg="1"/>
      <p:bldP spid="184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73125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	Je Lednicko-valtický areál součástí světového kulturního dědictví UNESCO?</a:t>
            </a:r>
          </a:p>
        </p:txBody>
      </p:sp>
      <p:sp>
        <p:nvSpPr>
          <p:cNvPr id="31746" name="Rectangle 7"/>
          <p:cNvSpPr>
            <a:spLocks noChangeArrowheads="1"/>
          </p:cNvSpPr>
          <p:nvPr/>
        </p:nvSpPr>
        <p:spPr bwMode="auto">
          <a:xfrm>
            <a:off x="1349375" y="4176713"/>
            <a:ext cx="1763713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31747" name="Rectangle 8"/>
          <p:cNvSpPr>
            <a:spLocks noChangeArrowheads="1"/>
          </p:cNvSpPr>
          <p:nvPr/>
        </p:nvSpPr>
        <p:spPr bwMode="auto">
          <a:xfrm>
            <a:off x="5867400" y="425767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1303338" y="4221163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9099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9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7" grpId="0" animBg="1"/>
      <p:bldP spid="8909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96863"/>
            <a:ext cx="8569325" cy="2268537"/>
          </a:xfrm>
        </p:spPr>
        <p:txBody>
          <a:bodyPr/>
          <a:lstStyle/>
          <a:p>
            <a:pPr eaLnBrk="1" hangingPunct="1"/>
            <a:r>
              <a:rPr lang="cs-CZ" sz="3600" b="1" smtClean="0"/>
              <a:t>4) Jak se jmenuje vodní dílo na řece Dyje?</a:t>
            </a:r>
            <a:endParaRPr lang="cs-CZ" sz="3600" b="1" smtClean="0">
              <a:solidFill>
                <a:schemeClr val="accent2"/>
              </a:solidFill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77975" y="3824288"/>
            <a:ext cx="6192838" cy="16192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Novomlýnské nádrže</a:t>
            </a:r>
          </a:p>
        </p:txBody>
      </p:sp>
      <p:sp>
        <p:nvSpPr>
          <p:cNvPr id="22537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2538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  <p:bldP spid="22537" grpId="0" animBg="1"/>
      <p:bldP spid="225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5688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i="1" smtClean="0"/>
              <a:t>     </a:t>
            </a:r>
            <a:r>
              <a:rPr lang="cs-CZ" sz="3600" smtClean="0"/>
              <a:t>Novomlýnské nádrže jsou čtyři.</a:t>
            </a:r>
          </a:p>
        </p:txBody>
      </p:sp>
      <p:sp>
        <p:nvSpPr>
          <p:cNvPr id="35842" name="Rectangle 9"/>
          <p:cNvSpPr>
            <a:spLocks noChangeArrowheads="1"/>
          </p:cNvSpPr>
          <p:nvPr/>
        </p:nvSpPr>
        <p:spPr bwMode="auto">
          <a:xfrm>
            <a:off x="1349375" y="430053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35843" name="Rectangle 10"/>
          <p:cNvSpPr>
            <a:spLocks noChangeArrowheads="1"/>
          </p:cNvSpPr>
          <p:nvPr/>
        </p:nvSpPr>
        <p:spPr bwMode="auto">
          <a:xfrm>
            <a:off x="5867400" y="426402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5753100" y="426402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0125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0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0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3" grpId="0" animBg="1"/>
      <p:bldP spid="901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314325" y="1341438"/>
            <a:ext cx="8470900" cy="1079500"/>
          </a:xfrm>
        </p:spPr>
        <p:txBody>
          <a:bodyPr/>
          <a:lstStyle/>
          <a:p>
            <a:pPr eaLnBrk="1" hangingPunct="1"/>
            <a:r>
              <a:rPr lang="cs-CZ" sz="3600" b="1" smtClean="0"/>
              <a:t>5) Jak se jmenuje chráněná krajinná oblast mezi Mikulovem a Pavlovem?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4238" y="4832350"/>
            <a:ext cx="7396162" cy="11890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CHKO Pálava</a:t>
            </a:r>
            <a:endParaRPr lang="cs-CZ" sz="4000" b="1" u="sng" smtClean="0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23561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3562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  <p:bldP spid="23561" grpId="0" animBg="1"/>
      <p:bldP spid="2356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9638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Nejvyšší vrchol Pálavy je Děvín.</a:t>
            </a:r>
          </a:p>
        </p:txBody>
      </p:sp>
      <p:sp>
        <p:nvSpPr>
          <p:cNvPr id="39938" name="Rectangle 9"/>
          <p:cNvSpPr>
            <a:spLocks noChangeArrowheads="1"/>
          </p:cNvSpPr>
          <p:nvPr/>
        </p:nvSpPr>
        <p:spPr bwMode="auto">
          <a:xfrm>
            <a:off x="1455738" y="4672013"/>
            <a:ext cx="1763712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39939" name="Rectangle 10"/>
          <p:cNvSpPr>
            <a:spLocks noChangeArrowheads="1"/>
          </p:cNvSpPr>
          <p:nvPr/>
        </p:nvSpPr>
        <p:spPr bwMode="auto">
          <a:xfrm>
            <a:off x="5667375" y="467201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1249363" y="4672013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1149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1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7" grpId="0" animBg="1"/>
      <p:bldP spid="9114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349250" y="630238"/>
            <a:ext cx="8435975" cy="2366962"/>
          </a:xfrm>
        </p:spPr>
        <p:txBody>
          <a:bodyPr/>
          <a:lstStyle/>
          <a:p>
            <a:pPr eaLnBrk="1" hangingPunct="1"/>
            <a:r>
              <a:rPr lang="cs-CZ" sz="3600" b="1" smtClean="0"/>
              <a:t>6) Jak se jmenuje archeologické naleziště slovanského hradiště a zámeček kousek od Břeclavi?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3608388"/>
            <a:ext cx="8101013" cy="10080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Pohansko</a:t>
            </a:r>
          </a:p>
        </p:txBody>
      </p:sp>
      <p:sp>
        <p:nvSpPr>
          <p:cNvPr id="24585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4586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  <p:bldP spid="24585" grpId="0" animBg="1"/>
      <p:bldP spid="2458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5725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Patří lovecký zámeček Pohansko mezi památky, které postavili Lichtenštejnové?</a:t>
            </a:r>
          </a:p>
        </p:txBody>
      </p:sp>
      <p:sp>
        <p:nvSpPr>
          <p:cNvPr id="44034" name="Rectangle 10"/>
          <p:cNvSpPr>
            <a:spLocks noChangeArrowheads="1"/>
          </p:cNvSpPr>
          <p:nvPr/>
        </p:nvSpPr>
        <p:spPr bwMode="auto">
          <a:xfrm>
            <a:off x="1349375" y="4652963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44035" name="Rectangle 11"/>
          <p:cNvSpPr>
            <a:spLocks noChangeArrowheads="1"/>
          </p:cNvSpPr>
          <p:nvPr/>
        </p:nvSpPr>
        <p:spPr bwMode="auto">
          <a:xfrm>
            <a:off x="5703888" y="4591050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2172" name="Oval 12"/>
          <p:cNvSpPr>
            <a:spLocks noChangeArrowheads="1"/>
          </p:cNvSpPr>
          <p:nvPr/>
        </p:nvSpPr>
        <p:spPr bwMode="auto">
          <a:xfrm>
            <a:off x="1139825" y="4616450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174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2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2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2" grpId="0" animBg="1"/>
      <p:bldP spid="9217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08050"/>
            <a:ext cx="8229600" cy="1331913"/>
          </a:xfrm>
        </p:spPr>
        <p:txBody>
          <a:bodyPr/>
          <a:lstStyle/>
          <a:p>
            <a:pPr eaLnBrk="1" hangingPunct="1"/>
            <a:r>
              <a:rPr lang="cs-CZ" sz="3600" b="1" smtClean="0"/>
              <a:t>7) Jak se jmenuje chráněný živočich, který ohlodává kmeny stromů?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860800"/>
            <a:ext cx="8362950" cy="12969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Bobr evropský</a:t>
            </a:r>
          </a:p>
        </p:txBody>
      </p:sp>
      <p:sp>
        <p:nvSpPr>
          <p:cNvPr id="25609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5610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  <p:bldP spid="25609" grpId="0" animBg="1"/>
      <p:bldP spid="256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44563"/>
            <a:ext cx="8229600" cy="2376487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	Je Janův hrad zříceninou původního hradu? </a:t>
            </a:r>
          </a:p>
        </p:txBody>
      </p:sp>
      <p:sp>
        <p:nvSpPr>
          <p:cNvPr id="48130" name="Rectangle 8"/>
          <p:cNvSpPr>
            <a:spLocks noChangeArrowheads="1"/>
          </p:cNvSpPr>
          <p:nvPr/>
        </p:nvSpPr>
        <p:spPr bwMode="auto">
          <a:xfrm>
            <a:off x="1066800" y="5075238"/>
            <a:ext cx="1763713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48131" name="Rectangle 9"/>
          <p:cNvSpPr>
            <a:spLocks noChangeArrowheads="1"/>
          </p:cNvSpPr>
          <p:nvPr/>
        </p:nvSpPr>
        <p:spPr bwMode="auto">
          <a:xfrm>
            <a:off x="6061075" y="503713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3194" name="Oval 10"/>
          <p:cNvSpPr>
            <a:spLocks noChangeArrowheads="1"/>
          </p:cNvSpPr>
          <p:nvPr/>
        </p:nvSpPr>
        <p:spPr bwMode="auto">
          <a:xfrm>
            <a:off x="6061075" y="50371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199" name="AutoShape 1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3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3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4" grpId="0" animBg="1"/>
      <p:bldP spid="9319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4"/>
          <p:cNvSpPr>
            <a:spLocks noChangeArrowheads="1"/>
          </p:cNvSpPr>
          <p:nvPr/>
        </p:nvSpPr>
        <p:spPr bwMode="auto">
          <a:xfrm>
            <a:off x="457200" y="1404938"/>
            <a:ext cx="8229600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>
                <a:solidFill>
                  <a:schemeClr val="tx2"/>
                </a:solidFill>
              </a:rPr>
              <a:t>8) Jak se nazývá naučná stezka o lužním lese, která začíná za břeclavským zámkem a končí u Janova hradu? </a:t>
            </a: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457200" y="3984625"/>
            <a:ext cx="82296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0">
                <a:solidFill>
                  <a:srgbClr val="FF3300"/>
                </a:solidFill>
              </a:rPr>
              <a:t>	</a:t>
            </a:r>
            <a:r>
              <a:rPr lang="cs-CZ" sz="4000" b="0">
                <a:solidFill>
                  <a:srgbClr val="FF3300"/>
                </a:solidFill>
                <a:latin typeface="Times New Roman" pitchFamily="18" charset="0"/>
              </a:rPr>
              <a:t>Lužní les – Kančí obora.</a:t>
            </a:r>
            <a:endParaRPr lang="cs-CZ" sz="4000" b="0">
              <a:latin typeface="Times New Roman" pitchFamily="18" charset="0"/>
            </a:endParaRPr>
          </a:p>
        </p:txBody>
      </p:sp>
      <p:sp>
        <p:nvSpPr>
          <p:cNvPr id="68621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68622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8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8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/>
      <p:bldP spid="68621" grpId="0" animBg="1"/>
      <p:bldP spid="686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80975" y="633413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Typickým stromem v lužním lese je habr obecný.</a:t>
            </a:r>
          </a:p>
        </p:txBody>
      </p:sp>
      <p:sp>
        <p:nvSpPr>
          <p:cNvPr id="52226" name="Rectangle 8"/>
          <p:cNvSpPr>
            <a:spLocks noChangeArrowheads="1"/>
          </p:cNvSpPr>
          <p:nvPr/>
        </p:nvSpPr>
        <p:spPr bwMode="auto">
          <a:xfrm>
            <a:off x="1349375" y="4805363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52227" name="Rectangle 9"/>
          <p:cNvSpPr>
            <a:spLocks noChangeArrowheads="1"/>
          </p:cNvSpPr>
          <p:nvPr/>
        </p:nvSpPr>
        <p:spPr bwMode="auto">
          <a:xfrm>
            <a:off x="6227763" y="480536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6266" name="Oval 10"/>
          <p:cNvSpPr>
            <a:spLocks noChangeArrowheads="1"/>
          </p:cNvSpPr>
          <p:nvPr/>
        </p:nvSpPr>
        <p:spPr bwMode="auto">
          <a:xfrm>
            <a:off x="1131888" y="486568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6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6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6" grpId="0" animBg="1"/>
      <p:bldP spid="9626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1800225"/>
          </a:xfrm>
        </p:spPr>
        <p:txBody>
          <a:bodyPr/>
          <a:lstStyle/>
          <a:p>
            <a:pPr eaLnBrk="1" hangingPunct="1"/>
            <a:r>
              <a:rPr lang="cs-CZ" sz="3600" b="1" smtClean="0"/>
              <a:t>9) Které dvě řeky se spojují za Břeclaví a tvoří tak soutok?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339725" y="4652963"/>
            <a:ext cx="8532813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4000" b="0">
                <a:solidFill>
                  <a:srgbClr val="FF3300"/>
                </a:solidFill>
                <a:latin typeface="Times New Roman" pitchFamily="18" charset="0"/>
              </a:rPr>
              <a:t>Dyje a Morava</a:t>
            </a:r>
            <a:endParaRPr lang="cs-CZ" sz="4000">
              <a:latin typeface="Times New Roman" pitchFamily="18" charset="0"/>
            </a:endParaRPr>
          </a:p>
        </p:txBody>
      </p:sp>
      <p:sp>
        <p:nvSpPr>
          <p:cNvPr id="26634" name="AutoShape 10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6635" name="AutoShape 1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34" grpId="0" animBg="1"/>
      <p:bldP spid="2663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73125"/>
            <a:ext cx="8229600" cy="1727200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Na jaře najdeme v lesním podrostu lužního lesa dymnivku nízkou.</a:t>
            </a:r>
          </a:p>
        </p:txBody>
      </p:sp>
      <p:sp>
        <p:nvSpPr>
          <p:cNvPr id="56322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56323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5242" name="Oval 10"/>
          <p:cNvSpPr>
            <a:spLocks noChangeArrowheads="1"/>
          </p:cNvSpPr>
          <p:nvPr/>
        </p:nvSpPr>
        <p:spPr bwMode="auto">
          <a:xfrm>
            <a:off x="2014538" y="383857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244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5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5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2" grpId="0" animBg="1"/>
      <p:bldP spid="9524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8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4400550"/>
            <a:ext cx="7958137" cy="1344613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3600" smtClean="0">
                <a:solidFill>
                  <a:srgbClr val="FF3300"/>
                </a:solidFill>
                <a:latin typeface="Times New Roman" pitchFamily="18" charset="0"/>
              </a:rPr>
              <a:t>komár obecný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000" smtClean="0">
                <a:solidFill>
                  <a:srgbClr val="FF3300"/>
                </a:solidFill>
              </a:rPr>
              <a:t>	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smtClean="0"/>
          </a:p>
        </p:txBody>
      </p:sp>
      <p:sp>
        <p:nvSpPr>
          <p:cNvPr id="58370" name="Rectangle 4"/>
          <p:cNvSpPr>
            <a:spLocks noChangeArrowheads="1"/>
          </p:cNvSpPr>
          <p:nvPr/>
        </p:nvSpPr>
        <p:spPr bwMode="auto">
          <a:xfrm>
            <a:off x="157163" y="836613"/>
            <a:ext cx="867727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lnSpc>
                <a:spcPct val="80000"/>
              </a:lnSpc>
              <a:spcBef>
                <a:spcPct val="20000"/>
              </a:spcBef>
            </a:pPr>
            <a:r>
              <a:rPr lang="cs-CZ"/>
              <a:t>10)  Jak se jmenuje obtížný a hojně rozmnožený hmyz v oblastech lužního lesa?</a:t>
            </a:r>
          </a:p>
        </p:txBody>
      </p:sp>
      <p:sp>
        <p:nvSpPr>
          <p:cNvPr id="27663" name="AutoShape 1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7664" name="AutoShape 1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7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7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8" grpId="0" build="p" autoUpdateAnimBg="0"/>
      <p:bldP spid="27663" grpId="0" animBg="1" autoUpdateAnimBg="0"/>
      <p:bldP spid="27664" grpId="0" animBg="1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836613"/>
            <a:ext cx="8229600" cy="1404937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	V pomyslném středu soutoku Dyje a Moravy se nachází hranice 4 států.</a:t>
            </a:r>
          </a:p>
        </p:txBody>
      </p:sp>
      <p:sp>
        <p:nvSpPr>
          <p:cNvPr id="60418" name="Rectangle 8"/>
          <p:cNvSpPr>
            <a:spLocks noChangeArrowheads="1"/>
          </p:cNvSpPr>
          <p:nvPr/>
        </p:nvSpPr>
        <p:spPr bwMode="auto">
          <a:xfrm>
            <a:off x="1103313" y="4168775"/>
            <a:ext cx="1763712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60419" name="Rectangle 9"/>
          <p:cNvSpPr>
            <a:spLocks noChangeArrowheads="1"/>
          </p:cNvSpPr>
          <p:nvPr/>
        </p:nvSpPr>
        <p:spPr bwMode="auto">
          <a:xfrm>
            <a:off x="6227763" y="4221163"/>
            <a:ext cx="2016125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4218" name="Oval 10"/>
          <p:cNvSpPr>
            <a:spLocks noChangeArrowheads="1"/>
          </p:cNvSpPr>
          <p:nvPr/>
        </p:nvSpPr>
        <p:spPr bwMode="auto">
          <a:xfrm>
            <a:off x="6194425" y="4221163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219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4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4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8" grpId="0" animBg="1"/>
      <p:bldP spid="942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314325" y="584200"/>
            <a:ext cx="8229600" cy="1116013"/>
          </a:xfrm>
        </p:spPr>
        <p:txBody>
          <a:bodyPr/>
          <a:lstStyle/>
          <a:p>
            <a:pPr eaLnBrk="1" hangingPunct="1"/>
            <a:r>
              <a:rPr lang="cs-CZ" sz="3600" b="1" smtClean="0"/>
              <a:t>11) Jak se jmenuje pravým jménem modrý svatebčan?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7663" y="3500438"/>
            <a:ext cx="8229600" cy="8810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skokan ostronosý</a:t>
            </a:r>
          </a:p>
        </p:txBody>
      </p:sp>
      <p:sp>
        <p:nvSpPr>
          <p:cNvPr id="63497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63498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  <p:bldP spid="63497" grpId="0" animBg="1"/>
      <p:bldP spid="6349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Mezi Lednické rybníky patří Nesyt.</a:t>
            </a:r>
          </a:p>
        </p:txBody>
      </p:sp>
      <p:sp>
        <p:nvSpPr>
          <p:cNvPr id="64514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64515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7290" name="Oval 10"/>
          <p:cNvSpPr>
            <a:spLocks noChangeArrowheads="1"/>
          </p:cNvSpPr>
          <p:nvPr/>
        </p:nvSpPr>
        <p:spPr bwMode="auto">
          <a:xfrm>
            <a:off x="1979613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291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7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7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0" grpId="0" animBg="1"/>
      <p:bldP spid="9729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63563"/>
            <a:ext cx="8229600" cy="1641475"/>
          </a:xfrm>
        </p:spPr>
        <p:txBody>
          <a:bodyPr/>
          <a:lstStyle/>
          <a:p>
            <a:pPr eaLnBrk="1" hangingPunct="1"/>
            <a:r>
              <a:rPr lang="cs-CZ" sz="3600" b="1" smtClean="0"/>
              <a:t>12) Jmenuj slavný rod, který sídlil              v Lednici a ve Valticích.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93713" y="4473575"/>
            <a:ext cx="8075612" cy="1044575"/>
          </a:xfrm>
        </p:spPr>
        <p:txBody>
          <a:bodyPr/>
          <a:lstStyle/>
          <a:p>
            <a:pPr marL="533400" indent="-533400"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Lichtenštejnové</a:t>
            </a:r>
            <a:endParaRPr lang="cs-CZ" sz="4000" smtClean="0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29704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9705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  <p:bldP spid="29704" grpId="0" animBg="1"/>
      <p:bldP spid="2970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89025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Hraniční zámeček leží                                 u Hlohoveckého rybníka.</a:t>
            </a:r>
          </a:p>
        </p:txBody>
      </p:sp>
      <p:sp>
        <p:nvSpPr>
          <p:cNvPr id="68610" name="Rectangle 9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68611" name="Rectangle 10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2052638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340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9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9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9" grpId="0" animBg="1"/>
      <p:bldP spid="9934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2476500"/>
          </a:xfrm>
        </p:spPr>
        <p:txBody>
          <a:bodyPr/>
          <a:lstStyle/>
          <a:p>
            <a:pPr eaLnBrk="1" hangingPunct="1"/>
            <a:r>
              <a:rPr lang="cs-CZ" sz="3600" b="1" smtClean="0"/>
              <a:t>13) Jak se jmenuje sousoší, které zobrazuje antické bohyně Athénu, Artemis a Afroditu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39825" y="4437063"/>
            <a:ext cx="6769100" cy="1116012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3600" smtClean="0">
                <a:solidFill>
                  <a:srgbClr val="FF3300"/>
                </a:solidFill>
                <a:latin typeface="Times New Roman" pitchFamily="18" charset="0"/>
              </a:rPr>
              <a:t>Tři Grácie</a:t>
            </a:r>
            <a:endParaRPr lang="cs-CZ" sz="2800" smtClean="0">
              <a:solidFill>
                <a:srgbClr val="FF3300"/>
              </a:solidFill>
            </a:endParaRPr>
          </a:p>
        </p:txBody>
      </p:sp>
      <p:sp>
        <p:nvSpPr>
          <p:cNvPr id="30737" name="AutoShape 1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30738" name="AutoShape 1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  <p:bldP spid="30737" grpId="0" animBg="1"/>
      <p:bldP spid="3073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101600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Středem Hraničního zámečku procházela zemská hranice mezi Rakouskem a Moravou</a:t>
            </a:r>
          </a:p>
        </p:txBody>
      </p:sp>
      <p:sp>
        <p:nvSpPr>
          <p:cNvPr id="72706" name="Rectangle 8"/>
          <p:cNvSpPr>
            <a:spLocks noChangeArrowheads="1"/>
          </p:cNvSpPr>
          <p:nvPr/>
        </p:nvSpPr>
        <p:spPr bwMode="auto">
          <a:xfrm>
            <a:off x="1349375" y="4616450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72707" name="Rectangle 9"/>
          <p:cNvSpPr>
            <a:spLocks noChangeArrowheads="1"/>
          </p:cNvSpPr>
          <p:nvPr/>
        </p:nvSpPr>
        <p:spPr bwMode="auto">
          <a:xfrm>
            <a:off x="5867400" y="4616450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8314" name="Oval 10"/>
          <p:cNvSpPr>
            <a:spLocks noChangeArrowheads="1"/>
          </p:cNvSpPr>
          <p:nvPr/>
        </p:nvSpPr>
        <p:spPr bwMode="auto">
          <a:xfrm>
            <a:off x="1139825" y="4616450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315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8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4" grpId="0" animBg="1"/>
      <p:bldP spid="983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84200"/>
            <a:ext cx="8112125" cy="2052638"/>
          </a:xfrm>
        </p:spPr>
        <p:txBody>
          <a:bodyPr/>
          <a:lstStyle/>
          <a:p>
            <a:pPr eaLnBrk="1" hangingPunct="1"/>
            <a:r>
              <a:rPr lang="cs-CZ" sz="3600" b="1" smtClean="0"/>
              <a:t>14) Jak se nazývá památník mírové smlouvy mezi Rakouskem a Francií, který stojí mezi Podivínem a Lednicí?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3573463"/>
            <a:ext cx="6238875" cy="136683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Obelisk</a:t>
            </a:r>
          </a:p>
          <a:p>
            <a:pPr eaLnBrk="1" hangingPunct="1">
              <a:buFontTx/>
              <a:buNone/>
            </a:pPr>
            <a:endParaRPr lang="cs-CZ" sz="3600" b="1" smtClean="0">
              <a:solidFill>
                <a:srgbClr val="FF3300"/>
              </a:solidFill>
            </a:endParaRPr>
          </a:p>
        </p:txBody>
      </p:sp>
      <p:sp>
        <p:nvSpPr>
          <p:cNvPr id="41992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41993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  <p:bldP spid="41992" grpId="0" animBg="1"/>
      <p:bldP spid="4199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sz="2800" smtClean="0"/>
              <a:t>	</a:t>
            </a:r>
          </a:p>
        </p:txBody>
      </p:sp>
      <p:sp>
        <p:nvSpPr>
          <p:cNvPr id="76802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76803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2410" name="Oval 10"/>
          <p:cNvSpPr>
            <a:spLocks noChangeArrowheads="1"/>
          </p:cNvSpPr>
          <p:nvPr/>
        </p:nvSpPr>
        <p:spPr bwMode="auto">
          <a:xfrm>
            <a:off x="2232025" y="386238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805" name="Text Box 11"/>
          <p:cNvSpPr txBox="1">
            <a:spLocks noChangeArrowheads="1"/>
          </p:cNvSpPr>
          <p:nvPr/>
        </p:nvSpPr>
        <p:spPr bwMode="auto">
          <a:xfrm>
            <a:off x="457200" y="1381125"/>
            <a:ext cx="8229600" cy="12001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0"/>
              <a:t>Lidový název pro Obelisk (památník mezi Podivínem a Lednicí) je „Facka“</a:t>
            </a:r>
          </a:p>
        </p:txBody>
      </p:sp>
      <p:sp>
        <p:nvSpPr>
          <p:cNvPr id="102412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pic>
        <p:nvPicPr>
          <p:cNvPr id="76807" name="Picture 13" descr="che15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3844925" y="2814638"/>
            <a:ext cx="1266825" cy="1047750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0" grpId="0" animBg="1"/>
      <p:bldP spid="1024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30238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b="1" smtClean="0"/>
              <a:t>15) Jak se nazývá vysoká věž                       v parku lednického zámku?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5775" y="2349500"/>
            <a:ext cx="8302625" cy="12080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>
                <a:solidFill>
                  <a:srgbClr val="FF3300"/>
                </a:solidFill>
              </a:rPr>
              <a:t>Minaret</a:t>
            </a:r>
            <a:endParaRPr lang="cs-CZ" sz="4000" smtClean="0">
              <a:solidFill>
                <a:srgbClr val="FF3300"/>
              </a:solidFill>
              <a:latin typeface="Times New Roman" pitchFamily="18" charset="0"/>
            </a:endParaRPr>
          </a:p>
        </p:txBody>
      </p:sp>
      <p:sp>
        <p:nvSpPr>
          <p:cNvPr id="31750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31751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  <p:bldP spid="31750" grpId="0" animBg="1"/>
      <p:bldP spid="3175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0010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Hospodářská stavba v areálu Nový dvůr sloužila původně k chovu koní.</a:t>
            </a:r>
          </a:p>
        </p:txBody>
      </p:sp>
      <p:sp>
        <p:nvSpPr>
          <p:cNvPr id="80898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80899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0362" name="Oval 10"/>
          <p:cNvSpPr>
            <a:spLocks noChangeArrowheads="1"/>
          </p:cNvSpPr>
          <p:nvPr/>
        </p:nvSpPr>
        <p:spPr bwMode="auto">
          <a:xfrm>
            <a:off x="503872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363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0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0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2" grpId="0" animBg="1"/>
      <p:bldP spid="10036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1295400"/>
          </a:xfrm>
        </p:spPr>
        <p:txBody>
          <a:bodyPr/>
          <a:lstStyle/>
          <a:p>
            <a:pPr eaLnBrk="1" hangingPunct="1"/>
            <a:r>
              <a:rPr lang="cs-CZ" sz="3600" b="1" smtClean="0"/>
              <a:t>16) Jak se nazývá vyhlídkový objekt, která stojí nad Valticemi?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437063"/>
            <a:ext cx="8470900" cy="8636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Kolonáda na Reistně</a:t>
            </a:r>
          </a:p>
        </p:txBody>
      </p:sp>
      <p:sp>
        <p:nvSpPr>
          <p:cNvPr id="32774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32775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  <p:bldP spid="32774" grpId="0" animBg="1"/>
      <p:bldP spid="3277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1046163"/>
            <a:ext cx="8229600" cy="13382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Rybniční zámeček patří mezi stavby v LVA.</a:t>
            </a:r>
          </a:p>
        </p:txBody>
      </p:sp>
      <p:sp>
        <p:nvSpPr>
          <p:cNvPr id="84994" name="Rectangle 8"/>
          <p:cNvSpPr>
            <a:spLocks noChangeArrowheads="1"/>
          </p:cNvSpPr>
          <p:nvPr/>
        </p:nvSpPr>
        <p:spPr bwMode="auto">
          <a:xfrm>
            <a:off x="1030288" y="4500563"/>
            <a:ext cx="1763712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84995" name="Rectangle 9"/>
          <p:cNvSpPr>
            <a:spLocks noChangeArrowheads="1"/>
          </p:cNvSpPr>
          <p:nvPr/>
        </p:nvSpPr>
        <p:spPr bwMode="auto">
          <a:xfrm>
            <a:off x="6227763" y="451802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1386" name="Oval 10"/>
          <p:cNvSpPr>
            <a:spLocks noChangeArrowheads="1"/>
          </p:cNvSpPr>
          <p:nvPr/>
        </p:nvSpPr>
        <p:spPr bwMode="auto">
          <a:xfrm>
            <a:off x="847725" y="4481513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38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1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1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6" grpId="0" animBg="1"/>
      <p:bldP spid="10138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8898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17</a:t>
            </a:r>
            <a:r>
              <a:rPr lang="cs-CZ" sz="36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) Jak se jmenuje nejvyšší vrch Pálavy?</a:t>
            </a: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524375"/>
            <a:ext cx="8399463" cy="1044575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mtClean="0">
                <a:solidFill>
                  <a:srgbClr val="FF3300"/>
                </a:solidFill>
                <a:latin typeface="Times New Roman" pitchFamily="18" charset="0"/>
              </a:rPr>
              <a:t>Děvín</a:t>
            </a:r>
          </a:p>
        </p:txBody>
      </p:sp>
      <p:sp>
        <p:nvSpPr>
          <p:cNvPr id="33798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33799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  <p:bldP spid="33798" grpId="0" animBg="1"/>
      <p:bldP spid="33799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20725"/>
            <a:ext cx="8229600" cy="18081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Zřícenina </a:t>
            </a:r>
            <a:r>
              <a:rPr lang="cs-CZ" sz="3600" smtClean="0"/>
              <a:t>hradu nad Pavlovem se nazývá Děvičky</a:t>
            </a:r>
          </a:p>
        </p:txBody>
      </p:sp>
      <p:sp>
        <p:nvSpPr>
          <p:cNvPr id="89090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89091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3434" name="Oval 10"/>
          <p:cNvSpPr>
            <a:spLocks noChangeArrowheads="1"/>
          </p:cNvSpPr>
          <p:nvPr/>
        </p:nvSpPr>
        <p:spPr bwMode="auto">
          <a:xfrm>
            <a:off x="2014538" y="383857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465" name="AutoShape 4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3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3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4" grpId="0" animBg="1"/>
      <p:bldP spid="10346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4"/>
          <p:cNvSpPr>
            <a:spLocks noChangeArrowheads="1"/>
          </p:cNvSpPr>
          <p:nvPr/>
        </p:nvSpPr>
        <p:spPr bwMode="auto">
          <a:xfrm>
            <a:off x="287338" y="584200"/>
            <a:ext cx="85693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solidFill>
                  <a:schemeClr val="tx2"/>
                </a:solidFill>
              </a:rPr>
              <a:t>18) Jak se nazývá známé poutní místo nad Mikulovem?</a:t>
            </a:r>
          </a:p>
        </p:txBody>
      </p:sp>
      <p:sp>
        <p:nvSpPr>
          <p:cNvPr id="119813" name="Rectangle 5"/>
          <p:cNvSpPr>
            <a:spLocks noChangeArrowheads="1"/>
          </p:cNvSpPr>
          <p:nvPr/>
        </p:nvSpPr>
        <p:spPr bwMode="auto">
          <a:xfrm>
            <a:off x="287338" y="2997200"/>
            <a:ext cx="85693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4000" b="0">
                <a:solidFill>
                  <a:srgbClr val="FF3300"/>
                </a:solidFill>
                <a:latin typeface="Times New Roman" pitchFamily="18" charset="0"/>
              </a:rPr>
              <a:t>Svatý kopeček</a:t>
            </a:r>
          </a:p>
        </p:txBody>
      </p:sp>
      <p:sp>
        <p:nvSpPr>
          <p:cNvPr id="119816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119817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  <p:sp>
        <p:nvSpPr>
          <p:cNvPr id="91141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9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19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9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3" grpId="0"/>
      <p:bldP spid="119816" grpId="0" animBg="1"/>
      <p:bldP spid="11981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792288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Krajina v oblasti Pálavy se nazývá krasová lesostep.</a:t>
            </a:r>
          </a:p>
        </p:txBody>
      </p:sp>
      <p:sp>
        <p:nvSpPr>
          <p:cNvPr id="93186" name="Rectangle 9"/>
          <p:cNvSpPr>
            <a:spLocks noChangeArrowheads="1"/>
          </p:cNvSpPr>
          <p:nvPr/>
        </p:nvSpPr>
        <p:spPr bwMode="auto">
          <a:xfrm>
            <a:off x="2232025" y="421957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93187" name="Rectangle 10"/>
          <p:cNvSpPr>
            <a:spLocks noChangeArrowheads="1"/>
          </p:cNvSpPr>
          <p:nvPr/>
        </p:nvSpPr>
        <p:spPr bwMode="auto">
          <a:xfrm>
            <a:off x="5219700" y="421957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4459" name="Oval 11"/>
          <p:cNvSpPr>
            <a:spLocks noChangeArrowheads="1"/>
          </p:cNvSpPr>
          <p:nvPr/>
        </p:nvSpPr>
        <p:spPr bwMode="auto">
          <a:xfrm>
            <a:off x="1979613" y="421957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466" name="AutoShape 1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4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4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9" grpId="0" animBg="1"/>
      <p:bldP spid="10446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84200"/>
            <a:ext cx="8229600" cy="1981200"/>
          </a:xfrm>
        </p:spPr>
        <p:txBody>
          <a:bodyPr/>
          <a:lstStyle/>
          <a:p>
            <a:pPr eaLnBrk="1" hangingPunct="1"/>
            <a:r>
              <a:rPr lang="cs-CZ" sz="3600" b="1" smtClean="0"/>
              <a:t>19) Jak se jmenoval rod, který sídlil na zámku v Mikulově po Lichtenštejnech.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3217863"/>
            <a:ext cx="8229600" cy="14017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Ditrichštejni</a:t>
            </a:r>
          </a:p>
        </p:txBody>
      </p:sp>
      <p:sp>
        <p:nvSpPr>
          <p:cNvPr id="35846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35847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  <p:bldP spid="35846" grpId="0" animBg="1"/>
      <p:bldP spid="3584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0850" y="496888"/>
            <a:ext cx="8218488" cy="1463675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Jeskyně v blízkosti Mikulova se nazývá Tanec</a:t>
            </a:r>
          </a:p>
        </p:txBody>
      </p:sp>
      <p:sp>
        <p:nvSpPr>
          <p:cNvPr id="97282" name="Rectangle 11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97283" name="Rectangle 12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5485" name="Oval 13"/>
          <p:cNvSpPr>
            <a:spLocks noChangeArrowheads="1"/>
          </p:cNvSpPr>
          <p:nvPr/>
        </p:nvSpPr>
        <p:spPr bwMode="auto">
          <a:xfrm>
            <a:off x="5038725" y="378777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486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5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5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85" grpId="0" animBg="1"/>
      <p:bldP spid="10548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584200"/>
            <a:ext cx="8229600" cy="1404938"/>
          </a:xfrm>
        </p:spPr>
        <p:txBody>
          <a:bodyPr/>
          <a:lstStyle/>
          <a:p>
            <a:pPr eaLnBrk="1" hangingPunct="1"/>
            <a:r>
              <a:rPr lang="cs-CZ" sz="3600" b="1" smtClean="0"/>
              <a:t>20) Jak se jmenovala obec, která byla zatopena při stavbě Novomlýnských nádrží?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9350" y="3357563"/>
            <a:ext cx="6754813" cy="14398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Mušov</a:t>
            </a:r>
          </a:p>
        </p:txBody>
      </p:sp>
      <p:sp>
        <p:nvSpPr>
          <p:cNvPr id="5018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0188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0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/>
      <p:bldP spid="50187" grpId="0" animBg="1"/>
      <p:bldP spid="5018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620713"/>
            <a:ext cx="8229600" cy="2160587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Ve všech Novomlýnských nádržích se nesmí koupat a sportovat.</a:t>
            </a:r>
          </a:p>
        </p:txBody>
      </p:sp>
      <p:sp>
        <p:nvSpPr>
          <p:cNvPr id="101378" name="Rectangle 10"/>
          <p:cNvSpPr>
            <a:spLocks noChangeArrowheads="1"/>
          </p:cNvSpPr>
          <p:nvPr/>
        </p:nvSpPr>
        <p:spPr bwMode="auto">
          <a:xfrm>
            <a:off x="1597025" y="4305300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01379" name="Rectangle 11"/>
          <p:cNvSpPr>
            <a:spLocks noChangeArrowheads="1"/>
          </p:cNvSpPr>
          <p:nvPr/>
        </p:nvSpPr>
        <p:spPr bwMode="auto">
          <a:xfrm>
            <a:off x="5957888" y="4305300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6508" name="Oval 12"/>
          <p:cNvSpPr>
            <a:spLocks noChangeArrowheads="1"/>
          </p:cNvSpPr>
          <p:nvPr/>
        </p:nvSpPr>
        <p:spPr bwMode="auto">
          <a:xfrm>
            <a:off x="5776913" y="4324350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509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6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6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8" grpId="0" animBg="1"/>
      <p:bldP spid="10650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65163"/>
            <a:ext cx="8229600" cy="1900237"/>
          </a:xfrm>
        </p:spPr>
        <p:txBody>
          <a:bodyPr/>
          <a:lstStyle/>
          <a:p>
            <a:pPr eaLnBrk="1" hangingPunct="1"/>
            <a:r>
              <a:rPr lang="cs-CZ" sz="3600" b="1" smtClean="0"/>
              <a:t>21) Proč byla jedna                                         z Novomlýnských nádrží prohlášena za přírodní rezervaci?</a:t>
            </a:r>
            <a:endParaRPr lang="cs-CZ" sz="3600" b="1" i="1" smtClean="0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2735263"/>
            <a:ext cx="8642350" cy="10541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600" smtClean="0">
                <a:solidFill>
                  <a:srgbClr val="FF3300"/>
                </a:solidFill>
                <a:latin typeface="Times New Roman" pitchFamily="18" charset="0"/>
              </a:rPr>
              <a:t>z důvodu ochrany ptactva</a:t>
            </a:r>
            <a:endParaRPr lang="cs-CZ" sz="2400" smtClean="0">
              <a:solidFill>
                <a:srgbClr val="FF3300"/>
              </a:solidFill>
            </a:endParaRPr>
          </a:p>
        </p:txBody>
      </p:sp>
      <p:sp>
        <p:nvSpPr>
          <p:cNvPr id="53254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3255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  <p:pic>
        <p:nvPicPr>
          <p:cNvPr id="103429" name="Picture 10" descr="j0356784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48150" y="5038725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  <p:bldP spid="53254" grpId="0" animBg="1"/>
      <p:bldP spid="5325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87475"/>
            <a:ext cx="8229600" cy="21510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Město Břeclav leží na hranicích se Slovenskem a Rakouskem.</a:t>
            </a:r>
          </a:p>
        </p:txBody>
      </p:sp>
      <p:sp>
        <p:nvSpPr>
          <p:cNvPr id="105474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05475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7530" name="Oval 10"/>
          <p:cNvSpPr>
            <a:spLocks noChangeArrowheads="1"/>
          </p:cNvSpPr>
          <p:nvPr/>
        </p:nvSpPr>
        <p:spPr bwMode="auto">
          <a:xfrm>
            <a:off x="20161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534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7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7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30" grpId="0" animBg="1"/>
      <p:bldP spid="10753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12763"/>
            <a:ext cx="8229600" cy="1403350"/>
          </a:xfrm>
        </p:spPr>
        <p:txBody>
          <a:bodyPr/>
          <a:lstStyle/>
          <a:p>
            <a:pPr eaLnBrk="1" hangingPunct="1"/>
            <a:r>
              <a:rPr lang="cs-CZ" sz="3600" b="1" smtClean="0"/>
              <a:t>22) Jak vznikl název města Břeclav?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3063875"/>
            <a:ext cx="8235950" cy="126047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Podle knížete Břetislava, který zde založil pohraniční hrad.</a:t>
            </a:r>
          </a:p>
        </p:txBody>
      </p:sp>
      <p:sp>
        <p:nvSpPr>
          <p:cNvPr id="54279" name="AutoShape 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4280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4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  <p:bldP spid="54279" grpId="0" animBg="1"/>
      <p:bldP spid="54280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216025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Území kolem Břeclavi bylo osídleno již v pravěku.</a:t>
            </a:r>
          </a:p>
        </p:txBody>
      </p:sp>
      <p:sp>
        <p:nvSpPr>
          <p:cNvPr id="109570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09571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8554" name="Oval 10"/>
          <p:cNvSpPr>
            <a:spLocks noChangeArrowheads="1"/>
          </p:cNvSpPr>
          <p:nvPr/>
        </p:nvSpPr>
        <p:spPr bwMode="auto">
          <a:xfrm>
            <a:off x="1979613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555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8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8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4" grpId="0" animBg="1"/>
      <p:bldP spid="108555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2"/>
          <p:cNvSpPr>
            <a:spLocks noGrp="1" noChangeArrowheads="1"/>
          </p:cNvSpPr>
          <p:nvPr>
            <p:ph type="title"/>
          </p:nvPr>
        </p:nvSpPr>
        <p:spPr>
          <a:xfrm>
            <a:off x="287338" y="584200"/>
            <a:ext cx="8569325" cy="1584325"/>
          </a:xfrm>
        </p:spPr>
        <p:txBody>
          <a:bodyPr/>
          <a:lstStyle/>
          <a:p>
            <a:pPr eaLnBrk="1" hangingPunct="1"/>
            <a:r>
              <a:rPr lang="cs-CZ" sz="3600" b="1" smtClean="0"/>
              <a:t>23) Které tři městské části tvoří město Břeclav?</a:t>
            </a:r>
          </a:p>
        </p:txBody>
      </p:sp>
      <p:sp>
        <p:nvSpPr>
          <p:cNvPr id="55302" name="Rectangle 6"/>
          <p:cNvSpPr>
            <a:spLocks noChangeArrowheads="1"/>
          </p:cNvSpPr>
          <p:nvPr/>
        </p:nvSpPr>
        <p:spPr bwMode="auto">
          <a:xfrm>
            <a:off x="279400" y="2889250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b="0">
                <a:solidFill>
                  <a:srgbClr val="FF3300"/>
                </a:solidFill>
                <a:latin typeface="Times New Roman" pitchFamily="18" charset="0"/>
              </a:rPr>
              <a:t>Charvatská nová ves, Poštorná, Břeclav</a:t>
            </a:r>
          </a:p>
        </p:txBody>
      </p:sp>
      <p:sp>
        <p:nvSpPr>
          <p:cNvPr id="55305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5306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5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2" grpId="0"/>
      <p:bldP spid="55305" grpId="0" animBg="1"/>
      <p:bldP spid="5530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981075"/>
            <a:ext cx="8229600" cy="1425575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V Břeclavi se nachází pouze jeden kostel.</a:t>
            </a:r>
          </a:p>
        </p:txBody>
      </p:sp>
      <p:sp>
        <p:nvSpPr>
          <p:cNvPr id="113666" name="Rectangle 7"/>
          <p:cNvSpPr>
            <a:spLocks noChangeArrowheads="1"/>
          </p:cNvSpPr>
          <p:nvPr/>
        </p:nvSpPr>
        <p:spPr bwMode="auto">
          <a:xfrm>
            <a:off x="1066800" y="384333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13667" name="Rectangle 8"/>
          <p:cNvSpPr>
            <a:spLocks noChangeArrowheads="1"/>
          </p:cNvSpPr>
          <p:nvPr/>
        </p:nvSpPr>
        <p:spPr bwMode="auto">
          <a:xfrm>
            <a:off x="4030663" y="384333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6745" name="Oval 9"/>
          <p:cNvSpPr>
            <a:spLocks noChangeArrowheads="1"/>
          </p:cNvSpPr>
          <p:nvPr/>
        </p:nvSpPr>
        <p:spPr bwMode="auto">
          <a:xfrm>
            <a:off x="394017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746" name="AutoShape 10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6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6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5" grpId="0" animBg="1"/>
      <p:bldP spid="116746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84200"/>
            <a:ext cx="8229600" cy="1620838"/>
          </a:xfrm>
        </p:spPr>
        <p:txBody>
          <a:bodyPr/>
          <a:lstStyle/>
          <a:p>
            <a:pPr eaLnBrk="1" hangingPunct="1"/>
            <a:r>
              <a:rPr lang="cs-CZ" sz="3600" b="1" smtClean="0"/>
              <a:t>24) Kolik obyvatel má přibližně Břeclav?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528888"/>
            <a:ext cx="8374063" cy="1546225"/>
          </a:xfrm>
        </p:spPr>
        <p:txBody>
          <a:bodyPr/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asi 25 000 obyvatel</a:t>
            </a:r>
          </a:p>
        </p:txBody>
      </p:sp>
      <p:sp>
        <p:nvSpPr>
          <p:cNvPr id="115715" name="Rectangle 6"/>
          <p:cNvSpPr>
            <a:spLocks noChangeArrowheads="1"/>
          </p:cNvSpPr>
          <p:nvPr/>
        </p:nvSpPr>
        <p:spPr bwMode="auto">
          <a:xfrm>
            <a:off x="576263" y="3141663"/>
            <a:ext cx="8064500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0"/>
              <a:t>	</a:t>
            </a:r>
          </a:p>
        </p:txBody>
      </p:sp>
      <p:sp>
        <p:nvSpPr>
          <p:cNvPr id="56331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6332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6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6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build="p"/>
      <p:bldP spid="56331" grpId="0" animBg="1"/>
      <p:bldP spid="56332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31800" y="617538"/>
            <a:ext cx="8291513" cy="162401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2800" smtClean="0"/>
              <a:t>	</a:t>
            </a:r>
            <a:r>
              <a:rPr lang="cs-CZ" sz="3600" smtClean="0"/>
              <a:t>Břeclav je důležitým železničním uzlem evropského významu.</a:t>
            </a:r>
          </a:p>
        </p:txBody>
      </p:sp>
      <p:sp>
        <p:nvSpPr>
          <p:cNvPr id="117762" name="Rectangle 8"/>
          <p:cNvSpPr>
            <a:spLocks noChangeArrowheads="1"/>
          </p:cNvSpPr>
          <p:nvPr/>
        </p:nvSpPr>
        <p:spPr bwMode="auto">
          <a:xfrm>
            <a:off x="1327150" y="479742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17763" name="Rectangle 9"/>
          <p:cNvSpPr>
            <a:spLocks noChangeArrowheads="1"/>
          </p:cNvSpPr>
          <p:nvPr/>
        </p:nvSpPr>
        <p:spPr bwMode="auto">
          <a:xfrm>
            <a:off x="6323013" y="483393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0602" name="Oval 10"/>
          <p:cNvSpPr>
            <a:spLocks noChangeArrowheads="1"/>
          </p:cNvSpPr>
          <p:nvPr/>
        </p:nvSpPr>
        <p:spPr bwMode="auto">
          <a:xfrm>
            <a:off x="1327150" y="4856163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609" name="AutoShape 1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0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0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2" grpId="0" animBg="1"/>
      <p:bldP spid="110609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1152525"/>
          </a:xfrm>
        </p:spPr>
        <p:txBody>
          <a:bodyPr/>
          <a:lstStyle/>
          <a:p>
            <a:pPr eaLnBrk="1" hangingPunct="1"/>
            <a:r>
              <a:rPr lang="cs-CZ" sz="3600" b="1" smtClean="0"/>
              <a:t>25) Jak se jmenuje zřícenina nad Klentnicí v oblasti Pálavy?</a:t>
            </a:r>
            <a:endParaRPr lang="cs-CZ" sz="3600" smtClean="0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43100" y="2205038"/>
            <a:ext cx="6192838" cy="1943100"/>
          </a:xfrm>
        </p:spPr>
        <p:txBody>
          <a:bodyPr/>
          <a:lstStyle/>
          <a:p>
            <a:pPr marL="742950" indent="-742950" eaLnBrk="1" hangingPunct="1">
              <a:lnSpc>
                <a:spcPct val="90000"/>
              </a:lnSpc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Sirotčí hrádek</a:t>
            </a:r>
          </a:p>
        </p:txBody>
      </p:sp>
      <p:sp>
        <p:nvSpPr>
          <p:cNvPr id="57352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7353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7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7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  <p:bldP spid="57352" grpId="0" animBg="1"/>
      <p:bldP spid="57353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646113"/>
            <a:ext cx="8229600" cy="17033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600" smtClean="0"/>
              <a:t>V Břeclavi můžeme cestovat i lodní dopravou.</a:t>
            </a:r>
            <a:br>
              <a:rPr lang="cs-CZ" sz="3600" smtClean="0"/>
            </a:br>
            <a:endParaRPr lang="cs-CZ" sz="3600" smtClean="0"/>
          </a:p>
        </p:txBody>
      </p:sp>
      <p:sp>
        <p:nvSpPr>
          <p:cNvPr id="121858" name="Rectangle 8"/>
          <p:cNvSpPr>
            <a:spLocks noChangeArrowheads="1"/>
          </p:cNvSpPr>
          <p:nvPr/>
        </p:nvSpPr>
        <p:spPr bwMode="auto">
          <a:xfrm>
            <a:off x="2855913" y="3870325"/>
            <a:ext cx="1763712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21859" name="Rectangle 9"/>
          <p:cNvSpPr>
            <a:spLocks noChangeArrowheads="1"/>
          </p:cNvSpPr>
          <p:nvPr/>
        </p:nvSpPr>
        <p:spPr bwMode="auto">
          <a:xfrm>
            <a:off x="4859338" y="383381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1626" name="Oval 10"/>
          <p:cNvSpPr>
            <a:spLocks noChangeArrowheads="1"/>
          </p:cNvSpPr>
          <p:nvPr/>
        </p:nvSpPr>
        <p:spPr bwMode="auto">
          <a:xfrm>
            <a:off x="2655888" y="3833813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62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1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1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6" grpId="0" animBg="1"/>
      <p:bldP spid="11162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7488"/>
            <a:ext cx="8229600" cy="2419350"/>
          </a:xfrm>
        </p:spPr>
        <p:txBody>
          <a:bodyPr/>
          <a:lstStyle/>
          <a:p>
            <a:pPr eaLnBrk="1" hangingPunct="1"/>
            <a:r>
              <a:rPr lang="cs-CZ" sz="3600" b="1" smtClean="0"/>
              <a:t>26) Kde se na Břeclavsku konají každý rok národopisné slavnosti, kam se sjíždějí lidové soubory                   z okolí i ze zahraničí?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3867150"/>
            <a:ext cx="8435975" cy="14573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ve Tvrdonicích.</a:t>
            </a:r>
          </a:p>
        </p:txBody>
      </p:sp>
      <p:sp>
        <p:nvSpPr>
          <p:cNvPr id="64518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64519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/>
      <p:bldP spid="64518" grpId="0" animBg="1"/>
      <p:bldP spid="64519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60450"/>
            <a:ext cx="8229600" cy="1506538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Jedním z přítoků řeky Dyje je Otava</a:t>
            </a:r>
          </a:p>
        </p:txBody>
      </p:sp>
      <p:sp>
        <p:nvSpPr>
          <p:cNvPr id="125954" name="Rectangle 8"/>
          <p:cNvSpPr>
            <a:spLocks noChangeArrowheads="1"/>
          </p:cNvSpPr>
          <p:nvPr/>
        </p:nvSpPr>
        <p:spPr bwMode="auto">
          <a:xfrm>
            <a:off x="1943100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25955" name="Rectangle 9"/>
          <p:cNvSpPr>
            <a:spLocks noChangeArrowheads="1"/>
          </p:cNvSpPr>
          <p:nvPr/>
        </p:nvSpPr>
        <p:spPr bwMode="auto">
          <a:xfrm>
            <a:off x="5472113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2650" name="Oval 10"/>
          <p:cNvSpPr>
            <a:spLocks noChangeArrowheads="1"/>
          </p:cNvSpPr>
          <p:nvPr/>
        </p:nvSpPr>
        <p:spPr bwMode="auto">
          <a:xfrm>
            <a:off x="540067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652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2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0" grpId="0" animBg="1"/>
      <p:bldP spid="11265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584200"/>
            <a:ext cx="8075612" cy="2844800"/>
          </a:xfrm>
        </p:spPr>
        <p:txBody>
          <a:bodyPr/>
          <a:lstStyle/>
          <a:p>
            <a:pPr eaLnBrk="1" hangingPunct="1"/>
            <a:r>
              <a:rPr lang="cs-CZ" sz="3600" b="1" smtClean="0"/>
              <a:t>27) Jak se jmenuje nejníže položené místo v našem kraji?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11388" y="3429000"/>
            <a:ext cx="5422900" cy="936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soutok Moravy a Dyje</a:t>
            </a:r>
          </a:p>
        </p:txBody>
      </p:sp>
      <p:sp>
        <p:nvSpPr>
          <p:cNvPr id="59399" name="AutoShape 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9400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  <p:bldP spid="59399" grpId="0" animBg="1"/>
      <p:bldP spid="59400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89025"/>
            <a:ext cx="8229600" cy="14033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Město Břeclav je krajské město.</a:t>
            </a:r>
          </a:p>
        </p:txBody>
      </p:sp>
      <p:sp>
        <p:nvSpPr>
          <p:cNvPr id="130050" name="Rectangle 8"/>
          <p:cNvSpPr>
            <a:spLocks noChangeArrowheads="1"/>
          </p:cNvSpPr>
          <p:nvPr/>
        </p:nvSpPr>
        <p:spPr bwMode="auto">
          <a:xfrm>
            <a:off x="1349375" y="423862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30051" name="Rectangle 9"/>
          <p:cNvSpPr>
            <a:spLocks noChangeArrowheads="1"/>
          </p:cNvSpPr>
          <p:nvPr/>
        </p:nvSpPr>
        <p:spPr bwMode="auto">
          <a:xfrm>
            <a:off x="5867400" y="420211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3674" name="Oval 10"/>
          <p:cNvSpPr>
            <a:spLocks noChangeArrowheads="1"/>
          </p:cNvSpPr>
          <p:nvPr/>
        </p:nvSpPr>
        <p:spPr bwMode="auto">
          <a:xfrm>
            <a:off x="5776913" y="4238625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694" name="AutoShape 30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3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4" grpId="0" animBg="1"/>
      <p:bldP spid="113694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Rectangle 9"/>
          <p:cNvSpPr>
            <a:spLocks noGrp="1" noChangeArrowheads="1"/>
          </p:cNvSpPr>
          <p:nvPr>
            <p:ph type="title"/>
          </p:nvPr>
        </p:nvSpPr>
        <p:spPr>
          <a:xfrm>
            <a:off x="457200" y="404813"/>
            <a:ext cx="8229600" cy="1619250"/>
          </a:xfrm>
        </p:spPr>
        <p:txBody>
          <a:bodyPr/>
          <a:lstStyle/>
          <a:p>
            <a:pPr eaLnBrk="1" hangingPunct="1"/>
            <a:r>
              <a:rPr lang="cs-CZ" sz="3600" b="1" smtClean="0"/>
              <a:t>28) Jak se jmenuje hlavní největší náměstí v Břeclavi?</a:t>
            </a:r>
          </a:p>
        </p:txBody>
      </p:sp>
      <p:sp>
        <p:nvSpPr>
          <p:cNvPr id="122886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2024063"/>
            <a:ext cx="8229600" cy="7921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3300"/>
                </a:solidFill>
                <a:latin typeface="Times New Roman" pitchFamily="18" charset="0"/>
              </a:rPr>
              <a:t>náměstí T. G. Masaryka</a:t>
            </a:r>
          </a:p>
        </p:txBody>
      </p:sp>
      <p:sp>
        <p:nvSpPr>
          <p:cNvPr id="122887" name="AutoShape 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122888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2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6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9138" y="530225"/>
            <a:ext cx="7583487" cy="222726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600" smtClean="0"/>
              <a:t>Oblast Břeclavska patří k nejsušším a nejteplejším oblastem České republiky.</a:t>
            </a:r>
            <a:endParaRPr lang="cs-CZ" sz="3600" baseline="-25000" smtClean="0"/>
          </a:p>
        </p:txBody>
      </p:sp>
      <p:sp>
        <p:nvSpPr>
          <p:cNvPr id="134146" name="Rectangle 10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34147" name="Rectangle 11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4700" name="Oval 12"/>
          <p:cNvSpPr>
            <a:spLocks noChangeArrowheads="1"/>
          </p:cNvSpPr>
          <p:nvPr/>
        </p:nvSpPr>
        <p:spPr bwMode="auto">
          <a:xfrm>
            <a:off x="1979613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701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  <a:hlinkClick r:id="rId3" action="ppaction://hlinksldjump"/>
              </a:rPr>
              <a:t>Pyramida</a:t>
            </a:r>
            <a:endParaRPr lang="cs-CZ" sz="2000">
              <a:solidFill>
                <a:schemeClr val="bg1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4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4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700" grpId="0" animBg="1"/>
      <p:bldP spid="114701" grpId="0" animBg="1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2402</TotalTime>
  <Words>917</Words>
  <Application>Microsoft Office PowerPoint</Application>
  <PresentationFormat>On-screen Show (4:3)</PresentationFormat>
  <Paragraphs>326</Paragraphs>
  <Slides>59</Slides>
  <Notes>57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59</vt:i4>
      </vt:variant>
    </vt:vector>
  </HeadingPairs>
  <TitlesOfParts>
    <vt:vector size="66" baseType="lpstr">
      <vt:lpstr>Arial</vt:lpstr>
      <vt:lpstr>Calibri</vt:lpstr>
      <vt:lpstr>Times New Roman</vt:lpstr>
      <vt:lpstr>Georgia</vt:lpstr>
      <vt:lpstr>Tahoma</vt:lpstr>
      <vt:lpstr>Wingdings</vt:lpstr>
      <vt:lpstr>Výchozí návrh</vt:lpstr>
      <vt:lpstr>Snímek 1</vt:lpstr>
      <vt:lpstr>Snímek 2</vt:lpstr>
      <vt:lpstr>Snímek 3</vt:lpstr>
      <vt:lpstr>Jak se nazývá krajina v okolí soutoku řeky Dyje a Moravy? Území je porostlé lesy a většinou zatopené.</vt:lpstr>
      <vt:lpstr>Snímek 5</vt:lpstr>
      <vt:lpstr>2) Které stromy rostou v lužním lese?</vt:lpstr>
      <vt:lpstr>Snímek 7</vt:lpstr>
      <vt:lpstr>3) Které obce patří do Lednicko-valtického areálu? </vt:lpstr>
      <vt:lpstr>Snímek 9</vt:lpstr>
      <vt:lpstr>4) Jak se jmenuje vodní dílo na řece Dyje?</vt:lpstr>
      <vt:lpstr>Snímek 11</vt:lpstr>
      <vt:lpstr>5) Jak se jmenuje chráněná krajinná oblast mezi Mikulovem a Pavlovem?</vt:lpstr>
      <vt:lpstr>Snímek 13</vt:lpstr>
      <vt:lpstr>6) Jak se jmenuje archeologické naleziště slovanského hradiště a zámeček kousek od Břeclavi?</vt:lpstr>
      <vt:lpstr>Snímek 15</vt:lpstr>
      <vt:lpstr>7) Jak se jmenuje chráněný živočich, který ohlodává kmeny stromů?</vt:lpstr>
      <vt:lpstr>Snímek 17</vt:lpstr>
      <vt:lpstr>Snímek 18</vt:lpstr>
      <vt:lpstr>Snímek 19</vt:lpstr>
      <vt:lpstr>9) Které dvě řeky se spojují za Břeclaví a tvoří tak soutok?</vt:lpstr>
      <vt:lpstr>Snímek 21</vt:lpstr>
      <vt:lpstr>Snímek 22</vt:lpstr>
      <vt:lpstr>Snímek 23</vt:lpstr>
      <vt:lpstr>11) Jak se jmenuje pravým jménem modrý svatebčan?</vt:lpstr>
      <vt:lpstr>Snímek 25</vt:lpstr>
      <vt:lpstr>12) Jmenuj slavný rod, který sídlil              v Lednici a ve Valticích.</vt:lpstr>
      <vt:lpstr>Snímek 27</vt:lpstr>
      <vt:lpstr>13) Jak se jmenuje sousoší, které zobrazuje antické bohyně Athénu, Artemis a Afroditu</vt:lpstr>
      <vt:lpstr>Snímek 29</vt:lpstr>
      <vt:lpstr>14) Jak se nazývá památník mírové smlouvy mezi Rakouskem a Francií, který stojí mezi Podivínem a Lednicí?</vt:lpstr>
      <vt:lpstr>Snímek 31</vt:lpstr>
      <vt:lpstr>15) Jak se nazývá vysoká věž                       v parku lednického zámku?</vt:lpstr>
      <vt:lpstr>Snímek 33</vt:lpstr>
      <vt:lpstr>16) Jak se nazývá vyhlídkový objekt, která stojí nad Valticemi?</vt:lpstr>
      <vt:lpstr>Snímek 35</vt:lpstr>
      <vt:lpstr>17) Jak se jmenuje nejvyšší vrch Pálavy?</vt:lpstr>
      <vt:lpstr>Snímek 37</vt:lpstr>
      <vt:lpstr>Snímek 38</vt:lpstr>
      <vt:lpstr>Snímek 39</vt:lpstr>
      <vt:lpstr>19) Jak se jmenoval rod, který sídlil na zámku v Mikulově po Lichtenštejnech.</vt:lpstr>
      <vt:lpstr>Snímek 41</vt:lpstr>
      <vt:lpstr>20) Jak se jmenovala obec, která byla zatopena při stavbě Novomlýnských nádrží?</vt:lpstr>
      <vt:lpstr>Snímek 43</vt:lpstr>
      <vt:lpstr>21) Proč byla jedna                                         z Novomlýnských nádrží prohlášena za přírodní rezervaci?</vt:lpstr>
      <vt:lpstr>Snímek 45</vt:lpstr>
      <vt:lpstr>22) Jak vznikl název města Břeclav?</vt:lpstr>
      <vt:lpstr>Snímek 47</vt:lpstr>
      <vt:lpstr>23) Které tři městské části tvoří město Břeclav?</vt:lpstr>
      <vt:lpstr>Snímek 49</vt:lpstr>
      <vt:lpstr>24) Kolik obyvatel má přibližně Břeclav?</vt:lpstr>
      <vt:lpstr>Snímek 51</vt:lpstr>
      <vt:lpstr>25) Jak se jmenuje zřícenina nad Klentnicí v oblasti Pálavy?</vt:lpstr>
      <vt:lpstr>Snímek 53</vt:lpstr>
      <vt:lpstr>26) Kde se na Břeclavsku konají každý rok národopisné slavnosti, kam se sjíždějí lidové soubory                   z okolí i ze zahraničí?</vt:lpstr>
      <vt:lpstr>Snímek 55</vt:lpstr>
      <vt:lpstr>27) Jak se jmenuje nejníže položené místo v našem kraji?</vt:lpstr>
      <vt:lpstr>Snímek 57</vt:lpstr>
      <vt:lpstr>28) Jak se jmenuje hlavní největší náměstí v Břeclavi?</vt:lpstr>
      <vt:lpstr>Snímek 59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Mirka</dc:creator>
  <cp:lastModifiedBy>DUM</cp:lastModifiedBy>
  <cp:revision>270</cp:revision>
  <dcterms:created xsi:type="dcterms:W3CDTF">2006-10-24T12:14:05Z</dcterms:created>
  <dcterms:modified xsi:type="dcterms:W3CDTF">2013-10-02T14:47:56Z</dcterms:modified>
</cp:coreProperties>
</file>