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77" r:id="rId4"/>
    <p:sldId id="259" r:id="rId5"/>
    <p:sldId id="268" r:id="rId6"/>
    <p:sldId id="260" r:id="rId7"/>
    <p:sldId id="275" r:id="rId8"/>
    <p:sldId id="280" r:id="rId9"/>
    <p:sldId id="261" r:id="rId10"/>
    <p:sldId id="276" r:id="rId11"/>
    <p:sldId id="272" r:id="rId12"/>
    <p:sldId id="271" r:id="rId13"/>
    <p:sldId id="273" r:id="rId14"/>
    <p:sldId id="278" r:id="rId15"/>
    <p:sldId id="266" r:id="rId16"/>
    <p:sldId id="279" r:id="rId17"/>
    <p:sldId id="267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2.10.2013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83061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2.10.2013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85050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2.10.2013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172322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2.10.2013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08249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2.10.2013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328360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2.10.2013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465910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2.10.2013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45025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2.10.2013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210312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2.10.2013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494467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2.10.2013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454542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2.10.2013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214126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2.10.2013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726307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q=george+gordon+byron&amp;hl=cs&amp;biw=1366&amp;bih=673&amp;prmd=imvnsb&amp;tbm=isch&amp;tbo=u&amp;source=univ&amp;sa=X&amp;ei=vZ2xTpvECsjN4QSc-OTQAQ&amp;sqi=2&amp;ved=0CEIQsAQ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340768"/>
            <a:ext cx="8784976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prstClr val="white"/>
              </a:solidFill>
            </a:endParaRPr>
          </a:p>
          <a:p>
            <a:pPr algn="ctr"/>
            <a:r>
              <a:rPr lang="cs-CZ" b="1" dirty="0">
                <a:solidFill>
                  <a:schemeClr val="accent3">
                    <a:lumMod val="75000"/>
                  </a:schemeClr>
                </a:solidFill>
              </a:rPr>
              <a:t>projekt v rámci vzdělávacího programu</a:t>
            </a:r>
          </a:p>
          <a:p>
            <a:pPr algn="ctr"/>
            <a:r>
              <a:rPr lang="cs-CZ" b="1" dirty="0">
                <a:solidFill>
                  <a:schemeClr val="accent3">
                    <a:lumMod val="75000"/>
                  </a:schemeClr>
                </a:solidFill>
              </a:rPr>
              <a:t>VZDĚLÁNÍ PRO KONKURENCESCHOPNOST</a:t>
            </a:r>
          </a:p>
          <a:p>
            <a:pPr algn="ctr"/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  <a:p>
            <a:pPr algn="ctr"/>
            <a:r>
              <a:rPr lang="cs-CZ" b="1" dirty="0">
                <a:solidFill>
                  <a:schemeClr val="accent3">
                    <a:lumMod val="75000"/>
                  </a:schemeClr>
                </a:solidFill>
              </a:rPr>
              <a:t>ŠABLONA ČÍSLO: III/2</a:t>
            </a:r>
          </a:p>
          <a:p>
            <a:pPr algn="ctr"/>
            <a:r>
              <a:rPr lang="cs-CZ" b="1" dirty="0">
                <a:solidFill>
                  <a:schemeClr val="accent3">
                    <a:lumMod val="75000"/>
                  </a:schemeClr>
                </a:solidFill>
              </a:rPr>
              <a:t>NÁZEV:  INOVACE A ZKVALITNĚNÍ VÝUKY PROSTŘEDNICTVÍM ICT</a:t>
            </a:r>
          </a:p>
          <a:p>
            <a:endParaRPr lang="cs-CZ" dirty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dirty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b="1" dirty="0">
                <a:solidFill>
                  <a:schemeClr val="accent3">
                    <a:lumMod val="75000"/>
                  </a:schemeClr>
                </a:solidFill>
              </a:rPr>
              <a:t>PŘEDMĚT: JAZYK ČESKÝ</a:t>
            </a:r>
          </a:p>
          <a:p>
            <a:r>
              <a:rPr lang="cs-CZ" b="1" dirty="0">
                <a:solidFill>
                  <a:schemeClr val="accent3">
                    <a:lumMod val="75000"/>
                  </a:schemeClr>
                </a:solidFill>
              </a:rPr>
              <a:t>ROČNÍK: IX.</a:t>
            </a:r>
          </a:p>
          <a:p>
            <a:r>
              <a:rPr lang="cs-CZ" b="1" dirty="0">
                <a:solidFill>
                  <a:schemeClr val="accent3">
                    <a:lumMod val="75000"/>
                  </a:schemeClr>
                </a:solidFill>
              </a:rPr>
              <a:t>TÉMA: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GEORGE GORDON BYRON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b="1" dirty="0">
                <a:solidFill>
                  <a:schemeClr val="accent3">
                    <a:lumMod val="75000"/>
                  </a:schemeClr>
                </a:solidFill>
              </a:rPr>
              <a:t>AUTOR: MGR. HANA GINTEROVÁ</a:t>
            </a:r>
          </a:p>
          <a:p>
            <a:r>
              <a:rPr lang="cs-CZ" b="1" dirty="0">
                <a:solidFill>
                  <a:schemeClr val="accent3">
                    <a:lumMod val="75000"/>
                  </a:schemeClr>
                </a:solidFill>
              </a:rPr>
              <a:t>DATUM VYTVOŘENÍ: 2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. 11. </a:t>
            </a:r>
            <a:r>
              <a:rPr lang="cs-CZ" b="1" dirty="0">
                <a:solidFill>
                  <a:schemeClr val="accent3">
                    <a:lumMod val="75000"/>
                  </a:schemeClr>
                </a:solidFill>
              </a:rPr>
              <a:t>2011</a:t>
            </a:r>
          </a:p>
          <a:p>
            <a:endParaRPr lang="cs-CZ" dirty="0">
              <a:solidFill>
                <a:prstClr val="white"/>
              </a:solidFill>
            </a:endParaRPr>
          </a:p>
          <a:p>
            <a:pPr algn="ctr"/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sz="2800" b="1" dirty="0" smtClean="0">
                <a:solidFill>
                  <a:srgbClr val="C00000"/>
                </a:solidFill>
              </a:rPr>
              <a:t>VY_32_INOVACE_34_HG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3" y="4149080"/>
            <a:ext cx="1409453" cy="173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6426" y="188640"/>
            <a:ext cx="4541837" cy="1017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32690295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16633"/>
            <a:ext cx="7125113" cy="576064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4400" b="1" dirty="0" smtClean="0">
                <a:solidFill>
                  <a:schemeClr val="accent3">
                    <a:lumMod val="75000"/>
                  </a:schemeClr>
                </a:solidFill>
              </a:rPr>
              <a:t>ANOTACE</a:t>
            </a:r>
            <a:endParaRPr lang="cs-CZ" sz="4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836712"/>
            <a:ext cx="8784976" cy="5832647"/>
          </a:xfr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>
              <a:buClr>
                <a:schemeClr val="accent3">
                  <a:lumMod val="75000"/>
                </a:schemeClr>
              </a:buClr>
            </a:pPr>
            <a:r>
              <a:rPr lang="cs-CZ" sz="2000" b="1" dirty="0" smtClean="0">
                <a:solidFill>
                  <a:schemeClr val="accent3">
                    <a:lumMod val="75000"/>
                  </a:schemeClr>
                </a:solidFill>
              </a:rPr>
              <a:t>PREZENTACE VYTVOŘENA JAKO DOPLNĚNÍ OPAKOVACÍHO UČIVA 9. ROČNÍKU SVĚTOVÍ SPISOVATELÉ OBDOBÍ ROMANTISMU – GEORGE GORDON BYRON</a:t>
            </a:r>
          </a:p>
          <a:p>
            <a:pPr>
              <a:buClr>
                <a:schemeClr val="accent3">
                  <a:lumMod val="75000"/>
                </a:schemeClr>
              </a:buClr>
            </a:pPr>
            <a:r>
              <a:rPr lang="cs-CZ" sz="2000" b="1" dirty="0" smtClean="0">
                <a:solidFill>
                  <a:schemeClr val="accent3">
                    <a:lumMod val="75000"/>
                  </a:schemeClr>
                </a:solidFill>
              </a:rPr>
              <a:t>V RÁMCI PREZENTACE MAJÍ ŽÁCI MOŽNOST SEZNÁMIT SE:</a:t>
            </a:r>
          </a:p>
          <a:p>
            <a:pPr marL="457200" indent="-457200">
              <a:buClr>
                <a:schemeClr val="accent3">
                  <a:lumMod val="75000"/>
                </a:schemeClr>
              </a:buClr>
              <a:buFont typeface="+mj-lt"/>
              <a:buAutoNum type="arabicPeriod"/>
            </a:pPr>
            <a:r>
              <a:rPr lang="cs-CZ" sz="2000" b="1" dirty="0" smtClean="0">
                <a:solidFill>
                  <a:schemeClr val="accent3">
                    <a:lumMod val="75000"/>
                  </a:schemeClr>
                </a:solidFill>
              </a:rPr>
              <a:t>S OSOBNOSTÍ, ŽIVOTEM A DÍLEM SPISOVATELE</a:t>
            </a:r>
          </a:p>
          <a:p>
            <a:pPr marL="457200" indent="-457200">
              <a:buClr>
                <a:schemeClr val="accent3">
                  <a:lumMod val="75000"/>
                </a:schemeClr>
              </a:buClr>
              <a:buFont typeface="+mj-lt"/>
              <a:buAutoNum type="arabicPeriod"/>
            </a:pPr>
            <a:r>
              <a:rPr lang="cs-CZ" sz="2000" b="1" dirty="0" smtClean="0">
                <a:solidFill>
                  <a:schemeClr val="accent3">
                    <a:lumMod val="75000"/>
                  </a:schemeClr>
                </a:solidFill>
              </a:rPr>
              <a:t>SE ZNAKY ROMANTISMU  A ROMANTICKÝM HRDINOU</a:t>
            </a:r>
          </a:p>
          <a:p>
            <a:pPr marL="457200" indent="-457200">
              <a:buClr>
                <a:schemeClr val="accent3">
                  <a:lumMod val="75000"/>
                </a:schemeClr>
              </a:buClr>
              <a:buFont typeface="+mj-lt"/>
              <a:buAutoNum type="arabicPeriod"/>
            </a:pPr>
            <a:r>
              <a:rPr lang="cs-CZ" sz="2000" b="1" dirty="0" smtClean="0">
                <a:solidFill>
                  <a:schemeClr val="accent3">
                    <a:lumMod val="75000"/>
                  </a:schemeClr>
                </a:solidFill>
              </a:rPr>
              <a:t>S DÍLEM CHILDE HAROLDOVA POUŤ</a:t>
            </a:r>
          </a:p>
          <a:p>
            <a:pPr marL="0" indent="0">
              <a:buClr>
                <a:schemeClr val="accent3">
                  <a:lumMod val="75000"/>
                </a:schemeClr>
              </a:buClr>
              <a:buNone/>
            </a:pPr>
            <a:r>
              <a:rPr lang="cs-CZ" sz="2000" b="1" dirty="0" smtClean="0">
                <a:solidFill>
                  <a:schemeClr val="accent3">
                    <a:lumMod val="75000"/>
                  </a:schemeClr>
                </a:solidFill>
              </a:rPr>
              <a:t>Pilotáž: Prezentace pilotována ve třídách 9. ročníku, ale je možné ji zařadit jako doplnění učiva ve všech ročnících II. stupně ZŠ a víceletá gymnázia. Pro žáky jsou životní osudy a postoje Georga </a:t>
            </a:r>
            <a:r>
              <a:rPr lang="cs-CZ" sz="2000" b="1" dirty="0" err="1">
                <a:solidFill>
                  <a:schemeClr val="accent3">
                    <a:lumMod val="75000"/>
                  </a:schemeClr>
                </a:solidFill>
              </a:rPr>
              <a:t>G</a:t>
            </a:r>
            <a:r>
              <a:rPr lang="cs-CZ" sz="2000" b="1" dirty="0" err="1" smtClean="0">
                <a:solidFill>
                  <a:schemeClr val="accent3">
                    <a:lumMod val="75000"/>
                  </a:schemeClr>
                </a:solidFill>
              </a:rPr>
              <a:t>ordona</a:t>
            </a:r>
            <a:r>
              <a:rPr lang="cs-CZ" sz="2000" b="1" dirty="0" smtClean="0">
                <a:solidFill>
                  <a:schemeClr val="accent3">
                    <a:lumMod val="75000"/>
                  </a:schemeClr>
                </a:solidFill>
              </a:rPr>
              <a:t> Byrona velmi působivé a z jeho života je možné odvodit celou řadu znaků romantismu a romantického hrdiny. Doporučuji soustředit se na podrobnosti z autorova života, díky nimž si žáci zapamatují řadu důležitých informací, které </a:t>
            </a:r>
            <a:r>
              <a:rPr lang="cs-CZ" sz="2000" b="1" dirty="0">
                <a:solidFill>
                  <a:schemeClr val="accent3">
                    <a:lumMod val="75000"/>
                  </a:schemeClr>
                </a:solidFill>
              </a:rPr>
              <a:t>p</a:t>
            </a:r>
            <a:r>
              <a:rPr lang="cs-CZ" sz="2000" b="1" dirty="0" smtClean="0">
                <a:solidFill>
                  <a:schemeClr val="accent3">
                    <a:lumMod val="75000"/>
                  </a:schemeClr>
                </a:solidFill>
              </a:rPr>
              <a:t>ak dokáží odvodit.  </a:t>
            </a:r>
          </a:p>
        </p:txBody>
      </p:sp>
    </p:spTree>
    <p:extLst>
      <p:ext uri="{BB962C8B-B14F-4D97-AF65-F5344CB8AC3E}">
        <p14:creationId xmlns:p14="http://schemas.microsoft.com/office/powerpoint/2010/main" val="3552749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7125113" cy="924475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4400" b="1" dirty="0" smtClean="0">
                <a:solidFill>
                  <a:schemeClr val="accent3">
                    <a:lumMod val="75000"/>
                  </a:schemeClr>
                </a:solidFill>
              </a:rPr>
              <a:t>KLÍČOVÁ SLOVA</a:t>
            </a:r>
            <a:endParaRPr lang="cs-CZ" sz="4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1"/>
            <a:ext cx="8568952" cy="5256584"/>
          </a:xfrm>
          <a:ln w="57150">
            <a:solidFill>
              <a:schemeClr val="accent3">
                <a:lumMod val="75000"/>
              </a:schemeClr>
            </a:solidFill>
          </a:ln>
        </p:spPr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ROMANTISMUS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LITERÁRNÍ SMĚR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LIDSKÁ PSYCHIKA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TAJEMNO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FANTASTIČNO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OSUDOVOST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KONTRASTY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MELANCHOLIK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INTELEKTUÁL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EPOS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EPICKÁ BÁSEŇ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1163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573015"/>
            <a:ext cx="8136904" cy="1800201"/>
          </a:xfrm>
        </p:spPr>
        <p:txBody>
          <a:bodyPr/>
          <a:lstStyle/>
          <a:p>
            <a:pPr algn="ctr"/>
            <a:r>
              <a:rPr lang="cs-CZ" sz="4000" b="1" dirty="0" smtClean="0">
                <a:solidFill>
                  <a:schemeClr val="accent3">
                    <a:lumMod val="75000"/>
                  </a:schemeClr>
                </a:solidFill>
              </a:rPr>
              <a:t>GEORGE GORDON BYRON</a:t>
            </a:r>
            <a:endParaRPr lang="cs-CZ" sz="40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94531" y="5517232"/>
            <a:ext cx="7117178" cy="720080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tx1">
                    <a:lumMod val="50000"/>
                  </a:schemeClr>
                </a:solidFill>
              </a:rPr>
              <a:t>[</a:t>
            </a:r>
            <a:r>
              <a:rPr lang="cs-CZ" sz="3600" b="1" dirty="0" err="1" smtClean="0">
                <a:solidFill>
                  <a:schemeClr val="tx1">
                    <a:lumMod val="50000"/>
                  </a:schemeClr>
                </a:solidFill>
              </a:rPr>
              <a:t>džordž</a:t>
            </a:r>
            <a:r>
              <a:rPr lang="cs-CZ" sz="3600" b="1" dirty="0" smtClean="0">
                <a:solidFill>
                  <a:schemeClr val="tx1">
                    <a:lumMod val="50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tx1">
                    <a:lumMod val="50000"/>
                  </a:schemeClr>
                </a:solidFill>
              </a:rPr>
              <a:t>górdn</a:t>
            </a:r>
            <a:r>
              <a:rPr lang="cs-CZ" sz="3600" b="1" dirty="0" smtClean="0">
                <a:solidFill>
                  <a:schemeClr val="tx1">
                    <a:lumMod val="50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tx1">
                    <a:lumMod val="50000"/>
                  </a:schemeClr>
                </a:solidFill>
              </a:rPr>
              <a:t>bajrn</a:t>
            </a:r>
            <a:r>
              <a:rPr lang="cs-CZ" sz="3600" b="1" dirty="0" smtClean="0">
                <a:solidFill>
                  <a:schemeClr val="tx1">
                    <a:lumMod val="50000"/>
                  </a:schemeClr>
                </a:solidFill>
              </a:rPr>
              <a:t>]</a:t>
            </a:r>
            <a:endParaRPr lang="cs-CZ" sz="3600" b="1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71098"/>
            <a:ext cx="2957314" cy="3915483"/>
          </a:xfrm>
          <a:prstGeom prst="ellipse">
            <a:avLst/>
          </a:prstGeom>
          <a:ln w="76200">
            <a:solidFill>
              <a:schemeClr val="accent3">
                <a:lumMod val="75000"/>
              </a:schemeClr>
            </a:solidFill>
            <a:miter lim="800000"/>
            <a:headEnd/>
            <a:tailEnd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347864" y="251806"/>
            <a:ext cx="2376264" cy="4154984"/>
          </a:xfrm>
          <a:prstGeom prst="rect">
            <a:avLst/>
          </a:prstGeom>
          <a:ln w="5715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endParaRPr lang="cs-CZ" sz="2400" b="1" dirty="0" smtClean="0">
              <a:solidFill>
                <a:schemeClr val="bg1">
                  <a:lumMod val="75000"/>
                  <a:lumOff val="25000"/>
                </a:schemeClr>
              </a:solidFill>
            </a:endParaRPr>
          </a:p>
          <a:p>
            <a:pPr algn="ctr"/>
            <a:r>
              <a:rPr lang="cs-CZ" sz="2400" b="1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typický romantický hrdina</a:t>
            </a:r>
          </a:p>
          <a:p>
            <a:pPr algn="ctr"/>
            <a:endParaRPr lang="cs-CZ" sz="2400" b="1" dirty="0" smtClean="0">
              <a:solidFill>
                <a:schemeClr val="bg1">
                  <a:lumMod val="75000"/>
                  <a:lumOff val="25000"/>
                </a:schemeClr>
              </a:solidFill>
            </a:endParaRPr>
          </a:p>
          <a:p>
            <a:pPr algn="ctr"/>
            <a:endParaRPr lang="cs-CZ" sz="2400" b="1" dirty="0">
              <a:solidFill>
                <a:schemeClr val="bg1">
                  <a:lumMod val="75000"/>
                  <a:lumOff val="25000"/>
                </a:schemeClr>
              </a:solidFill>
            </a:endParaRPr>
          </a:p>
          <a:p>
            <a:pPr algn="ctr"/>
            <a:r>
              <a:rPr lang="cs-CZ" sz="2400" b="1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šlechtic proslulý svými skandály</a:t>
            </a:r>
          </a:p>
          <a:p>
            <a:pPr algn="ctr"/>
            <a:endParaRPr lang="cs-CZ" sz="2400" b="1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15753"/>
            <a:ext cx="2919157" cy="4027090"/>
          </a:xfrm>
          <a:prstGeom prst="ellipse">
            <a:avLst/>
          </a:prstGeom>
          <a:ln w="57150">
            <a:solidFill>
              <a:schemeClr val="accent3">
                <a:lumMod val="75000"/>
              </a:schemeClr>
            </a:solidFill>
            <a:miter lim="800000"/>
            <a:headEnd/>
            <a:tailEnd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5282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75724"/>
            <a:ext cx="7739019" cy="924475"/>
          </a:xfrm>
        </p:spPr>
        <p:txBody>
          <a:bodyPr/>
          <a:lstStyle/>
          <a:p>
            <a:pPr algn="ctr"/>
            <a:r>
              <a:rPr lang="cs-CZ" sz="4000" b="1" dirty="0" smtClean="0">
                <a:solidFill>
                  <a:schemeClr val="accent3">
                    <a:lumMod val="75000"/>
                  </a:schemeClr>
                </a:solidFill>
              </a:rPr>
              <a:t>KDO BYL </a:t>
            </a:r>
            <a:br>
              <a:rPr lang="cs-CZ" sz="4000" b="1" dirty="0" smtClean="0">
                <a:solidFill>
                  <a:schemeClr val="accent3">
                    <a:lumMod val="75000"/>
                  </a:schemeClr>
                </a:solidFill>
              </a:rPr>
            </a:br>
            <a:r>
              <a:rPr lang="cs-CZ" sz="4000" b="1" dirty="0" smtClean="0">
                <a:solidFill>
                  <a:schemeClr val="accent3">
                    <a:lumMod val="75000"/>
                  </a:schemeClr>
                </a:solidFill>
              </a:rPr>
              <a:t>GEORGE GORDON BYRON</a:t>
            </a:r>
            <a:endParaRPr lang="cs-CZ" sz="40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2204864"/>
            <a:ext cx="8280920" cy="4062651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endParaRPr lang="cs-CZ" dirty="0" smtClean="0">
              <a:solidFill>
                <a:schemeClr val="accent3">
                  <a:lumMod val="60000"/>
                  <a:lumOff val="40000"/>
                </a:schemeClr>
              </a:solidFill>
              <a:effectLst/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cs-CZ" sz="2400" dirty="0">
                <a:solidFill>
                  <a:schemeClr val="accent3"/>
                </a:solidFill>
              </a:rPr>
              <a:t>George Byron je typický představitel mladší generace anglického </a:t>
            </a:r>
            <a:r>
              <a:rPr lang="cs-CZ" sz="2400" dirty="0" smtClean="0">
                <a:solidFill>
                  <a:schemeClr val="accent3"/>
                </a:solidFill>
              </a:rPr>
              <a:t>romantismu.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400" dirty="0">
                <a:solidFill>
                  <a:schemeClr val="accent3"/>
                </a:solidFill>
              </a:rPr>
              <a:t>Pocházel ze starého šlechtického rodu pověstného skandály. </a:t>
            </a:r>
            <a:endParaRPr lang="cs-CZ" sz="2400" dirty="0" smtClean="0">
              <a:solidFill>
                <a:schemeClr val="accent3"/>
              </a:solidFill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accent3"/>
                </a:solidFill>
              </a:rPr>
              <a:t>N</a:t>
            </a:r>
            <a:r>
              <a:rPr lang="cs-CZ" sz="2400" dirty="0" smtClean="0">
                <a:solidFill>
                  <a:schemeClr val="accent3"/>
                </a:solidFill>
                <a:effectLst/>
              </a:rPr>
              <a:t>esl šlechtický titul lord. 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accent3"/>
                </a:solidFill>
              </a:rPr>
              <a:t>O</a:t>
            </a:r>
            <a:r>
              <a:rPr lang="cs-CZ" sz="2400" dirty="0" smtClean="0">
                <a:solidFill>
                  <a:schemeClr val="accent3"/>
                </a:solidFill>
                <a:effectLst/>
              </a:rPr>
              <a:t>d narození kulhal, vytrénoval si však dobrou fyzickou kondici</a:t>
            </a:r>
            <a:r>
              <a:rPr lang="cs-CZ" sz="2400" dirty="0">
                <a:solidFill>
                  <a:schemeClr val="accent3"/>
                </a:solidFill>
              </a:rPr>
              <a:t> </a:t>
            </a:r>
            <a:r>
              <a:rPr lang="cs-CZ" sz="2400" dirty="0" smtClean="0">
                <a:solidFill>
                  <a:schemeClr val="accent3"/>
                </a:solidFill>
              </a:rPr>
              <a:t>a vynikal v mnoha sportech.</a:t>
            </a:r>
            <a:endParaRPr lang="cs-CZ" sz="2400" dirty="0" smtClean="0">
              <a:solidFill>
                <a:schemeClr val="accent3"/>
              </a:solidFill>
              <a:effectLst/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cs-CZ" sz="2400" dirty="0">
                <a:solidFill>
                  <a:schemeClr val="accent3"/>
                </a:solidFill>
              </a:rPr>
              <a:t>V deseti letech se stal hlavou rodu </a:t>
            </a:r>
            <a:r>
              <a:rPr lang="cs-CZ" sz="2400" dirty="0" smtClean="0">
                <a:solidFill>
                  <a:schemeClr val="accent3"/>
                </a:solidFill>
              </a:rPr>
              <a:t>Byronů.</a:t>
            </a:r>
            <a:endParaRPr lang="cs-CZ" sz="2400" dirty="0" smtClean="0">
              <a:solidFill>
                <a:schemeClr val="accent3"/>
              </a:solidFill>
              <a:effectLst/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accent3"/>
                </a:solidFill>
                <a:effectLst/>
              </a:rPr>
              <a:t>Byl tvrdohlavý, neústupný a měl obdivuhodnou vůli. </a:t>
            </a:r>
          </a:p>
        </p:txBody>
      </p:sp>
    </p:spTree>
    <p:extLst>
      <p:ext uri="{BB962C8B-B14F-4D97-AF65-F5344CB8AC3E}">
        <p14:creationId xmlns:p14="http://schemas.microsoft.com/office/powerpoint/2010/main" val="798159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48681"/>
            <a:ext cx="2664296" cy="3312368"/>
          </a:xfrm>
          <a:prstGeom prst="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9944" y="2845380"/>
            <a:ext cx="3145156" cy="3663181"/>
          </a:xfrm>
          <a:prstGeom prst="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sp>
        <p:nvSpPr>
          <p:cNvPr id="4" name="TextovéPole 3"/>
          <p:cNvSpPr txBox="1"/>
          <p:nvPr/>
        </p:nvSpPr>
        <p:spPr>
          <a:xfrm>
            <a:off x="467544" y="4149080"/>
            <a:ext cx="4032448" cy="156966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2">
                    <a:lumMod val="75000"/>
                  </a:schemeClr>
                </a:solidFill>
                <a:effectLst/>
              </a:rPr>
              <a:t>Otec brzy opustil jeho matku a poté zemřel. Zanechal rodině pouze dluhy. </a:t>
            </a:r>
            <a:endParaRPr lang="cs-CZ" sz="2400" b="1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83968" y="607328"/>
            <a:ext cx="4176464" cy="1938992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chemeClr val="bg2">
                    <a:lumMod val="75000"/>
                  </a:schemeClr>
                </a:solidFill>
              </a:rPr>
              <a:t>M</a:t>
            </a:r>
            <a:r>
              <a:rPr lang="cs-CZ" sz="2400" b="1" dirty="0" smtClean="0">
                <a:solidFill>
                  <a:schemeClr val="bg2">
                    <a:lumMod val="75000"/>
                  </a:schemeClr>
                </a:solidFill>
                <a:effectLst/>
              </a:rPr>
              <a:t>atka trpěla hysterií, často se u ní střídaly nálady. Její syn k ní ale nikdy nebyl lhostejný.</a:t>
            </a:r>
            <a:endParaRPr lang="cs-CZ" sz="2400" b="1" dirty="0">
              <a:solidFill>
                <a:schemeClr val="bg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6508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7136" y="836712"/>
            <a:ext cx="8928991" cy="538609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000" dirty="0">
                <a:solidFill>
                  <a:prstClr val="black"/>
                </a:solidFill>
              </a:rPr>
              <a:t>George </a:t>
            </a:r>
            <a:r>
              <a:rPr lang="cs-CZ" sz="2000" dirty="0" err="1">
                <a:solidFill>
                  <a:prstClr val="black"/>
                </a:solidFill>
              </a:rPr>
              <a:t>Gordon</a:t>
            </a:r>
            <a:r>
              <a:rPr lang="cs-CZ" sz="2000" dirty="0">
                <a:solidFill>
                  <a:prstClr val="black"/>
                </a:solidFill>
              </a:rPr>
              <a:t> Byron se, díky komplikovanému porodu, narodil se </a:t>
            </a:r>
            <a:r>
              <a:rPr lang="cs-CZ" sz="2000" u="sng" dirty="0">
                <a:solidFill>
                  <a:prstClr val="black"/>
                </a:solidFill>
              </a:rPr>
              <a:t>zdeformovanou nohou</a:t>
            </a:r>
            <a:r>
              <a:rPr lang="cs-CZ" sz="2000" dirty="0">
                <a:solidFill>
                  <a:prstClr val="black"/>
                </a:solidFill>
              </a:rPr>
              <a:t>. </a:t>
            </a:r>
            <a:endParaRPr lang="cs-CZ" sz="2000" dirty="0" smtClean="0">
              <a:solidFill>
                <a:prstClr val="black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solidFill>
                  <a:prstClr val="black"/>
                </a:solidFill>
              </a:rPr>
              <a:t>Této </a:t>
            </a:r>
            <a:r>
              <a:rPr lang="cs-CZ" sz="2000" dirty="0">
                <a:solidFill>
                  <a:prstClr val="black"/>
                </a:solidFill>
              </a:rPr>
              <a:t>odlišnosti využíval při vyprávění jako předzvěst svého prokletého osudu, ovšem zchromená noha mu působila </a:t>
            </a:r>
            <a:r>
              <a:rPr lang="cs-CZ" sz="2000" u="sng" dirty="0">
                <a:solidFill>
                  <a:prstClr val="black"/>
                </a:solidFill>
              </a:rPr>
              <a:t>trauma</a:t>
            </a:r>
            <a:r>
              <a:rPr lang="cs-CZ" sz="2000" dirty="0">
                <a:solidFill>
                  <a:prstClr val="black"/>
                </a:solidFill>
              </a:rPr>
              <a:t> jako protiklad k jeho krásné tváři. </a:t>
            </a:r>
            <a:endParaRPr lang="cs-CZ" sz="2000" dirty="0" smtClean="0">
              <a:solidFill>
                <a:prstClr val="black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solidFill>
                  <a:prstClr val="black"/>
                </a:solidFill>
              </a:rPr>
              <a:t>Tuto </a:t>
            </a:r>
            <a:r>
              <a:rPr lang="cs-CZ" sz="2000" dirty="0">
                <a:solidFill>
                  <a:prstClr val="black"/>
                </a:solidFill>
              </a:rPr>
              <a:t>situaci mu nezlehčovala jeho matka, která zvala do panství různé podvodné lékaře, kteří mu narovnávali kosti. </a:t>
            </a:r>
            <a:endParaRPr lang="cs-CZ" sz="2000" dirty="0" smtClean="0">
              <a:solidFill>
                <a:prstClr val="black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solidFill>
                  <a:prstClr val="black"/>
                </a:solidFill>
              </a:rPr>
              <a:t>Byron </a:t>
            </a:r>
            <a:r>
              <a:rPr lang="cs-CZ" sz="2000" dirty="0">
                <a:solidFill>
                  <a:prstClr val="black"/>
                </a:solidFill>
              </a:rPr>
              <a:t>též bojoval a začal vynikat nad ostatními v plavání, jízdě na koni a boxu. Jeho </a:t>
            </a:r>
            <a:r>
              <a:rPr lang="cs-CZ" sz="2000" u="sng" dirty="0">
                <a:solidFill>
                  <a:prstClr val="black"/>
                </a:solidFill>
              </a:rPr>
              <a:t>sebevědomí</a:t>
            </a:r>
            <a:r>
              <a:rPr lang="cs-CZ" sz="2000" dirty="0">
                <a:solidFill>
                  <a:prstClr val="black"/>
                </a:solidFill>
              </a:rPr>
              <a:t> rostlo. </a:t>
            </a:r>
            <a:endParaRPr lang="cs-CZ" sz="2000" dirty="0" smtClean="0">
              <a:solidFill>
                <a:prstClr val="black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solidFill>
                  <a:prstClr val="black"/>
                </a:solidFill>
              </a:rPr>
              <a:t>Na </a:t>
            </a:r>
            <a:r>
              <a:rPr lang="cs-CZ" sz="2000" dirty="0">
                <a:solidFill>
                  <a:prstClr val="black"/>
                </a:solidFill>
              </a:rPr>
              <a:t>školách působil jako </a:t>
            </a:r>
            <a:r>
              <a:rPr lang="cs-CZ" sz="2000" u="sng" dirty="0">
                <a:solidFill>
                  <a:prstClr val="black"/>
                </a:solidFill>
              </a:rPr>
              <a:t>arogantní</a:t>
            </a:r>
            <a:r>
              <a:rPr lang="cs-CZ" sz="2000" dirty="0">
                <a:solidFill>
                  <a:prstClr val="black"/>
                </a:solidFill>
              </a:rPr>
              <a:t> a tvrdohlavý žák, během studií na </a:t>
            </a:r>
            <a:r>
              <a:rPr lang="cs-CZ" sz="2000" dirty="0" err="1">
                <a:solidFill>
                  <a:prstClr val="black"/>
                </a:solidFill>
              </a:rPr>
              <a:t>Cambridgské</a:t>
            </a:r>
            <a:r>
              <a:rPr lang="cs-CZ" sz="2000" dirty="0">
                <a:solidFill>
                  <a:prstClr val="black"/>
                </a:solidFill>
              </a:rPr>
              <a:t> univerzitě byl nazván buřičem a provokatérem (jednou si přivedl na přednášku medvěda, protože mu zakázali vodit s sebou psa</a:t>
            </a:r>
            <a:r>
              <a:rPr lang="cs-CZ" sz="2000" dirty="0" smtClean="0">
                <a:solidFill>
                  <a:prstClr val="black"/>
                </a:solidFill>
              </a:rPr>
              <a:t>).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solidFill>
                  <a:prstClr val="black"/>
                </a:solidFill>
              </a:rPr>
              <a:t>Právě </a:t>
            </a:r>
            <a:r>
              <a:rPr lang="cs-CZ" sz="2000" dirty="0">
                <a:solidFill>
                  <a:prstClr val="black"/>
                </a:solidFill>
              </a:rPr>
              <a:t>na studiích se začala projevovat jeho rodinná zkaženost. Dokázal si získávat věrné přátele a vášnivé milenky, s nimiž </a:t>
            </a:r>
            <a:r>
              <a:rPr lang="cs-CZ" sz="2000" u="sng" dirty="0">
                <a:solidFill>
                  <a:prstClr val="black"/>
                </a:solidFill>
              </a:rPr>
              <a:t>hýřil </a:t>
            </a:r>
            <a:r>
              <a:rPr lang="cs-CZ" sz="2000" dirty="0">
                <a:solidFill>
                  <a:prstClr val="black"/>
                </a:solidFill>
              </a:rPr>
              <a:t>po nocích. Po večeřích nechával kolovat víno v lidské lebce a poté, co všichni usnuli,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000" dirty="0">
                <a:solidFill>
                  <a:prstClr val="black"/>
                </a:solidFill>
              </a:rPr>
              <a:t>psával své básně až do ranních hodin</a:t>
            </a:r>
            <a:r>
              <a:rPr lang="cs-CZ" sz="2000" dirty="0" smtClean="0">
                <a:solidFill>
                  <a:prstClr val="black"/>
                </a:solidFill>
              </a:rPr>
              <a:t>.</a:t>
            </a:r>
            <a:endParaRPr lang="cs-CZ" sz="2000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69274" y="217292"/>
            <a:ext cx="7272808" cy="46166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</a:rPr>
              <a:t>„</a:t>
            </a:r>
            <a:r>
              <a:rPr lang="cs-CZ" sz="2400" dirty="0" smtClean="0">
                <a:solidFill>
                  <a:prstClr val="black"/>
                </a:solidFill>
              </a:rPr>
              <a:t>PROTOTYP“ ROMANTICKÉHO HRDINY 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63888" y="6340678"/>
            <a:ext cx="4464496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VYSVĚTLI PODTRŽENÉ TERMÍNY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7980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0775" y="576263"/>
            <a:ext cx="4362450" cy="5705475"/>
          </a:xfrm>
          <a:prstGeom prst="rect">
            <a:avLst/>
          </a:prstGeom>
          <a:ln/>
          <a:extLst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470061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9467" y="3847870"/>
            <a:ext cx="1944216" cy="2704307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3568" y="620688"/>
            <a:ext cx="8074742" cy="313932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cs-CZ" sz="2200" dirty="0" smtClean="0">
                <a:solidFill>
                  <a:schemeClr val="accent3">
                    <a:lumMod val="75000"/>
                  </a:schemeClr>
                </a:solidFill>
                <a:effectLst/>
              </a:rPr>
              <a:t>Jako patnáctiletý se zamiloval do Mary Ann </a:t>
            </a:r>
            <a:r>
              <a:rPr lang="cs-CZ" sz="2200" dirty="0" err="1" smtClean="0">
                <a:solidFill>
                  <a:schemeClr val="accent3">
                    <a:lumMod val="75000"/>
                  </a:schemeClr>
                </a:solidFill>
                <a:effectLst/>
              </a:rPr>
              <a:t>Chaworthové</a:t>
            </a:r>
            <a:r>
              <a:rPr lang="cs-CZ" sz="2200" dirty="0" smtClean="0">
                <a:solidFill>
                  <a:schemeClr val="accent3">
                    <a:lumMod val="75000"/>
                  </a:schemeClr>
                </a:solidFill>
                <a:effectLst/>
              </a:rPr>
              <a:t> ze sousedství. Ona ho však odmítala a to ho hluboce ranilo. 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200" dirty="0" smtClean="0">
                <a:solidFill>
                  <a:schemeClr val="accent3">
                    <a:lumMod val="75000"/>
                  </a:schemeClr>
                </a:solidFill>
                <a:effectLst/>
              </a:rPr>
              <a:t>Sblížil se s nevlastní sestrou Augustou, kterou velmi miloval a to tak, že se jí v roce 1814 narodila dcera.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200" dirty="0" smtClean="0">
                <a:solidFill>
                  <a:schemeClr val="accent3">
                    <a:lumMod val="75000"/>
                  </a:schemeClr>
                </a:solidFill>
              </a:rPr>
              <a:t>V roce 1815 se podruhé oženil a zplodil druhou dceru, manželství nevydrželo. 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200" dirty="0" smtClean="0">
                <a:solidFill>
                  <a:schemeClr val="accent3">
                    <a:lumMod val="75000"/>
                  </a:schemeClr>
                </a:solidFill>
              </a:rPr>
              <a:t>Zamiloval do mladé šlechtičny Terezy </a:t>
            </a:r>
            <a:r>
              <a:rPr lang="cs-CZ" sz="2200" dirty="0" err="1" smtClean="0">
                <a:solidFill>
                  <a:schemeClr val="accent3">
                    <a:lumMod val="75000"/>
                  </a:schemeClr>
                </a:solidFill>
              </a:rPr>
              <a:t>Guiccoli</a:t>
            </a:r>
            <a:r>
              <a:rPr lang="cs-CZ" sz="2200" dirty="0" smtClean="0">
                <a:solidFill>
                  <a:schemeClr val="accent3">
                    <a:lumMod val="75000"/>
                  </a:schemeClr>
                </a:solidFill>
              </a:rPr>
              <a:t>, která kvůli Byronovi opustila manžela. </a:t>
            </a:r>
            <a:endParaRPr lang="cs-CZ" sz="22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129523" y="5682192"/>
            <a:ext cx="1008112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DCERA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46462" y="4061894"/>
            <a:ext cx="1653005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MARY ANN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760009"/>
            <a:ext cx="2233864" cy="2821723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59908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2492896"/>
            <a:ext cx="7992888" cy="4216539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endParaRPr lang="cs-CZ" sz="1400" dirty="0">
              <a:solidFill>
                <a:prstClr val="black"/>
              </a:solidFill>
            </a:endParaRP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>
                <a:solidFill>
                  <a:prstClr val="black"/>
                </a:solidFill>
              </a:rPr>
              <a:t>J</a:t>
            </a:r>
            <a:r>
              <a:rPr lang="cs-CZ" sz="2400" dirty="0" smtClean="0">
                <a:solidFill>
                  <a:prstClr val="black"/>
                </a:solidFill>
              </a:rPr>
              <a:t>ako </a:t>
            </a:r>
            <a:r>
              <a:rPr lang="cs-CZ" sz="2400" dirty="0">
                <a:solidFill>
                  <a:prstClr val="black"/>
                </a:solidFill>
              </a:rPr>
              <a:t>člen sněmovny lordů obhajoval práva dělníků – </a:t>
            </a:r>
            <a:r>
              <a:rPr lang="cs-CZ" sz="2400" dirty="0" smtClean="0">
                <a:solidFill>
                  <a:prstClr val="black"/>
                </a:solidFill>
              </a:rPr>
              <a:t>byl v nemilosti.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>
                <a:solidFill>
                  <a:prstClr val="black"/>
                </a:solidFill>
              </a:rPr>
              <a:t>Většina </a:t>
            </a:r>
            <a:r>
              <a:rPr lang="cs-CZ" sz="2400" dirty="0">
                <a:solidFill>
                  <a:prstClr val="black"/>
                </a:solidFill>
              </a:rPr>
              <a:t>života v cizině (</a:t>
            </a:r>
            <a:r>
              <a:rPr lang="cs-CZ" sz="2400" dirty="0" smtClean="0">
                <a:solidFill>
                  <a:prstClr val="black"/>
                </a:solidFill>
              </a:rPr>
              <a:t>Portugalsko, Itálie, Řecko...).</a:t>
            </a:r>
            <a:endParaRPr lang="cs-CZ" sz="2400" dirty="0">
              <a:solidFill>
                <a:prstClr val="black"/>
              </a:solidFill>
            </a:endParaRP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>
                <a:solidFill>
                  <a:prstClr val="black"/>
                </a:solidFill>
              </a:rPr>
              <a:t>P</a:t>
            </a:r>
            <a:r>
              <a:rPr lang="cs-CZ" sz="2400" dirty="0" smtClean="0">
                <a:solidFill>
                  <a:prstClr val="black"/>
                </a:solidFill>
              </a:rPr>
              <a:t>o </a:t>
            </a:r>
            <a:r>
              <a:rPr lang="cs-CZ" sz="2400" dirty="0">
                <a:solidFill>
                  <a:prstClr val="black"/>
                </a:solidFill>
              </a:rPr>
              <a:t>smrti dcery a </a:t>
            </a:r>
            <a:r>
              <a:rPr lang="cs-CZ" sz="2400" dirty="0" smtClean="0">
                <a:solidFill>
                  <a:prstClr val="black"/>
                </a:solidFill>
              </a:rPr>
              <a:t>celoživotního přítele básníka Shelleyho </a:t>
            </a:r>
            <a:r>
              <a:rPr lang="cs-CZ" sz="2400" dirty="0">
                <a:solidFill>
                  <a:prstClr val="black"/>
                </a:solidFill>
              </a:rPr>
              <a:t>se rozhodl vydat se na </a:t>
            </a:r>
            <a:r>
              <a:rPr lang="cs-CZ" sz="2400" dirty="0" smtClean="0">
                <a:solidFill>
                  <a:prstClr val="black"/>
                </a:solidFill>
              </a:rPr>
              <a:t>smrt - </a:t>
            </a:r>
            <a:r>
              <a:rPr lang="cs-CZ" sz="2400" dirty="0">
                <a:solidFill>
                  <a:prstClr val="black"/>
                </a:solidFill>
              </a:rPr>
              <a:t>pomoci Řekům proti tureckým </a:t>
            </a:r>
            <a:r>
              <a:rPr lang="cs-CZ" sz="2400" dirty="0" smtClean="0">
                <a:solidFill>
                  <a:prstClr val="black"/>
                </a:solidFill>
              </a:rPr>
              <a:t>utlačovatelům - </a:t>
            </a:r>
            <a:r>
              <a:rPr lang="cs-CZ" sz="2400" dirty="0">
                <a:solidFill>
                  <a:prstClr val="black"/>
                </a:solidFill>
              </a:rPr>
              <a:t>umírá však na morovou </a:t>
            </a:r>
            <a:r>
              <a:rPr lang="cs-CZ" sz="2400" dirty="0" smtClean="0">
                <a:solidFill>
                  <a:prstClr val="black"/>
                </a:solidFill>
              </a:rPr>
              <a:t>nákazu.</a:t>
            </a:r>
            <a:endParaRPr lang="cs-CZ" sz="2400" dirty="0">
              <a:solidFill>
                <a:prstClr val="black"/>
              </a:solidFill>
            </a:endParaRP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>
                <a:solidFill>
                  <a:prstClr val="black"/>
                </a:solidFill>
              </a:rPr>
              <a:t>Řekové </a:t>
            </a:r>
            <a:r>
              <a:rPr lang="cs-CZ" sz="2400" dirty="0">
                <a:solidFill>
                  <a:prstClr val="black"/>
                </a:solidFill>
              </a:rPr>
              <a:t>ho uznávají jako svého národního </a:t>
            </a:r>
            <a:r>
              <a:rPr lang="cs-CZ" sz="2400" dirty="0" smtClean="0">
                <a:solidFill>
                  <a:prstClr val="black"/>
                </a:solidFill>
              </a:rPr>
              <a:t>hrdinu.</a:t>
            </a:r>
            <a:endParaRPr lang="cs-CZ" sz="2400" dirty="0">
              <a:solidFill>
                <a:prstClr val="black"/>
              </a:solidFill>
            </a:endParaRPr>
          </a:p>
          <a:p>
            <a:endParaRPr lang="cs-CZ" sz="1600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95442" y="669339"/>
            <a:ext cx="3888432" cy="1200329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prstClr val="black"/>
                </a:solidFill>
              </a:rPr>
              <a:t>POSLEDNÍ </a:t>
            </a:r>
          </a:p>
          <a:p>
            <a:pPr algn="ctr"/>
            <a:r>
              <a:rPr lang="cs-CZ" sz="3600" b="1" dirty="0" smtClean="0">
                <a:solidFill>
                  <a:prstClr val="black"/>
                </a:solidFill>
              </a:rPr>
              <a:t>LÉTA ŽIVOTA</a:t>
            </a:r>
            <a:endParaRPr lang="cs-CZ" sz="3600" b="1" dirty="0">
              <a:solidFill>
                <a:prstClr val="black"/>
              </a:solidFill>
            </a:endParaRPr>
          </a:p>
        </p:txBody>
      </p:sp>
      <p:pic>
        <p:nvPicPr>
          <p:cNvPr id="2050" name="Picture 2" descr="C:\Users\EU12\AppData\Local\Microsoft\Windows\Temporary Internet Files\Content.IE5\HT4TS4KI\MP900404858[1].jp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28600"/>
            <a:ext cx="1904256" cy="19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6932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80920" cy="924475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sz="4000" b="1" dirty="0" smtClean="0"/>
              <a:t>      </a:t>
            </a: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ROMANTISMUS</a:t>
            </a: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8496944" cy="4645975"/>
          </a:xfr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>
              <a:buClr>
                <a:schemeClr val="accent3">
                  <a:lumMod val="75000"/>
                </a:schemeClr>
              </a:buClr>
              <a:buFont typeface="Wingdings" pitchFamily="2" charset="2"/>
              <a:buChar char="Ø"/>
            </a:pPr>
            <a:r>
              <a:rPr lang="cs-CZ" sz="2400" b="1" dirty="0">
                <a:solidFill>
                  <a:schemeClr val="accent3">
                    <a:lumMod val="75000"/>
                  </a:schemeClr>
                </a:solidFill>
              </a:rPr>
              <a:t>l</a:t>
            </a: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iterární a umělecký směr, ale i životní postoj  </a:t>
            </a:r>
          </a:p>
          <a:p>
            <a:pPr>
              <a:buClr>
                <a:schemeClr val="accent3">
                  <a:lumMod val="75000"/>
                </a:schemeClr>
              </a:buCl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konec </a:t>
            </a:r>
            <a:r>
              <a:rPr lang="cs-CZ" sz="2400" b="1" dirty="0">
                <a:solidFill>
                  <a:schemeClr val="accent3">
                    <a:lumMod val="75000"/>
                  </a:schemeClr>
                </a:solidFill>
              </a:rPr>
              <a:t>18. a 1.polovina </a:t>
            </a: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19.století</a:t>
            </a:r>
            <a:endParaRPr lang="cs-CZ" sz="2400" b="1" dirty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Clr>
                <a:schemeClr val="accent3">
                  <a:lumMod val="75000"/>
                </a:schemeClr>
              </a:buCl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vzniká </a:t>
            </a:r>
            <a:r>
              <a:rPr lang="cs-CZ" sz="2400" b="1" dirty="0">
                <a:solidFill>
                  <a:schemeClr val="accent3">
                    <a:lumMod val="75000"/>
                  </a:schemeClr>
                </a:solidFill>
              </a:rPr>
              <a:t>v </a:t>
            </a: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Anglii</a:t>
            </a:r>
            <a:endParaRPr lang="cs-CZ" sz="2400" b="1" dirty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Clr>
                <a:schemeClr val="accent3">
                  <a:lumMod val="75000"/>
                </a:schemeClr>
              </a:buClr>
              <a:buFont typeface="Wingdings" pitchFamily="2" charset="2"/>
              <a:buChar char="Ø"/>
            </a:pPr>
            <a:r>
              <a:rPr lang="cs-CZ" sz="2400" b="1" dirty="0">
                <a:solidFill>
                  <a:schemeClr val="accent3">
                    <a:lumMod val="75000"/>
                  </a:schemeClr>
                </a:solidFill>
              </a:rPr>
              <a:t>t</a:t>
            </a: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vůrci se obrací do minulosti a k lidové tvorbě</a:t>
            </a:r>
          </a:p>
          <a:p>
            <a:pPr>
              <a:buClr>
                <a:schemeClr val="accent3">
                  <a:lumMod val="75000"/>
                </a:schemeClr>
              </a:buClr>
              <a:buFont typeface="Wingdings" pitchFamily="2" charset="2"/>
              <a:buChar char="Ø"/>
            </a:pPr>
            <a:r>
              <a:rPr lang="cs-CZ" sz="2400" b="1" dirty="0">
                <a:solidFill>
                  <a:schemeClr val="accent3">
                    <a:lumMod val="75000"/>
                  </a:schemeClr>
                </a:solidFill>
              </a:rPr>
              <a:t>s</a:t>
            </a: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oustředí se na mimořádné </a:t>
            </a:r>
            <a:r>
              <a:rPr lang="cs-CZ" sz="2400" b="1" dirty="0">
                <a:solidFill>
                  <a:schemeClr val="accent3">
                    <a:lumMod val="75000"/>
                  </a:schemeClr>
                </a:solidFill>
              </a:rPr>
              <a:t>okolnosti v </a:t>
            </a: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životě</a:t>
            </a:r>
          </a:p>
          <a:p>
            <a:pPr>
              <a:buClr>
                <a:schemeClr val="accent3">
                  <a:lumMod val="75000"/>
                </a:schemeClr>
              </a:buCl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důraz </a:t>
            </a:r>
            <a:r>
              <a:rPr lang="cs-CZ" sz="2400" b="1" dirty="0">
                <a:solidFill>
                  <a:schemeClr val="accent3">
                    <a:lumMod val="75000"/>
                  </a:schemeClr>
                </a:solidFill>
              </a:rPr>
              <a:t>na cit, </a:t>
            </a: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fantazii</a:t>
            </a:r>
          </a:p>
          <a:p>
            <a:pPr>
              <a:buClr>
                <a:schemeClr val="accent3">
                  <a:lumMod val="75000"/>
                </a:schemeClr>
              </a:buCl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zájem </a:t>
            </a:r>
            <a:r>
              <a:rPr lang="cs-CZ" sz="2400" b="1" dirty="0">
                <a:solidFill>
                  <a:schemeClr val="accent3">
                    <a:lumMod val="75000"/>
                  </a:schemeClr>
                </a:solidFill>
              </a:rPr>
              <a:t>o lidskou psychiku a o </a:t>
            </a: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středověk</a:t>
            </a:r>
            <a:endParaRPr lang="cs-CZ" sz="2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64935" y="6223310"/>
            <a:ext cx="540060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ZAPIŠTE SI DO SEŠITU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029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352928" cy="924475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ROMANTICKÝ HRDINA</a:t>
            </a: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9"/>
            <a:ext cx="8352928" cy="5256584"/>
          </a:xfr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>
              <a:buClr>
                <a:schemeClr val="accent3">
                  <a:lumMod val="75000"/>
                </a:schemeClr>
              </a:buClr>
              <a:buFont typeface="Wingdings" pitchFamily="2" charset="2"/>
              <a:buChar char="v"/>
            </a:pPr>
            <a:r>
              <a:rPr lang="cs-CZ" sz="2600" b="1" dirty="0" smtClean="0">
                <a:solidFill>
                  <a:schemeClr val="accent3">
                    <a:lumMod val="75000"/>
                  </a:schemeClr>
                </a:solidFill>
              </a:rPr>
              <a:t>jeho </a:t>
            </a:r>
            <a:r>
              <a:rPr lang="cs-CZ" sz="2600" b="1" dirty="0">
                <a:solidFill>
                  <a:schemeClr val="accent3">
                    <a:lumMod val="75000"/>
                  </a:schemeClr>
                </a:solidFill>
              </a:rPr>
              <a:t>původ </a:t>
            </a:r>
            <a:r>
              <a:rPr lang="cs-CZ" sz="2600" b="1" u="sng" dirty="0">
                <a:solidFill>
                  <a:schemeClr val="accent3">
                    <a:lumMod val="75000"/>
                  </a:schemeClr>
                </a:solidFill>
              </a:rPr>
              <a:t>obestřen </a:t>
            </a:r>
            <a:r>
              <a:rPr lang="cs-CZ" sz="2600" b="1" u="sng" dirty="0" smtClean="0">
                <a:solidFill>
                  <a:schemeClr val="accent3">
                    <a:lumMod val="75000"/>
                  </a:schemeClr>
                </a:solidFill>
              </a:rPr>
              <a:t>tajemstvím</a:t>
            </a:r>
            <a:endParaRPr lang="cs-CZ" sz="2600" b="1" u="sng" dirty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Clr>
                <a:schemeClr val="accent3">
                  <a:lumMod val="75000"/>
                </a:schemeClr>
              </a:buClr>
              <a:buFont typeface="Wingdings" pitchFamily="2" charset="2"/>
              <a:buChar char="v"/>
            </a:pPr>
            <a:r>
              <a:rPr lang="cs-CZ" sz="2600" b="1" u="sng" dirty="0" smtClean="0">
                <a:solidFill>
                  <a:schemeClr val="accent3">
                    <a:lumMod val="75000"/>
                  </a:schemeClr>
                </a:solidFill>
              </a:rPr>
              <a:t>bojuje</a:t>
            </a:r>
            <a:r>
              <a:rPr lang="cs-CZ" sz="2600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2600" b="1" dirty="0">
                <a:solidFill>
                  <a:schemeClr val="accent3">
                    <a:lumMod val="75000"/>
                  </a:schemeClr>
                </a:solidFill>
              </a:rPr>
              <a:t>proti okolnímu světu, opovrhuje </a:t>
            </a:r>
            <a:r>
              <a:rPr lang="cs-CZ" sz="2600" b="1" dirty="0" smtClean="0">
                <a:solidFill>
                  <a:schemeClr val="accent3">
                    <a:lumMod val="75000"/>
                  </a:schemeClr>
                </a:solidFill>
              </a:rPr>
              <a:t>jím</a:t>
            </a:r>
            <a:endParaRPr lang="cs-CZ" sz="2600" b="1" dirty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Clr>
                <a:schemeClr val="accent3">
                  <a:lumMod val="75000"/>
                </a:schemeClr>
              </a:buClr>
              <a:buFont typeface="Wingdings" pitchFamily="2" charset="2"/>
              <a:buChar char="v"/>
            </a:pPr>
            <a:r>
              <a:rPr lang="cs-CZ" sz="2600" b="1" u="sng" dirty="0" smtClean="0">
                <a:solidFill>
                  <a:schemeClr val="accent3">
                    <a:lumMod val="75000"/>
                  </a:schemeClr>
                </a:solidFill>
              </a:rPr>
              <a:t>touha </a:t>
            </a:r>
            <a:r>
              <a:rPr lang="cs-CZ" sz="2600" b="1" u="sng" dirty="0">
                <a:solidFill>
                  <a:schemeClr val="accent3">
                    <a:lumMod val="75000"/>
                  </a:schemeClr>
                </a:solidFill>
              </a:rPr>
              <a:t>po ideálech- </a:t>
            </a:r>
            <a:r>
              <a:rPr lang="cs-CZ" sz="2600" b="1" dirty="0">
                <a:solidFill>
                  <a:schemeClr val="accent3">
                    <a:lumMod val="75000"/>
                  </a:schemeClr>
                </a:solidFill>
              </a:rPr>
              <a:t>nešťastná láska- </a:t>
            </a:r>
            <a:r>
              <a:rPr lang="cs-CZ" sz="2600" b="1" dirty="0" smtClean="0">
                <a:solidFill>
                  <a:schemeClr val="accent3">
                    <a:lumMod val="75000"/>
                  </a:schemeClr>
                </a:solidFill>
              </a:rPr>
              <a:t>jen </a:t>
            </a:r>
            <a:r>
              <a:rPr lang="cs-CZ" sz="2600" b="1" dirty="0">
                <a:solidFill>
                  <a:schemeClr val="accent3">
                    <a:lumMod val="75000"/>
                  </a:schemeClr>
                </a:solidFill>
              </a:rPr>
              <a:t>pro ni </a:t>
            </a:r>
            <a:r>
              <a:rPr lang="cs-CZ" sz="2600" b="1" dirty="0" smtClean="0">
                <a:solidFill>
                  <a:schemeClr val="accent3">
                    <a:lumMod val="75000"/>
                  </a:schemeClr>
                </a:solidFill>
              </a:rPr>
              <a:t>je ochoten </a:t>
            </a:r>
            <a:r>
              <a:rPr lang="cs-CZ" sz="2600" b="1" dirty="0">
                <a:solidFill>
                  <a:schemeClr val="accent3">
                    <a:lumMod val="75000"/>
                  </a:schemeClr>
                </a:solidFill>
              </a:rPr>
              <a:t>i </a:t>
            </a:r>
            <a:r>
              <a:rPr lang="cs-CZ" sz="2600" b="1" dirty="0" smtClean="0">
                <a:solidFill>
                  <a:schemeClr val="accent3">
                    <a:lumMod val="75000"/>
                  </a:schemeClr>
                </a:solidFill>
              </a:rPr>
              <a:t>zemřít</a:t>
            </a:r>
          </a:p>
          <a:p>
            <a:pPr>
              <a:buClr>
                <a:schemeClr val="accent3">
                  <a:lumMod val="75000"/>
                </a:schemeClr>
              </a:buClr>
              <a:buFont typeface="Wingdings" pitchFamily="2" charset="2"/>
              <a:buChar char="v"/>
            </a:pPr>
            <a:r>
              <a:rPr lang="cs-CZ" sz="2600" b="1" u="sng" dirty="0" smtClean="0">
                <a:solidFill>
                  <a:schemeClr val="accent3">
                    <a:lumMod val="75000"/>
                  </a:schemeClr>
                </a:solidFill>
              </a:rPr>
              <a:t>volí útěk- </a:t>
            </a:r>
            <a:r>
              <a:rPr lang="cs-CZ" sz="2600" b="1" dirty="0">
                <a:solidFill>
                  <a:schemeClr val="accent3">
                    <a:lumMod val="75000"/>
                  </a:schemeClr>
                </a:solidFill>
              </a:rPr>
              <a:t>do </a:t>
            </a:r>
            <a:r>
              <a:rPr lang="cs-CZ" sz="2600" b="1" dirty="0" smtClean="0">
                <a:solidFill>
                  <a:schemeClr val="accent3">
                    <a:lumMod val="75000"/>
                  </a:schemeClr>
                </a:solidFill>
              </a:rPr>
              <a:t>minulosti, cizích krajů, do </a:t>
            </a:r>
            <a:r>
              <a:rPr lang="cs-CZ" sz="2600" b="1" dirty="0">
                <a:solidFill>
                  <a:schemeClr val="accent3">
                    <a:lumMod val="75000"/>
                  </a:schemeClr>
                </a:solidFill>
              </a:rPr>
              <a:t>vlastního </a:t>
            </a:r>
            <a:r>
              <a:rPr lang="cs-CZ" sz="2600" b="1" dirty="0" smtClean="0">
                <a:solidFill>
                  <a:schemeClr val="accent3">
                    <a:lumMod val="75000"/>
                  </a:schemeClr>
                </a:solidFill>
              </a:rPr>
              <a:t>nitra, do přírody, do fantazie</a:t>
            </a:r>
            <a:endParaRPr lang="cs-CZ" sz="2600" b="1" dirty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Clr>
                <a:schemeClr val="accent3">
                  <a:lumMod val="75000"/>
                </a:schemeClr>
              </a:buClr>
              <a:buFont typeface="Wingdings" pitchFamily="2" charset="2"/>
              <a:buChar char="v"/>
            </a:pPr>
            <a:r>
              <a:rPr lang="cs-CZ" sz="2600" b="1" dirty="0" smtClean="0">
                <a:solidFill>
                  <a:schemeClr val="accent3">
                    <a:lumMod val="75000"/>
                  </a:schemeClr>
                </a:solidFill>
              </a:rPr>
              <a:t>často </a:t>
            </a:r>
            <a:r>
              <a:rPr lang="cs-CZ" sz="2600" b="1" dirty="0">
                <a:solidFill>
                  <a:schemeClr val="accent3">
                    <a:lumMod val="75000"/>
                  </a:schemeClr>
                </a:solidFill>
              </a:rPr>
              <a:t>splývá se spisovatelem, je výjimečný (cikáni, </a:t>
            </a:r>
            <a:r>
              <a:rPr lang="cs-CZ" sz="2600" b="1" dirty="0" smtClean="0">
                <a:solidFill>
                  <a:schemeClr val="accent3">
                    <a:lumMod val="75000"/>
                  </a:schemeClr>
                </a:solidFill>
              </a:rPr>
              <a:t>vrahové, loupežníci, vyvrženci společnosti)</a:t>
            </a:r>
            <a:endParaRPr lang="cs-CZ" sz="2600" b="1" dirty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Clr>
                <a:schemeClr val="accent3">
                  <a:lumMod val="75000"/>
                </a:schemeClr>
              </a:buClr>
              <a:buFont typeface="Wingdings" pitchFamily="2" charset="2"/>
              <a:buChar char="v"/>
            </a:pPr>
            <a:r>
              <a:rPr lang="cs-CZ" sz="2600" b="1" u="sng" dirty="0" smtClean="0">
                <a:solidFill>
                  <a:schemeClr val="accent3">
                    <a:lumMod val="75000"/>
                  </a:schemeClr>
                </a:solidFill>
              </a:rPr>
              <a:t>končí </a:t>
            </a:r>
            <a:r>
              <a:rPr lang="cs-CZ" sz="2600" b="1" u="sng" dirty="0">
                <a:solidFill>
                  <a:schemeClr val="accent3">
                    <a:lumMod val="75000"/>
                  </a:schemeClr>
                </a:solidFill>
              </a:rPr>
              <a:t>tragicky </a:t>
            </a:r>
            <a:r>
              <a:rPr lang="cs-CZ" sz="2600" b="1" dirty="0">
                <a:solidFill>
                  <a:schemeClr val="accent3">
                    <a:lumMod val="75000"/>
                  </a:schemeClr>
                </a:solidFill>
              </a:rPr>
              <a:t>a bývá znuděn </a:t>
            </a:r>
            <a:r>
              <a:rPr lang="cs-CZ" sz="2600" b="1" dirty="0" smtClean="0">
                <a:solidFill>
                  <a:schemeClr val="accent3">
                    <a:lumMod val="75000"/>
                  </a:schemeClr>
                </a:solidFill>
              </a:rPr>
              <a:t>živostem</a:t>
            </a:r>
            <a:endParaRPr lang="cs-CZ" sz="2600" b="1" dirty="0">
              <a:solidFill>
                <a:schemeClr val="accent3">
                  <a:lumMod val="75000"/>
                </a:schemeClr>
              </a:solidFill>
            </a:endParaRPr>
          </a:p>
          <a:p>
            <a:pPr marL="0" indent="0" algn="ctr">
              <a:buClr>
                <a:schemeClr val="accent3">
                  <a:lumMod val="75000"/>
                </a:schemeClr>
              </a:buClr>
              <a:buNone/>
            </a:pPr>
            <a:endParaRPr lang="cs-CZ" sz="2200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marL="0" indent="0" algn="ctr">
              <a:buClr>
                <a:schemeClr val="accent3">
                  <a:lumMod val="75000"/>
                </a:schemeClr>
              </a:buClr>
              <a:buNone/>
            </a:pPr>
            <a:r>
              <a:rPr lang="cs-CZ" sz="2200" b="1" dirty="0" smtClean="0"/>
              <a:t>ROZPOR SEN X SKUTEČNOST, JEDINEC X SPOLEČNOST</a:t>
            </a:r>
            <a:r>
              <a:rPr lang="cs-CZ" sz="2200" b="1" dirty="0"/>
              <a:t/>
            </a:r>
            <a:br>
              <a:rPr lang="cs-CZ" sz="2200" b="1" dirty="0"/>
            </a:br>
            <a:r>
              <a:rPr lang="cs-CZ" sz="2600" b="1" dirty="0"/>
              <a:t/>
            </a:r>
            <a:br>
              <a:rPr lang="cs-CZ" sz="2600" b="1" dirty="0"/>
            </a:br>
            <a:r>
              <a:rPr lang="cs-CZ" sz="2600" b="1" dirty="0" smtClean="0">
                <a:solidFill>
                  <a:schemeClr val="accent3">
                    <a:lumMod val="75000"/>
                  </a:schemeClr>
                </a:solidFill>
              </a:rPr>
              <a:t>tajemno</a:t>
            </a:r>
            <a:r>
              <a:rPr lang="cs-CZ" sz="2600" b="1" dirty="0">
                <a:solidFill>
                  <a:schemeClr val="accent3">
                    <a:lumMod val="75000"/>
                  </a:schemeClr>
                </a:solidFill>
              </a:rPr>
              <a:t>, </a:t>
            </a:r>
            <a:r>
              <a:rPr lang="cs-CZ" sz="2600" b="1" dirty="0" err="1" smtClean="0">
                <a:solidFill>
                  <a:schemeClr val="accent3">
                    <a:lumMod val="75000"/>
                  </a:schemeClr>
                </a:solidFill>
              </a:rPr>
              <a:t>fantastično</a:t>
            </a:r>
            <a:r>
              <a:rPr lang="cs-CZ" sz="2600" b="1" dirty="0" smtClean="0">
                <a:solidFill>
                  <a:schemeClr val="accent3">
                    <a:lumMod val="75000"/>
                  </a:schemeClr>
                </a:solidFill>
              </a:rPr>
              <a:t>, </a:t>
            </a:r>
            <a:r>
              <a:rPr lang="cs-CZ" sz="2600" b="1" dirty="0">
                <a:solidFill>
                  <a:schemeClr val="accent3">
                    <a:lumMod val="75000"/>
                  </a:schemeClr>
                </a:solidFill>
              </a:rPr>
              <a:t>osudovost, </a:t>
            </a:r>
            <a:r>
              <a:rPr lang="cs-CZ" sz="2600" b="1" dirty="0" smtClean="0">
                <a:solidFill>
                  <a:schemeClr val="accent3">
                    <a:lumMod val="75000"/>
                  </a:schemeClr>
                </a:solidFill>
              </a:rPr>
              <a:t>kontrasty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4889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88640"/>
            <a:ext cx="7125113" cy="1628800"/>
          </a:xfr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4000" dirty="0" err="1" smtClean="0">
                <a:solidFill>
                  <a:schemeClr val="accent1">
                    <a:lumMod val="50000"/>
                  </a:schemeClr>
                </a:solidFill>
              </a:rPr>
              <a:t>Childe</a:t>
            </a:r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accent1">
                    <a:lumMod val="50000"/>
                  </a:schemeClr>
                </a:solidFill>
              </a:rPr>
              <a:t>Haroldova</a:t>
            </a:r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  <a:t> pouť</a:t>
            </a:r>
            <a:b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  <a:t>[</a:t>
            </a:r>
            <a:r>
              <a:rPr lang="cs-CZ" sz="4000" dirty="0" err="1" smtClean="0">
                <a:solidFill>
                  <a:schemeClr val="accent1">
                    <a:lumMod val="50000"/>
                  </a:schemeClr>
                </a:solidFill>
              </a:rPr>
              <a:t>čajld</a:t>
            </a:r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  <a:t> heroldova pouť]</a:t>
            </a: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060848"/>
            <a:ext cx="8640960" cy="4320479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>
              <a:buClr>
                <a:schemeClr val="accent1">
                  <a:lumMod val="50000"/>
                </a:schemeClr>
              </a:buClr>
              <a:buFont typeface="Wingdings" pitchFamily="2" charset="2"/>
              <a:buChar char="v"/>
            </a:pPr>
            <a:r>
              <a:rPr lang="cs-CZ" sz="2400" b="1" u="sng" dirty="0" smtClean="0">
                <a:solidFill>
                  <a:schemeClr val="accent1">
                    <a:lumMod val="50000"/>
                  </a:schemeClr>
                </a:solidFill>
              </a:rPr>
              <a:t>Moderní epos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= rozsáhlá epická báseň, vyprávění o hrdinech (například Odyssea)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buClr>
                <a:schemeClr val="accent1">
                  <a:lumMod val="50000"/>
                </a:schemeClr>
              </a:buClr>
              <a:buFont typeface="Wingdings" pitchFamily="2" charset="2"/>
              <a:buChar char="v"/>
            </a:pP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Childe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= 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šlechtický titul před pasováním na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rytíře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buClr>
                <a:schemeClr val="accent1">
                  <a:lumMod val="50000"/>
                </a:schemeClr>
              </a:buCl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Moderní 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intelektuál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cs-CZ" sz="2400" b="1" u="sng" dirty="0">
                <a:solidFill>
                  <a:schemeClr val="accent1">
                    <a:lumMod val="50000"/>
                  </a:schemeClr>
                </a:solidFill>
              </a:rPr>
              <a:t>melancholik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, zklamaný a přesycený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životem putuje po Evropě, obdivuje přírodní krásy a slavnou </a:t>
            </a:r>
            <a:r>
              <a:rPr lang="cs-CZ" sz="2400" b="1" u="sng" dirty="0" smtClean="0">
                <a:solidFill>
                  <a:schemeClr val="accent1">
                    <a:lumMod val="50000"/>
                  </a:schemeClr>
                </a:solidFill>
              </a:rPr>
              <a:t>antickou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minulost.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buClr>
                <a:schemeClr val="accent1">
                  <a:lumMod val="50000"/>
                </a:schemeClr>
              </a:buCl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Dílo je odrazem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Byronova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života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0983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260648"/>
            <a:ext cx="7125113" cy="924475"/>
          </a:xfr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JMENOVKA SPISOVATELE</a:t>
            </a:r>
            <a:endParaRPr lang="cs-CZ" sz="3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7"/>
            <a:ext cx="8280920" cy="4968552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>
              <a:buClr>
                <a:schemeClr val="accent3">
                  <a:lumMod val="75000"/>
                </a:schemeClr>
              </a:buClr>
              <a:buFont typeface="Courier New" pitchFamily="49" charset="0"/>
              <a:buChar char="o"/>
            </a:pP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George </a:t>
            </a:r>
            <a:r>
              <a:rPr lang="cs-CZ" sz="2400" b="1" dirty="0" err="1" smtClean="0">
                <a:solidFill>
                  <a:schemeClr val="accent3">
                    <a:lumMod val="75000"/>
                  </a:schemeClr>
                </a:solidFill>
              </a:rPr>
              <a:t>Gordon</a:t>
            </a: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 Byron </a:t>
            </a:r>
            <a:r>
              <a:rPr lang="cs-CZ" sz="2400" b="1" dirty="0">
                <a:solidFill>
                  <a:schemeClr val="accent3">
                    <a:lumMod val="75000"/>
                  </a:schemeClr>
                </a:solidFill>
              </a:rPr>
              <a:t>je typický představitel mladší generace anglického </a:t>
            </a: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romantismu</a:t>
            </a:r>
          </a:p>
          <a:p>
            <a:pPr>
              <a:buClr>
                <a:schemeClr val="accent3">
                  <a:lumMod val="75000"/>
                </a:schemeClr>
              </a:buClr>
              <a:buFont typeface="Courier New" pitchFamily="49" charset="0"/>
              <a:buChar char="o"/>
            </a:pP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Žil a tvořil na přelomu 18. a 19. století</a:t>
            </a:r>
          </a:p>
          <a:p>
            <a:pPr>
              <a:buClr>
                <a:schemeClr val="accent3">
                  <a:lumMod val="75000"/>
                </a:schemeClr>
              </a:buClr>
              <a:buFont typeface="Courier New" pitchFamily="49" charset="0"/>
              <a:buChar char="o"/>
            </a:pP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Sám prožil osud romantického hrdiny /tělesné postižení, společenské skandály, vyhoštěn pro své politické názory, mnoho cestoval, tragická smrt…/</a:t>
            </a:r>
          </a:p>
          <a:p>
            <a:pPr>
              <a:buClr>
                <a:schemeClr val="accent3">
                  <a:lumMod val="75000"/>
                </a:schemeClr>
              </a:buClr>
              <a:buFont typeface="Courier New" pitchFamily="49" charset="0"/>
              <a:buChar char="o"/>
            </a:pP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Dílo: </a:t>
            </a:r>
          </a:p>
          <a:p>
            <a:pPr marL="0" indent="0">
              <a:buClr>
                <a:schemeClr val="accent3">
                  <a:lumMod val="75000"/>
                </a:schemeClr>
              </a:buClr>
              <a:buNone/>
            </a:pP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  Moderní epos – </a:t>
            </a:r>
            <a:r>
              <a:rPr lang="cs-CZ" sz="2400" b="1" dirty="0" err="1" smtClean="0">
                <a:solidFill>
                  <a:schemeClr val="accent3">
                    <a:lumMod val="75000"/>
                  </a:schemeClr>
                </a:solidFill>
              </a:rPr>
              <a:t>Childe</a:t>
            </a: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3">
                    <a:lumMod val="75000"/>
                  </a:schemeClr>
                </a:solidFill>
              </a:rPr>
              <a:t>Haroldova</a:t>
            </a: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 pouť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  Básnická povídka - Korzár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04048" y="5949280"/>
            <a:ext cx="3816423" cy="40011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ZAPIŠTE SI DO SEŠITU</a:t>
            </a:r>
            <a:endParaRPr lang="cs-CZ" sz="2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8160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7125113" cy="924475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4400" b="1" dirty="0" smtClean="0">
                <a:solidFill>
                  <a:schemeClr val="accent3">
                    <a:lumMod val="75000"/>
                  </a:schemeClr>
                </a:solidFill>
              </a:rPr>
              <a:t>LITERÁRNÍ TERMÍNY</a:t>
            </a:r>
            <a:endParaRPr lang="cs-CZ" sz="4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1"/>
            <a:ext cx="8568952" cy="5256584"/>
          </a:xfrm>
          <a:ln w="57150">
            <a:solidFill>
              <a:schemeClr val="accent3">
                <a:lumMod val="75000"/>
              </a:schemeClr>
            </a:solidFill>
          </a:ln>
        </p:spPr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ROMANTISMUS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LITERÁRNÍ SMĚR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LIDSKÁ PSYCHIKA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TAJEMNO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FANTASTIČNO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OSUDOVOST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KONTRASTY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MELANCHOLIK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INTELEKTUÁL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EPOS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EPICKÁ BÁSEŇ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35451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043608" y="332656"/>
            <a:ext cx="7125113" cy="449020"/>
          </a:xfr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2400" dirty="0"/>
              <a:t>CITACE: OBRÁZKY, FOTOGRAFIE, KRESBY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836711"/>
            <a:ext cx="8784975" cy="5904657"/>
          </a:xfrm>
          <a:ln w="57150">
            <a:solidFill>
              <a:schemeClr val="accent3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endParaRPr lang="cs-CZ" sz="1700" b="1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r>
              <a:rPr lang="cs-CZ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Volné </a:t>
            </a:r>
            <a:r>
              <a:rPr lang="cs-CZ" sz="1700" b="1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dílo,vložil</a:t>
            </a:r>
            <a:r>
              <a:rPr lang="cs-CZ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uživatel </a:t>
            </a:r>
            <a:r>
              <a:rPr lang="cs-CZ" sz="17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Kelson</a:t>
            </a:r>
            <a:r>
              <a:rPr lang="cs-CZ" sz="17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. </a:t>
            </a:r>
            <a:r>
              <a:rPr lang="cs-CZ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Http://cz.wikipedia.org [online]. 10. 4. 2005, 19:52. [2011-11-02] </a:t>
            </a:r>
            <a:r>
              <a:rPr lang="cs-CZ" sz="17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Soubor:Lord</a:t>
            </a:r>
            <a:r>
              <a:rPr lang="cs-CZ" sz="17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Byron.jpg. </a:t>
            </a:r>
            <a:r>
              <a:rPr lang="cs-CZ" sz="1700" b="1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From</a:t>
            </a:r>
            <a:r>
              <a:rPr lang="cs-CZ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1700" b="1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Wikipedia</a:t>
            </a:r>
            <a:r>
              <a:rPr lang="cs-CZ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, </a:t>
            </a:r>
            <a:r>
              <a:rPr lang="cs-CZ" sz="1700" b="1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the</a:t>
            </a:r>
            <a:r>
              <a:rPr lang="cs-CZ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free </a:t>
            </a:r>
            <a:r>
              <a:rPr lang="cs-CZ" sz="1700" b="1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encyclopedia</a:t>
            </a:r>
            <a:r>
              <a:rPr lang="cs-CZ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. Dostupné z WWW: &lt;http://cs.wikipedia.org/wiki/</a:t>
            </a:r>
            <a:r>
              <a:rPr lang="cs-CZ" sz="1700" b="1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Soubor:Lord_Byron.jpg</a:t>
            </a:r>
            <a:r>
              <a:rPr lang="cs-CZ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&gt;</a:t>
            </a:r>
          </a:p>
          <a:p>
            <a:r>
              <a:rPr lang="cs-CZ" sz="17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PHILIPPS, Thomas ,</a:t>
            </a:r>
            <a:r>
              <a:rPr lang="cs-CZ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vložil </a:t>
            </a:r>
            <a:r>
              <a:rPr lang="cs-CZ" sz="17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uživatel </a:t>
            </a:r>
            <a:r>
              <a:rPr lang="cs-CZ" sz="17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Magnus</a:t>
            </a:r>
            <a:r>
              <a:rPr lang="cs-CZ" sz="17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1700" b="1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Manske</a:t>
            </a:r>
            <a:r>
              <a:rPr lang="cs-CZ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. Http</a:t>
            </a:r>
            <a:r>
              <a:rPr lang="cs-CZ" sz="17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://en.wikipedia.org</a:t>
            </a:r>
            <a:r>
              <a:rPr lang="cs-CZ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 [online]. 01:37, 20 </a:t>
            </a:r>
            <a:r>
              <a:rPr lang="cs-CZ" sz="1700" b="1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September</a:t>
            </a:r>
            <a:r>
              <a:rPr lang="cs-CZ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2010. [2011-11-02] File:Byron 1824.jpg. </a:t>
            </a:r>
            <a:r>
              <a:rPr lang="cs-CZ" sz="1700" b="1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From</a:t>
            </a:r>
            <a:r>
              <a:rPr lang="cs-CZ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1700" b="1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Wikipedia</a:t>
            </a:r>
            <a:r>
              <a:rPr lang="cs-CZ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, </a:t>
            </a:r>
            <a:r>
              <a:rPr lang="cs-CZ" sz="1700" b="1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the</a:t>
            </a:r>
            <a:r>
              <a:rPr lang="cs-CZ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free </a:t>
            </a:r>
            <a:r>
              <a:rPr lang="cs-CZ" sz="1700" b="1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encyclopedia</a:t>
            </a:r>
            <a:r>
              <a:rPr lang="cs-CZ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. Dostupné z WWW: &lt;http://en.wikipedia.org/wiki/File:Byron_1824.jpg&gt;</a:t>
            </a:r>
          </a:p>
          <a:p>
            <a:r>
              <a:rPr lang="cs-CZ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Volné </a:t>
            </a:r>
            <a:r>
              <a:rPr lang="cs-CZ" sz="1700" b="1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dílo,vložil</a:t>
            </a:r>
            <a:r>
              <a:rPr lang="cs-CZ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uživatel </a:t>
            </a:r>
            <a:r>
              <a:rPr lang="cs-CZ" sz="17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Historikos</a:t>
            </a:r>
            <a:r>
              <a:rPr lang="cs-CZ" sz="17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. </a:t>
            </a:r>
            <a:r>
              <a:rPr lang="cs-CZ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Http</a:t>
            </a:r>
            <a:r>
              <a:rPr lang="cs-CZ" sz="17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://en.wikipedia.org</a:t>
            </a:r>
            <a:r>
              <a:rPr lang="cs-CZ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 [online]. 14:21, 28 </a:t>
            </a:r>
            <a:r>
              <a:rPr lang="cs-CZ" sz="1700" b="1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March</a:t>
            </a:r>
            <a:r>
              <a:rPr lang="cs-CZ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2008. [2011-11-02] File:CaptainByron.jpg. </a:t>
            </a:r>
            <a:r>
              <a:rPr lang="cs-CZ" sz="1700" b="1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From</a:t>
            </a:r>
            <a:r>
              <a:rPr lang="cs-CZ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1700" b="1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Wikipedia</a:t>
            </a:r>
            <a:r>
              <a:rPr lang="cs-CZ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, </a:t>
            </a:r>
            <a:r>
              <a:rPr lang="cs-CZ" sz="1700" b="1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the</a:t>
            </a:r>
            <a:r>
              <a:rPr lang="cs-CZ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free </a:t>
            </a:r>
            <a:r>
              <a:rPr lang="cs-CZ" sz="1700" b="1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encyclopedia</a:t>
            </a:r>
            <a:r>
              <a:rPr lang="cs-CZ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. Dostupné z WWW: &lt; http://en.wikipedia.org/wiki/File:CaptainByron.jpg </a:t>
            </a:r>
            <a:r>
              <a:rPr lang="cs-CZ" sz="17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&gt;</a:t>
            </a:r>
          </a:p>
          <a:p>
            <a:r>
              <a:rPr lang="cs-CZ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Volné </a:t>
            </a:r>
            <a:r>
              <a:rPr lang="cs-CZ" sz="1700" b="1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dílo,vložil</a:t>
            </a:r>
            <a:r>
              <a:rPr lang="cs-CZ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17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uživatel </a:t>
            </a:r>
            <a:r>
              <a:rPr lang="cs-CZ" sz="17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Cronista</a:t>
            </a:r>
            <a:r>
              <a:rPr lang="cs-CZ" sz="17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1700" b="1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Nemedio</a:t>
            </a:r>
            <a:r>
              <a:rPr lang="cs-CZ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. Http://en.wikipedia.org [online]. 15:23, 18 May 2006. [2011-11-02] File:Byronmother.jpg. </a:t>
            </a:r>
            <a:r>
              <a:rPr lang="cs-CZ" sz="1700" b="1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From</a:t>
            </a:r>
            <a:r>
              <a:rPr lang="cs-CZ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1700" b="1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Wikipedia</a:t>
            </a:r>
            <a:r>
              <a:rPr lang="cs-CZ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, </a:t>
            </a:r>
            <a:r>
              <a:rPr lang="cs-CZ" sz="1700" b="1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the</a:t>
            </a:r>
            <a:r>
              <a:rPr lang="cs-CZ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free </a:t>
            </a:r>
            <a:r>
              <a:rPr lang="cs-CZ" sz="1700" b="1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encyclopedia</a:t>
            </a:r>
            <a:r>
              <a:rPr lang="cs-CZ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. Dostupné z WWW: &lt; http://</a:t>
            </a:r>
            <a:r>
              <a:rPr lang="cs-CZ" sz="17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en.wikipedia.org/wiki/</a:t>
            </a:r>
            <a:r>
              <a:rPr lang="cs-CZ" sz="17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File:Byronmother.jpg</a:t>
            </a:r>
            <a:r>
              <a:rPr lang="cs-CZ" sz="17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&gt;</a:t>
            </a:r>
            <a:endParaRPr lang="cs-CZ" sz="1700" dirty="0"/>
          </a:p>
        </p:txBody>
      </p:sp>
    </p:spTree>
    <p:extLst>
      <p:ext uri="{BB962C8B-B14F-4D97-AF65-F5344CB8AC3E}">
        <p14:creationId xmlns:p14="http://schemas.microsoft.com/office/powerpoint/2010/main" val="479861935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043608" y="116632"/>
            <a:ext cx="7125113" cy="449020"/>
          </a:xfr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2400" dirty="0"/>
              <a:t>CITACE: OBRÁZKY, FOTOGRAFIE, KRESBY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620689"/>
            <a:ext cx="8784975" cy="6120680"/>
          </a:xfrm>
          <a:ln w="57150">
            <a:solidFill>
              <a:schemeClr val="accent3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endParaRPr lang="cs-CZ" sz="1700" b="1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r>
              <a:rPr lang="cs-CZ" sz="17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Volné </a:t>
            </a:r>
            <a:r>
              <a:rPr lang="cs-CZ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dílo</a:t>
            </a:r>
            <a:r>
              <a:rPr lang="cs-CZ" sz="17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, vložil uživatel </a:t>
            </a:r>
            <a:r>
              <a:rPr lang="cs-CZ" sz="17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Dcoetzee</a:t>
            </a:r>
            <a:r>
              <a:rPr lang="cs-CZ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. Http</a:t>
            </a:r>
            <a:r>
              <a:rPr lang="cs-CZ" sz="17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://en.wikipedia.org</a:t>
            </a:r>
            <a:r>
              <a:rPr lang="cs-CZ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 [online]. 13:42, 29 </a:t>
            </a:r>
            <a:r>
              <a:rPr lang="cs-CZ" sz="1700" b="1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March</a:t>
            </a:r>
            <a:r>
              <a:rPr lang="cs-CZ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2009. [</a:t>
            </a:r>
            <a:r>
              <a:rPr lang="cs-CZ" sz="17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2011-11-02]</a:t>
            </a:r>
            <a:r>
              <a:rPr lang="en-US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File:George Gordon Byron, 6th Baron Byron by Richard </a:t>
            </a:r>
            <a:r>
              <a:rPr lang="en-US" sz="1700" b="1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Westall</a:t>
            </a:r>
            <a:r>
              <a:rPr lang="en-US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(2).jpg</a:t>
            </a:r>
            <a:r>
              <a:rPr lang="cs-CZ" sz="17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. </a:t>
            </a:r>
            <a:r>
              <a:rPr lang="cs-CZ" sz="1700" b="1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From</a:t>
            </a:r>
            <a:r>
              <a:rPr lang="cs-CZ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1700" b="1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Wikipedia</a:t>
            </a:r>
            <a:r>
              <a:rPr lang="cs-CZ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, </a:t>
            </a:r>
            <a:r>
              <a:rPr lang="cs-CZ" sz="1700" b="1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the</a:t>
            </a:r>
            <a:r>
              <a:rPr lang="cs-CZ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free </a:t>
            </a:r>
            <a:r>
              <a:rPr lang="cs-CZ" sz="1700" b="1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encyclopedia</a:t>
            </a:r>
            <a:r>
              <a:rPr lang="cs-CZ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. Dostupné z WWW: &lt; http://en.wikipedia.org/wiki/File:George_Gordon_Byron,_6th_Baron_Byron_by_Richard_Westall_(2).jpg &gt;</a:t>
            </a:r>
            <a:endParaRPr lang="cs-CZ" sz="1700" b="1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r>
              <a:rPr lang="cs-CZ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Volné dílo</a:t>
            </a:r>
            <a:r>
              <a:rPr lang="cs-CZ" sz="17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, vložil </a:t>
            </a:r>
            <a:r>
              <a:rPr lang="cs-CZ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uživatel </a:t>
            </a:r>
            <a:r>
              <a:rPr lang="cs-CZ" sz="17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OP4. </a:t>
            </a:r>
            <a:r>
              <a:rPr lang="cs-CZ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Http</a:t>
            </a:r>
            <a:r>
              <a:rPr lang="cs-CZ" sz="17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://en.wikipedia.org</a:t>
            </a:r>
            <a:r>
              <a:rPr lang="cs-CZ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 [online]. 18:38, 19 </a:t>
            </a:r>
            <a:r>
              <a:rPr lang="cs-CZ" sz="1700" b="1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March</a:t>
            </a:r>
            <a:r>
              <a:rPr lang="cs-CZ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2007. [2011-11-02] File:Carolinelamb.jpg. </a:t>
            </a:r>
            <a:r>
              <a:rPr lang="cs-CZ" sz="1700" b="1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From</a:t>
            </a:r>
            <a:r>
              <a:rPr lang="cs-CZ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1700" b="1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Wikipedia</a:t>
            </a:r>
            <a:r>
              <a:rPr lang="cs-CZ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, </a:t>
            </a:r>
            <a:r>
              <a:rPr lang="cs-CZ" sz="1700" b="1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the</a:t>
            </a:r>
            <a:r>
              <a:rPr lang="cs-CZ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free </a:t>
            </a:r>
            <a:r>
              <a:rPr lang="cs-CZ" sz="1700" b="1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encyclopedia</a:t>
            </a:r>
            <a:r>
              <a:rPr lang="cs-CZ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. Dostupné z WWW: &lt;http://en.wikipedia.org/wiki/</a:t>
            </a:r>
            <a:r>
              <a:rPr lang="cs-CZ" sz="1700" b="1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File:Carolinelamb.jpg</a:t>
            </a:r>
            <a:r>
              <a:rPr lang="cs-CZ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&gt;</a:t>
            </a:r>
          </a:p>
          <a:p>
            <a:r>
              <a:rPr lang="cs-CZ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Volné dílo</a:t>
            </a:r>
            <a:r>
              <a:rPr lang="cs-CZ" sz="17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, vložil </a:t>
            </a:r>
            <a:r>
              <a:rPr lang="cs-CZ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uživatel </a:t>
            </a:r>
            <a:r>
              <a:rPr lang="cs-CZ" sz="17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Evrik</a:t>
            </a:r>
            <a:r>
              <a:rPr lang="cs-CZ" sz="17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. </a:t>
            </a:r>
            <a:r>
              <a:rPr lang="cs-CZ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Http</a:t>
            </a:r>
            <a:r>
              <a:rPr lang="cs-CZ" sz="17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://en.wikipedia.org</a:t>
            </a:r>
            <a:r>
              <a:rPr lang="cs-CZ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 [online]. 20:10, 26 August 2009. [2011-11-02] File:Allegra Byron.jpg. </a:t>
            </a:r>
            <a:r>
              <a:rPr lang="cs-CZ" sz="1700" b="1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From</a:t>
            </a:r>
            <a:r>
              <a:rPr lang="cs-CZ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1700" b="1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Wikipedia</a:t>
            </a:r>
            <a:r>
              <a:rPr lang="cs-CZ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, </a:t>
            </a:r>
            <a:r>
              <a:rPr lang="cs-CZ" sz="1700" b="1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the</a:t>
            </a:r>
            <a:r>
              <a:rPr lang="cs-CZ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free </a:t>
            </a:r>
            <a:r>
              <a:rPr lang="cs-CZ" sz="1700" b="1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encyclopedia</a:t>
            </a:r>
            <a:r>
              <a:rPr lang="cs-CZ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. Dostupné z WWW: &lt;http://en.wikipedia.org/wiki/</a:t>
            </a:r>
            <a:r>
              <a:rPr lang="cs-CZ" sz="1700" b="1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File:Allegra_Byron.jpg</a:t>
            </a:r>
            <a:r>
              <a:rPr lang="cs-CZ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&gt;</a:t>
            </a:r>
            <a:endParaRPr lang="cs-CZ" sz="1700" dirty="0"/>
          </a:p>
          <a:p>
            <a:r>
              <a:rPr lang="cs-CZ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Ostatní obrázky a fotografie – kliparty </a:t>
            </a:r>
            <a:r>
              <a:rPr lang="cs-CZ" sz="1700" b="1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office</a:t>
            </a:r>
            <a:r>
              <a:rPr lang="cs-CZ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- www.office.com</a:t>
            </a:r>
          </a:p>
          <a:p>
            <a:r>
              <a:rPr lang="cs-CZ" sz="17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FOTOGRAFIE JSOU VKLÁDÁNY </a:t>
            </a:r>
            <a:r>
              <a:rPr lang="cs-CZ" sz="17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OPAKOVANĚ</a:t>
            </a:r>
            <a:endParaRPr lang="cs-CZ" sz="2400" dirty="0">
              <a:hlinkClick r:id="rId2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091473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339</TotalTime>
  <Words>905</Words>
  <Application>Microsoft Office PowerPoint</Application>
  <PresentationFormat>Předvádění na obrazovce (4:3)</PresentationFormat>
  <Paragraphs>133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Summer</vt:lpstr>
      <vt:lpstr>Prezentace aplikace PowerPoint</vt:lpstr>
      <vt:lpstr>ANOTACE</vt:lpstr>
      <vt:lpstr>KLÍČOVÁ SLOVA</vt:lpstr>
      <vt:lpstr>GEORGE GORDON BYRON</vt:lpstr>
      <vt:lpstr>KDO BYL  GEORGE GORDON BYRON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     ROMANTISMUS</vt:lpstr>
      <vt:lpstr>ROMANTICKÝ HRDINA</vt:lpstr>
      <vt:lpstr>Childe Haroldova pouť [čajld heroldova pouť]</vt:lpstr>
      <vt:lpstr>JMENOVKA SPISOVATELE</vt:lpstr>
      <vt:lpstr>LITERÁRNÍ TERMÍNY</vt:lpstr>
      <vt:lpstr>CITACE: OBRÁZKY, FOTOGRAFIE, KRESBY</vt:lpstr>
      <vt:lpstr>CITACE: OBRÁZKY, FOTOGRAFIE, KRESBY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EU12</dc:creator>
  <cp:lastModifiedBy>EU12</cp:lastModifiedBy>
  <cp:revision>33</cp:revision>
  <dcterms:created xsi:type="dcterms:W3CDTF">2011-11-02T19:26:23Z</dcterms:created>
  <dcterms:modified xsi:type="dcterms:W3CDTF">2013-10-02T18:38:53Z</dcterms:modified>
</cp:coreProperties>
</file>