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79" r:id="rId2"/>
    <p:sldId id="256" r:id="rId3"/>
    <p:sldId id="28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82" r:id="rId26"/>
    <p:sldId id="283" r:id="rId27"/>
    <p:sldId id="284" r:id="rId28"/>
    <p:sldId id="27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E29ED-FF93-4DAF-91B2-4F31FFDF38B4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6825F-8113-4590-A17C-14CC9FFE0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17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6825F-8113-4590-A17C-14CC9FFE080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43A65B-E793-445D-9405-7704D41A263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01C11C-9D4C-4E4A-8613-75F622728F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2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20.xml"/><Relationship Id="rId17" Type="http://schemas.openxmlformats.org/officeDocument/2006/relationships/slide" Target="slide21.xml"/><Relationship Id="rId2" Type="http://schemas.openxmlformats.org/officeDocument/2006/relationships/notesSlide" Target="../notesSlides/notesSlide1.xml"/><Relationship Id="rId16" Type="http://schemas.openxmlformats.org/officeDocument/2006/relationships/slide" Target="slide19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5.xml"/><Relationship Id="rId5" Type="http://schemas.openxmlformats.org/officeDocument/2006/relationships/slide" Target="slide7.xml"/><Relationship Id="rId15" Type="http://schemas.openxmlformats.org/officeDocument/2006/relationships/slide" Target="slide18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6.xml"/><Relationship Id="rId9" Type="http://schemas.openxmlformats.org/officeDocument/2006/relationships/slide" Target="slide27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7/Jan_hus_1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usit%C3%A9_-_Jensk%C3%BD_kodex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tlemska_kaple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0/T%C3%A1bor_%C5%BDi%C5%BEka_Square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8/Jan_%C5%BDi%C5%BEka_z_Kalicha.gif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8/Wagenburg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tte%C5%A1,_Ferdinand_-_Por%C3%A1%C5%BEka_%C5%BEelezn%C3%BDch_p%C3%A1n%C5%AF_u_Sudom%C4%9B%C5%99e_dne_25._b%C5%99ezna_1420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f/Crusader_cavalr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7/Jan_Vil%C3%ADmek_-_Jan_%C5%BDi%C5%BEka_z_Trocnova-2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2/Ladislas_the_Posthumous_001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rg_of_Podebrad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rg_of_Podebrad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rg_of_Podebrad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dolf_Liebscher_-_Ji%C5%99%C3%AD_z_Pod%C4%9Bbrad_nad_obkl%C3%AD%C4%8Den%C3%BDmi_vojsk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L_COA_Jagiellonowie.sv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c/Vladislaus_II_of_Bohemia_and_Hungary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d/Louis2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milienwappen_Habsburg-Stroehl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ravsk%C3%BD_zemsk%C3%BD_sn%C4%9Bm_17._stolet%C3%AD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8/Jan_%C5%BDi%C5%BEka_z_Kalicha.gif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1/Prokop_Hol%C3%BD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ette%C5%A1,_Ferdinand_-_Por%C3%A1%C5%BEka_%C5%BEelezn%C3%BDch_p%C3%A1n%C5%AF_u_Sudom%C4%9B%C5%99e_dne_25._b%C5%99ezna_1420.jpg" TargetMode="External"/><Relationship Id="rId13" Type="http://schemas.openxmlformats.org/officeDocument/2006/relationships/hyperlink" Target="http://cs.wikipedia.org/wiki/Ji%C5%99%C3%AD_z_Pod%C4%9Bbrad" TargetMode="External"/><Relationship Id="rId18" Type="http://schemas.openxmlformats.org/officeDocument/2006/relationships/hyperlink" Target="http://cs.wikipedia.org/wiki/Sn%C4%9Bm" TargetMode="External"/><Relationship Id="rId3" Type="http://schemas.openxmlformats.org/officeDocument/2006/relationships/hyperlink" Target="http://cs.wikipedia.org/wiki/Husitstv%C3%AD" TargetMode="External"/><Relationship Id="rId7" Type="http://schemas.openxmlformats.org/officeDocument/2006/relationships/hyperlink" Target="http://cs.wikipedia.org/wiki/Vozov%C3%A1_hradba" TargetMode="External"/><Relationship Id="rId12" Type="http://schemas.openxmlformats.org/officeDocument/2006/relationships/hyperlink" Target="http://cs.wikipedia.org/wiki/Ladislav_Pohrobek" TargetMode="External"/><Relationship Id="rId17" Type="http://schemas.openxmlformats.org/officeDocument/2006/relationships/hyperlink" Target="http://cs.wikipedia.org/wiki/Habsburkov%C3%A9" TargetMode="External"/><Relationship Id="rId2" Type="http://schemas.openxmlformats.org/officeDocument/2006/relationships/hyperlink" Target="http://commons.wikimedia.org/wiki/Jan_Hus?uselang=cs" TargetMode="External"/><Relationship Id="rId16" Type="http://schemas.openxmlformats.org/officeDocument/2006/relationships/hyperlink" Target="http://cs.wikipedia.org/wiki/Ludv%C3%ADk_Jagellonsk%C3%B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n_%C5%BDi%C5%BEka_z_Trocnova" TargetMode="External"/><Relationship Id="rId11" Type="http://schemas.openxmlformats.org/officeDocument/2006/relationships/hyperlink" Target="http://cs.wikipedia.org/wiki/Bitva_u_Lipan" TargetMode="External"/><Relationship Id="rId5" Type="http://schemas.openxmlformats.org/officeDocument/2006/relationships/hyperlink" Target="http://commons.wikimedia.org/wiki/File:T%C3%A1bor_%C5%BDi%C5%BEka_Square.jpg" TargetMode="External"/><Relationship Id="rId15" Type="http://schemas.openxmlformats.org/officeDocument/2006/relationships/hyperlink" Target="http://cs.wikipedia.org/wiki/Vladislav_Jagellonsk%C3%BD" TargetMode="External"/><Relationship Id="rId10" Type="http://schemas.openxmlformats.org/officeDocument/2006/relationships/hyperlink" Target="http://commons.wikimedia.org/wiki/File:Jan_Vil%C3%ADmek_-_Jan_%C5%BDi%C5%BEka_z_Trocnova-2.JPG" TargetMode="External"/><Relationship Id="rId19" Type="http://schemas.openxmlformats.org/officeDocument/2006/relationships/hyperlink" Target="http://cs.wikipedia.org/wiki/Prokop_Hol%C3%BD" TargetMode="External"/><Relationship Id="rId4" Type="http://schemas.openxmlformats.org/officeDocument/2006/relationships/hyperlink" Target="http://cs.wikipedia.org/wiki/Betl%C3%A9msk%C3%A1_kaple" TargetMode="External"/><Relationship Id="rId9" Type="http://schemas.openxmlformats.org/officeDocument/2006/relationships/hyperlink" Target="http://commons.wikimedia.org/wiki/File:Crusader_cavalry.jpg?uselang=cs" TargetMode="External"/><Relationship Id="rId14" Type="http://schemas.openxmlformats.org/officeDocument/2006/relationships/hyperlink" Target="http://cs.wikipedia.org/wiki/Jagellonc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1628800"/>
            <a:ext cx="7920880" cy="40380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b="1" dirty="0" smtClean="0">
                <a:latin typeface="Times New Roman" pitchFamily="18" charset="0"/>
              </a:rPr>
              <a:t>Základní škola a mateřská škola, Šaratice, okres Vyškov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endParaRPr lang="cs-CZ" b="1" dirty="0" smtClean="0"/>
          </a:p>
          <a:p>
            <a:r>
              <a:rPr lang="cs-CZ" sz="2000" b="1" dirty="0" smtClean="0"/>
              <a:t>              III/2 Inovace a zkvalitnění výuky prostřednictvím ICT</a:t>
            </a:r>
            <a:endParaRPr lang="cs-CZ" sz="2000" dirty="0" smtClean="0"/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sz="2000" b="1" dirty="0" smtClean="0"/>
              <a:t>          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sz="2000" b="1" dirty="0" smtClean="0"/>
              <a:t>VY_32_INOVACE_172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Jméno autora: Mgr. Marcela Orságová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Datum: květen 2012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Ročník: IV. 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Vzdělávací oblast: Člověk a jeho svět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Vzdělávací obor: Vlastivěda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Tematický okruh: Vlastivěda IV.. – V. ročník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Téma: Husité a období po husitských válkách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noProof="1" smtClean="0"/>
              <a:t>Číslo projektu: </a:t>
            </a:r>
            <a:r>
              <a:rPr lang="cs-CZ" dirty="0" smtClean="0"/>
              <a:t>CZ.1.07/1.4.00/21.1996</a:t>
            </a:r>
            <a:endParaRPr lang="cs-CZ" dirty="0"/>
          </a:p>
        </p:txBody>
      </p:sp>
      <p:pic>
        <p:nvPicPr>
          <p:cNvPr id="6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27" y="404664"/>
            <a:ext cx="5472648" cy="1135628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Husité a Období po husitských válkách</a:t>
            </a:r>
            <a:br>
              <a:rPr lang="cs-CZ" dirty="0" smtClean="0"/>
            </a:br>
            <a:r>
              <a:rPr lang="cs-CZ" dirty="0" smtClean="0"/>
              <a:t>„VÍŠ, NEVÍŠ“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Metodický postup: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jsou rozděleni do skupin.</a:t>
            </a:r>
          </a:p>
          <a:p>
            <a:r>
              <a:rPr lang="cs-CZ" dirty="0" smtClean="0"/>
              <a:t>Kliknutím na příslušné políčko si každá skupina postupně vybírá otázku.</a:t>
            </a:r>
          </a:p>
          <a:p>
            <a:r>
              <a:rPr lang="cs-CZ" dirty="0" smtClean="0"/>
              <a:t>Kontrolu získají kliknutím na políčko </a:t>
            </a:r>
            <a:r>
              <a:rPr lang="cs-CZ" i="1" dirty="0" smtClean="0"/>
              <a:t> „</a:t>
            </a:r>
            <a:r>
              <a:rPr lang="cs-CZ" b="1" i="1" dirty="0" smtClean="0"/>
              <a:t>?</a:t>
            </a:r>
            <a:r>
              <a:rPr lang="cs-CZ" i="1" dirty="0" smtClean="0"/>
              <a:t>“ . </a:t>
            </a:r>
            <a:r>
              <a:rPr lang="cs-CZ" dirty="0" smtClean="0"/>
              <a:t>Jestliže je odpověď správná, mohou si přičíst body. </a:t>
            </a:r>
          </a:p>
          <a:p>
            <a:r>
              <a:rPr lang="cs-CZ" dirty="0" smtClean="0"/>
              <a:t>V případě, že neví, může odpovědět další skupina a přičíst body na své konto.</a:t>
            </a:r>
          </a:p>
          <a:p>
            <a:r>
              <a:rPr lang="cs-CZ" dirty="0" smtClean="0"/>
              <a:t>V případě nesprávné odpovědi (nebo nedostatečné) se body odpočítávají.</a:t>
            </a:r>
          </a:p>
          <a:p>
            <a:r>
              <a:rPr lang="cs-CZ" dirty="0" smtClean="0"/>
              <a:t>Kliknutím na políčko </a:t>
            </a:r>
            <a:r>
              <a:rPr lang="cs-CZ" b="1" i="1" dirty="0" smtClean="0"/>
              <a:t>domeček</a:t>
            </a:r>
            <a:r>
              <a:rPr lang="cs-CZ" dirty="0" smtClean="0"/>
              <a:t> se žáci dostanou zpět na hlavní stranu s výběrem otázek. </a:t>
            </a:r>
          </a:p>
          <a:p>
            <a:r>
              <a:rPr lang="cs-CZ" dirty="0" smtClean="0"/>
              <a:t>Vítězí skupina s největším počtem bodů.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611560" y="54868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11560" y="1628800"/>
            <a:ext cx="1512168" cy="93610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20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611560" y="270892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30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aoblený obdélník 4">
            <a:hlinkClick r:id="rId6" action="ppaction://hlinksldjump"/>
          </p:cNvPr>
          <p:cNvSpPr/>
          <p:nvPr/>
        </p:nvSpPr>
        <p:spPr>
          <a:xfrm>
            <a:off x="611560" y="3861048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40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Zaoblený obdélník 5">
            <a:hlinkClick r:id="rId7" action="ppaction://hlinksldjump"/>
          </p:cNvPr>
          <p:cNvSpPr/>
          <p:nvPr/>
        </p:nvSpPr>
        <p:spPr>
          <a:xfrm>
            <a:off x="611560" y="5013176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50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2555776" y="54868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60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Zaoblený obdélník 7">
            <a:hlinkClick r:id="rId8" action="ppaction://hlinksldjump"/>
          </p:cNvPr>
          <p:cNvSpPr/>
          <p:nvPr/>
        </p:nvSpPr>
        <p:spPr>
          <a:xfrm>
            <a:off x="2555776" y="162880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70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Zaoblený obdélník 8">
            <a:hlinkClick r:id="" action="ppaction://noaction"/>
          </p:cNvPr>
          <p:cNvSpPr/>
          <p:nvPr/>
        </p:nvSpPr>
        <p:spPr>
          <a:xfrm>
            <a:off x="2555776" y="270892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80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Zaoblený obdélník 9">
            <a:hlinkClick r:id="rId9" action="ppaction://hlinksldjump"/>
          </p:cNvPr>
          <p:cNvSpPr/>
          <p:nvPr/>
        </p:nvSpPr>
        <p:spPr>
          <a:xfrm>
            <a:off x="2627784" y="3861048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90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Zaoblený obdélník 10">
            <a:hlinkClick r:id="rId10" action="ppaction://hlinksldjump"/>
          </p:cNvPr>
          <p:cNvSpPr/>
          <p:nvPr/>
        </p:nvSpPr>
        <p:spPr>
          <a:xfrm>
            <a:off x="2627784" y="5013176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100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Zaoblený obdélník 11">
            <a:hlinkClick r:id="rId11" action="ppaction://hlinksldjump"/>
          </p:cNvPr>
          <p:cNvSpPr/>
          <p:nvPr/>
        </p:nvSpPr>
        <p:spPr>
          <a:xfrm>
            <a:off x="4427984" y="54868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110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Zaoblený obdélník 12">
            <a:hlinkClick r:id="rId12" action="ppaction://hlinksldjump"/>
          </p:cNvPr>
          <p:cNvSpPr/>
          <p:nvPr/>
        </p:nvSpPr>
        <p:spPr>
          <a:xfrm>
            <a:off x="6372200" y="54868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160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Zaoblený obdélník 13">
            <a:hlinkClick r:id="rId13" action="ppaction://hlinksldjump"/>
          </p:cNvPr>
          <p:cNvSpPr/>
          <p:nvPr/>
        </p:nvSpPr>
        <p:spPr>
          <a:xfrm>
            <a:off x="4427984" y="162880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120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5" name="Zaoblený obdélník 14">
            <a:hlinkClick r:id="rId14" action="ppaction://hlinksldjump"/>
          </p:cNvPr>
          <p:cNvSpPr/>
          <p:nvPr/>
        </p:nvSpPr>
        <p:spPr>
          <a:xfrm>
            <a:off x="4427984" y="270892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130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Zaoblený obdélník 15">
            <a:hlinkClick r:id="rId15" action="ppaction://hlinksldjump"/>
          </p:cNvPr>
          <p:cNvSpPr/>
          <p:nvPr/>
        </p:nvSpPr>
        <p:spPr>
          <a:xfrm>
            <a:off x="4499992" y="3861048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140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Zaoblený obdélník 16">
            <a:hlinkClick r:id="rId16" action="ppaction://hlinksldjump"/>
          </p:cNvPr>
          <p:cNvSpPr/>
          <p:nvPr/>
        </p:nvSpPr>
        <p:spPr>
          <a:xfrm>
            <a:off x="4572000" y="5013176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150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Zaoblený obdélník 17">
            <a:hlinkClick r:id="rId17" action="ppaction://hlinksldjump"/>
          </p:cNvPr>
          <p:cNvSpPr/>
          <p:nvPr/>
        </p:nvSpPr>
        <p:spPr>
          <a:xfrm>
            <a:off x="6372200" y="162880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170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Zaoblený obdélník 18">
            <a:hlinkClick r:id="rId18" action="ppaction://hlinksldjump"/>
          </p:cNvPr>
          <p:cNvSpPr/>
          <p:nvPr/>
        </p:nvSpPr>
        <p:spPr>
          <a:xfrm>
            <a:off x="6372200" y="2708920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180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Zaoblený obdélník 19">
            <a:hlinkClick r:id="rId19" action="ppaction://hlinksldjump"/>
          </p:cNvPr>
          <p:cNvSpPr/>
          <p:nvPr/>
        </p:nvSpPr>
        <p:spPr>
          <a:xfrm>
            <a:off x="6372200" y="3861048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190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Zaoblený obdélník 20">
            <a:hlinkClick r:id="rId20" action="ppaction://hlinksldjump"/>
          </p:cNvPr>
          <p:cNvSpPr/>
          <p:nvPr/>
        </p:nvSpPr>
        <p:spPr>
          <a:xfrm>
            <a:off x="6372200" y="5013176"/>
            <a:ext cx="15121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200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říkalo stoupencům Mistra Jana Husa?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64088" y="4005064"/>
            <a:ext cx="3187080" cy="1010742"/>
          </a:xfrm>
        </p:spPr>
        <p:txBody>
          <a:bodyPr/>
          <a:lstStyle/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Husité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20484" name="Picture 4" descr="File:Jan hus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844824"/>
            <a:ext cx="3146168" cy="397765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byl symbol husitů?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148064" y="3789040"/>
            <a:ext cx="3475112" cy="122676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kalich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9458" name="Picture 2" descr="http://upload.wikimedia.org/wikipedia/commons/thumb/9/95/Husit%C3%A9_-_Jensk%C3%BD_kodex.jpg/220px-Husit%C3%A9_-_Jensk%C3%BD_kodex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556792"/>
            <a:ext cx="2808312" cy="384228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06794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kázal Mistr Jan hus?</a:t>
            </a:r>
            <a:endParaRPr lang="cs-CZ" dirty="0"/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Kaple Betlémská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434" name="Picture 2" descr="http://upload.wikimedia.org/wikipedia/commons/thumb/0/06/Betlemska_kaple.jpg/220px-Betlemska_kap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492896"/>
            <a:ext cx="3816424" cy="2862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076056" y="2924944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město založili Husité?</a:t>
            </a:r>
            <a:endParaRPr lang="cs-CZ" dirty="0"/>
          </a:p>
        </p:txBody>
      </p:sp>
      <p:sp>
        <p:nvSpPr>
          <p:cNvPr id="7" name="Zástupný symbol pro obsah 5"/>
          <p:cNvSpPr txBox="1">
            <a:spLocks noGrp="1"/>
          </p:cNvSpPr>
          <p:nvPr>
            <p:ph idx="1"/>
          </p:nvPr>
        </p:nvSpPr>
        <p:spPr>
          <a:xfrm>
            <a:off x="5004048" y="4149080"/>
            <a:ext cx="3907160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Tábor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0" name="Picture 2" descr="File:Tábor Žižka Squar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628800"/>
            <a:ext cx="5112568" cy="38004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580112" y="2996952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Hejtmani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říkalo velitelům husitských vojsk?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996952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16386" name="Picture 2" descr="Soubor:Jan Žižka z Kalicha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268760"/>
            <a:ext cx="3528392" cy="5150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Vozová hradba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Vozy sražené k sobě, spojené řetězy a sloužily jako opevnění se nazývaly….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212976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pic>
        <p:nvPicPr>
          <p:cNvPr id="15362" name="Picture 2" descr="Soubor:Wagenbur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348880"/>
            <a:ext cx="4171950" cy="3238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 Sudoměře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odehrála První vítězná bitva husitů?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14338" name="Picture 2" descr="Hetteš, Ferdinand - Porážka železných pánů u Sudoměře dne 25. března 142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772816"/>
            <a:ext cx="3168352" cy="46428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křižáci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říkalo vojákům, kteří byli najímáni k boji proti husitům a nosili plášť se znakem kříže?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13314" name="Picture 2" descr="File:Crusader cavalr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348880"/>
            <a:ext cx="3600400" cy="2880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 Žižka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hejtman nikdy nepoznal porážku, pocházel z chudého zemanského rodu a vojska vedl i jako slepý?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pic>
        <p:nvPicPr>
          <p:cNvPr id="12290" name="Picture 2" descr="Soubor: Jan Vilímek - Jan Žižka z Trocnova-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44824"/>
            <a:ext cx="3456384" cy="4697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 Lipan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Poslední bitva husitů skončila porážkou. Kde se odehrála?</a:t>
            </a:r>
            <a:endParaRPr lang="cs-CZ" dirty="0"/>
          </a:p>
        </p:txBody>
      </p:sp>
      <p:pic>
        <p:nvPicPr>
          <p:cNvPr id="12290" name="Picture 2" descr="Výjev z bitvy u Lip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24944"/>
            <a:ext cx="3730014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7984" y="3068960"/>
            <a:ext cx="894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Narodil se po smrti otce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Proč se </a:t>
            </a:r>
            <a:r>
              <a:rPr lang="cs-CZ" dirty="0" err="1" smtClean="0"/>
              <a:t>ladislavovi</a:t>
            </a:r>
            <a:r>
              <a:rPr lang="cs-CZ" dirty="0" smtClean="0"/>
              <a:t> přezdívalo pohrobek?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996952"/>
            <a:ext cx="897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pic>
        <p:nvPicPr>
          <p:cNvPr id="10242" name="Picture 2" descr="Soubor:Ladislas the Posthumous 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988840"/>
            <a:ext cx="2808312" cy="40023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z Poděbrad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se ujal správy země po smrti Albrechta Habsburského?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901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9218" name="Picture 2" descr="Jiří z Poděbrad">
            <a:hlinkClick r:id="rId3" tooltip="Jiří z Poděbra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060848"/>
            <a:ext cx="2929319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Husitský král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říkalo Jiřímu z Poděbrad?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901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9" name="Picture 2" descr="Jiří z Poděbrad">
            <a:hlinkClick r:id="rId3" tooltip="Jiří z Poděbra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060848"/>
            <a:ext cx="2929319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284984"/>
            <a:ext cx="3475112" cy="1730822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celoevropskou úmluvu, zajištění míru, spojení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co se snažil Jiří z Poděbrad?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901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8" name="Picture 2" descr="Jiří z Poděbrad">
            <a:hlinkClick r:id="rId3" tooltip="Jiří z Poděbra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916832"/>
            <a:ext cx="2929319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se postavil proti Jiřímu z </a:t>
            </a:r>
            <a:r>
              <a:rPr lang="cs-CZ" dirty="0" err="1" smtClean="0"/>
              <a:t>poděbrad</a:t>
            </a:r>
            <a:r>
              <a:rPr lang="cs-CZ" dirty="0" smtClean="0"/>
              <a:t> a vedl </a:t>
            </a:r>
            <a:r>
              <a:rPr lang="cs-CZ" dirty="0" err="1" smtClean="0"/>
              <a:t>kžížovou</a:t>
            </a:r>
            <a:r>
              <a:rPr lang="cs-CZ" dirty="0" smtClean="0"/>
              <a:t> výpravu proti němu?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Uherský král Matyáš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Korvín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2996952"/>
            <a:ext cx="89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  <p:pic>
        <p:nvPicPr>
          <p:cNvPr id="6146" name="Picture 2" descr="http://upload.wikimedia.org/wikipedia/commons/thumb/8/85/Adolf_Liebscher_-_Ji%C5%99%C3%AD_z_Pod%C4%9Bbrad_nad_obkl%C3%AD%C4%8Den%C3%BDmi_vojsky.jpg/220px-Adolf_Liebscher_-_Ji%C5%99%C3%AD_z_Pod%C4%9Bbrad_nad_obkl%C3%AD%C4%8Den%C3%BDmi_vojsk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132856"/>
            <a:ext cx="2736304" cy="3830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Jagellonci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vládnoucí rod usedl následně na trůn?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94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pic>
        <p:nvPicPr>
          <p:cNvPr id="5122" name="Picture 2" descr="POL COA Jagiellonowi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060848"/>
            <a:ext cx="2925113" cy="3510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Vladislav Jagellonský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vládl po smrti Jiřího z </a:t>
            </a:r>
            <a:r>
              <a:rPr lang="cs-CZ" dirty="0" err="1" smtClean="0"/>
              <a:t>poděbrad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98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pic>
        <p:nvPicPr>
          <p:cNvPr id="4098" name="Picture 2" descr="Soubor:Vladislaus II of Bohemia and Hungar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628800"/>
            <a:ext cx="2520280" cy="48814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Ludvík Jagellonský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byl nástupcem Vladislava Jagellonského?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93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  <p:pic>
        <p:nvPicPr>
          <p:cNvPr id="3074" name="Picture 2" descr="Soubor:Louis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916832"/>
            <a:ext cx="2736304" cy="3808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Habsburkové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panovnický rod nastupuje po </a:t>
            </a:r>
            <a:r>
              <a:rPr lang="cs-CZ" dirty="0" err="1" smtClean="0"/>
              <a:t>Jagelloncích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85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  <p:pic>
        <p:nvPicPr>
          <p:cNvPr id="2050" name="Picture 2" descr="Familienwappen Habsburg-Stroeh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772816"/>
            <a:ext cx="3072797" cy="39485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sněmech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747664"/>
          </a:xfrm>
        </p:spPr>
        <p:txBody>
          <a:bodyPr>
            <a:normAutofit/>
          </a:bodyPr>
          <a:lstStyle/>
          <a:p>
            <a:r>
              <a:rPr lang="cs-CZ" dirty="0" smtClean="0"/>
              <a:t>Kde se rozhodovalo o nejdůležitějších problémech země do doby nástupu Habsburků?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9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  <p:pic>
        <p:nvPicPr>
          <p:cNvPr id="1026" name="Picture 2" descr="http://upload.wikimedia.org/wikipedia/commons/thumb/f/fc/Moravsk%C3%BD_zemsk%C3%BD_sn%C4%9Bm_17._stolet%C3%AD.jpg/220px-Moravsk%C3%BD_zemsk%C3%BD_sn%C4%9Bm_17._stolet%C3%A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92896"/>
            <a:ext cx="3888432" cy="28456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 Žižka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747664"/>
          </a:xfrm>
        </p:spPr>
        <p:txBody>
          <a:bodyPr>
            <a:normAutofit/>
          </a:bodyPr>
          <a:lstStyle/>
          <a:p>
            <a:r>
              <a:rPr lang="cs-CZ" dirty="0" smtClean="0"/>
              <a:t>Kdo pronesl Větu: „Toho bohdá nebude, aby český král z boje utíkal!“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8" name="Picture 2" descr="Soubor:Jan Žižka z Kalicha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458" b="12431"/>
          <a:stretch>
            <a:fillRect/>
          </a:stretch>
        </p:blipFill>
        <p:spPr bwMode="auto">
          <a:xfrm>
            <a:off x="1403648" y="2780928"/>
            <a:ext cx="2592288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Prokop Holý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747664"/>
          </a:xfrm>
        </p:spPr>
        <p:txBody>
          <a:bodyPr>
            <a:normAutofit/>
          </a:bodyPr>
          <a:lstStyle/>
          <a:p>
            <a:r>
              <a:rPr lang="cs-CZ" dirty="0" smtClean="0"/>
              <a:t>Kněz, který stál v čele husitských vojsk po </a:t>
            </a:r>
            <a:r>
              <a:rPr lang="cs-CZ" dirty="0" err="1" smtClean="0"/>
              <a:t>žižkově</a:t>
            </a:r>
            <a:r>
              <a:rPr lang="cs-CZ" dirty="0" smtClean="0"/>
              <a:t> smrti (nebojoval, pouze vedl). Zahynul v bitvě u lipan.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068960"/>
            <a:ext cx="89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  <p:pic>
        <p:nvPicPr>
          <p:cNvPr id="2050" name="Picture 2" descr="Soubor:Prokop Holý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348880"/>
            <a:ext cx="3024336" cy="40777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020272" y="5733256"/>
            <a:ext cx="1008112" cy="7920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5580112" y="5733256"/>
            <a:ext cx="1224136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5148064" y="3789040"/>
            <a:ext cx="3475112" cy="1226766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Spanilé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jízdy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dirty="0" smtClean="0"/>
              <a:t>Jak se nazývala vojenská tažení husitů za hranice Českého království (</a:t>
            </a:r>
            <a:r>
              <a:rPr lang="cs-CZ" dirty="0" err="1" smtClean="0"/>
              <a:t>rejsi</a:t>
            </a:r>
            <a:r>
              <a:rPr lang="cs-CZ" dirty="0" smtClean="0"/>
              <a:t>)?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materiály: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661248"/>
          </a:xfrm>
        </p:spPr>
        <p:txBody>
          <a:bodyPr>
            <a:noAutofit/>
          </a:bodyPr>
          <a:lstStyle/>
          <a:p>
            <a:r>
              <a:rPr lang="cs-CZ" sz="1300" dirty="0" smtClean="0"/>
              <a:t>Obr. 1 </a:t>
            </a:r>
            <a:r>
              <a:rPr lang="cs-CZ" sz="1300" dirty="0" err="1" smtClean="0"/>
              <a:t>Wudi</a:t>
            </a:r>
            <a:r>
              <a:rPr lang="cs-CZ" sz="1300" dirty="0" smtClean="0"/>
              <a:t>, Petr. Mistr Jan Hus.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2"/>
              </a:rPr>
              <a:t>D</a:t>
            </a:r>
            <a:r>
              <a:rPr lang="cs-CZ" sz="1300" u="sng" dirty="0" smtClean="0">
                <a:hlinkClick r:id="rId2"/>
              </a:rPr>
              <a:t>ostupné online</a:t>
            </a:r>
            <a:endParaRPr lang="cs-CZ" sz="1300" u="sng" dirty="0" smtClean="0"/>
          </a:p>
          <a:p>
            <a:r>
              <a:rPr lang="cs-CZ" sz="1300" dirty="0" smtClean="0"/>
              <a:t>Obr. 2 Bitva husitů s křižáky.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3"/>
              </a:rPr>
              <a:t>D</a:t>
            </a:r>
            <a:r>
              <a:rPr lang="cs-CZ" sz="1300" u="sng" dirty="0" smtClean="0">
                <a:hlinkClick r:id="rId3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3. Kaple Betlémská.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4"/>
              </a:rPr>
              <a:t>D</a:t>
            </a:r>
            <a:r>
              <a:rPr lang="cs-CZ" sz="1300" u="sng" dirty="0" smtClean="0">
                <a:hlinkClick r:id="rId4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4. </a:t>
            </a:r>
            <a:r>
              <a:rPr lang="cs-CZ" sz="1300" dirty="0" err="1" smtClean="0"/>
              <a:t>Šechtl</a:t>
            </a:r>
            <a:r>
              <a:rPr lang="cs-CZ" sz="1300" dirty="0" smtClean="0"/>
              <a:t>, Ignác. Tábor. Žižkovo náměstí.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5"/>
              </a:rPr>
              <a:t>D</a:t>
            </a:r>
            <a:r>
              <a:rPr lang="cs-CZ" sz="1300" u="sng" dirty="0" smtClean="0">
                <a:hlinkClick r:id="rId5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5. Aleš, Mikoláš. Jan Žižka.z kalicha.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6"/>
              </a:rPr>
              <a:t>D</a:t>
            </a:r>
            <a:r>
              <a:rPr lang="cs-CZ" sz="1300" u="sng" dirty="0" smtClean="0">
                <a:hlinkClick r:id="rId6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6. </a:t>
            </a:r>
            <a:r>
              <a:rPr lang="cs-CZ" sz="1300" dirty="0" err="1" smtClean="0"/>
              <a:t>Rshu</a:t>
            </a:r>
            <a:r>
              <a:rPr lang="cs-CZ" sz="1300" dirty="0" smtClean="0"/>
              <a:t> </a:t>
            </a:r>
            <a:r>
              <a:rPr lang="cs-CZ" sz="1300" dirty="0" err="1" smtClean="0"/>
              <a:t>at</a:t>
            </a:r>
            <a:r>
              <a:rPr lang="cs-CZ" sz="1300" dirty="0" smtClean="0"/>
              <a:t> </a:t>
            </a:r>
            <a:r>
              <a:rPr lang="cs-CZ" sz="1300" dirty="0" err="1" smtClean="0"/>
              <a:t>en.wikipedia</a:t>
            </a:r>
            <a:r>
              <a:rPr lang="cs-CZ" sz="1300" dirty="0" smtClean="0"/>
              <a:t>. Vozová hradba.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7"/>
              </a:rPr>
              <a:t>D</a:t>
            </a:r>
            <a:r>
              <a:rPr lang="cs-CZ" sz="1300" u="sng" dirty="0" smtClean="0">
                <a:hlinkClick r:id="rId7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Obr.7. </a:t>
            </a:r>
            <a:r>
              <a:rPr lang="cs-CZ" sz="1300" dirty="0" err="1" smtClean="0"/>
              <a:t>Hetteš</a:t>
            </a:r>
            <a:r>
              <a:rPr lang="cs-CZ" sz="1300" dirty="0" smtClean="0"/>
              <a:t>, Ferdinand . Porážka železných pánů u Sudoměře.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8"/>
              </a:rPr>
              <a:t>D</a:t>
            </a:r>
            <a:r>
              <a:rPr lang="cs-CZ" sz="1300" u="sng" dirty="0" smtClean="0">
                <a:hlinkClick r:id="rId8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8. Křižácké výpravy.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9"/>
              </a:rPr>
              <a:t>D</a:t>
            </a:r>
            <a:r>
              <a:rPr lang="cs-CZ" sz="1300" u="sng" dirty="0" smtClean="0">
                <a:hlinkClick r:id="rId9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9. Vilímek Jan. Jan Žižka z Trocnova. </a:t>
            </a:r>
            <a:r>
              <a:rPr lang="cs-CZ" sz="1300" dirty="0" err="1" smtClean="0"/>
              <a:t>Wikimedia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0"/>
              </a:rPr>
              <a:t>D</a:t>
            </a:r>
            <a:r>
              <a:rPr lang="cs-CZ" sz="1300" u="sng" dirty="0" smtClean="0">
                <a:hlinkClick r:id="rId10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10. Černý, Věnceslav. Rozražení vozové hradby.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[online]., [cit. 2012-05-24]. </a:t>
            </a:r>
            <a:r>
              <a:rPr lang="cs-CZ" sz="1300" dirty="0" smtClean="0">
                <a:hlinkClick r:id="rId11"/>
              </a:rPr>
              <a:t>D</a:t>
            </a:r>
            <a:r>
              <a:rPr lang="cs-CZ" sz="1300" u="sng" dirty="0" smtClean="0">
                <a:hlinkClick r:id="rId11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Obr.11.. Ladislav Pohrobek.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2"/>
              </a:rPr>
              <a:t>D</a:t>
            </a:r>
            <a:r>
              <a:rPr lang="cs-CZ" sz="1300" u="sng" dirty="0" smtClean="0">
                <a:hlinkClick r:id="rId12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Obr.12.  Jiří z Poděbrad.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3"/>
              </a:rPr>
              <a:t>D</a:t>
            </a:r>
            <a:r>
              <a:rPr lang="cs-CZ" sz="1300" u="sng" dirty="0" smtClean="0">
                <a:hlinkClick r:id="rId13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Obr.13.   </a:t>
            </a:r>
            <a:r>
              <a:rPr lang="cs-CZ" sz="1300" dirty="0" err="1" smtClean="0"/>
              <a:t>Liebscher</a:t>
            </a:r>
            <a:r>
              <a:rPr lang="cs-CZ" sz="1300" dirty="0" smtClean="0"/>
              <a:t>, Adolf.  Král Jiří Poděbradský nad obklíčenými vojsky krále Matyáše.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3"/>
              </a:rPr>
              <a:t>D</a:t>
            </a:r>
            <a:r>
              <a:rPr lang="cs-CZ" sz="1300" u="sng" dirty="0" smtClean="0">
                <a:hlinkClick r:id="rId13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Obr.14. </a:t>
            </a:r>
            <a:r>
              <a:rPr lang="cs-CZ" sz="1300" dirty="0" err="1" smtClean="0"/>
              <a:t>Poznaniak</a:t>
            </a:r>
            <a:r>
              <a:rPr lang="cs-CZ" sz="1300" dirty="0" smtClean="0"/>
              <a:t>. Erb </a:t>
            </a:r>
            <a:r>
              <a:rPr lang="cs-CZ" sz="1300" dirty="0" err="1" smtClean="0"/>
              <a:t>Jagellonců</a:t>
            </a:r>
            <a:r>
              <a:rPr lang="cs-CZ" sz="1300" dirty="0" smtClean="0"/>
              <a:t>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, [cit. 2012-05-24]. </a:t>
            </a:r>
            <a:r>
              <a:rPr lang="cs-CZ" sz="1300" dirty="0" smtClean="0">
                <a:hlinkClick r:id="rId14"/>
              </a:rPr>
              <a:t>D</a:t>
            </a:r>
            <a:r>
              <a:rPr lang="cs-CZ" sz="1300" u="sng" dirty="0" smtClean="0">
                <a:hlinkClick r:id="rId14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Obr.15. Mistr litoměřického oltáře. Vladislav Jagellonský.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5"/>
              </a:rPr>
              <a:t>D</a:t>
            </a:r>
            <a:r>
              <a:rPr lang="cs-CZ" sz="1300" u="sng" dirty="0" smtClean="0">
                <a:hlinkClick r:id="rId15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Obr.16  Ludvík Jagellonský.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6"/>
              </a:rPr>
              <a:t>D</a:t>
            </a:r>
            <a:r>
              <a:rPr lang="cs-CZ" sz="1300" u="sng" dirty="0" smtClean="0">
                <a:hlinkClick r:id="rId16"/>
              </a:rPr>
              <a:t>ostupné online</a:t>
            </a:r>
            <a:endParaRPr lang="cs-CZ" sz="1300" dirty="0" smtClean="0"/>
          </a:p>
          <a:p>
            <a:r>
              <a:rPr lang="cs-CZ" sz="1300" dirty="0" smtClean="0"/>
              <a:t>Obr. 17  </a:t>
            </a:r>
            <a:r>
              <a:rPr lang="cs-CZ" sz="1300" dirty="0" err="1" smtClean="0"/>
              <a:t>Ströhl</a:t>
            </a:r>
            <a:r>
              <a:rPr lang="cs-CZ" sz="1300" dirty="0" smtClean="0"/>
              <a:t>, Hugo </a:t>
            </a:r>
            <a:r>
              <a:rPr lang="cs-CZ" sz="1300" dirty="0" err="1" smtClean="0"/>
              <a:t>Gerhard</a:t>
            </a:r>
            <a:r>
              <a:rPr lang="cs-CZ" sz="1300" dirty="0" smtClean="0"/>
              <a:t>.  Původní erb hrabat  z Habsburku.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2012-05-24 ]. </a:t>
            </a:r>
            <a:r>
              <a:rPr lang="cs-CZ" sz="1300" dirty="0" smtClean="0">
                <a:hlinkClick r:id="rId17"/>
              </a:rPr>
              <a:t>D</a:t>
            </a:r>
            <a:r>
              <a:rPr lang="cs-CZ" sz="1300" u="sng" dirty="0" smtClean="0">
                <a:hlinkClick r:id="rId17"/>
              </a:rPr>
              <a:t>ostupné online</a:t>
            </a:r>
            <a:endParaRPr lang="cs-CZ" sz="1300" u="sng" dirty="0" smtClean="0"/>
          </a:p>
          <a:p>
            <a:r>
              <a:rPr lang="cs-CZ" sz="1300" dirty="0" smtClean="0"/>
              <a:t>Obr.18.   </a:t>
            </a:r>
            <a:r>
              <a:rPr lang="cs-CZ" sz="1300" dirty="0" err="1" smtClean="0"/>
              <a:t>Moravian</a:t>
            </a:r>
            <a:r>
              <a:rPr lang="cs-CZ" sz="1300" dirty="0" smtClean="0"/>
              <a:t>.  Zasedání moravského zemského sněmu.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8"/>
              </a:rPr>
              <a:t>D</a:t>
            </a:r>
            <a:r>
              <a:rPr lang="cs-CZ" sz="1300" u="sng" dirty="0" smtClean="0">
                <a:hlinkClick r:id="rId18"/>
              </a:rPr>
              <a:t>ostupné online</a:t>
            </a:r>
            <a:endParaRPr lang="cs-CZ" sz="1300" u="sng" dirty="0" smtClean="0"/>
          </a:p>
          <a:p>
            <a:r>
              <a:rPr lang="cs-CZ" sz="1300" dirty="0" smtClean="0"/>
              <a:t>Obr.19.   Prokop Holý. </a:t>
            </a:r>
            <a:r>
              <a:rPr lang="cs-CZ" sz="1300" dirty="0" err="1" smtClean="0"/>
              <a:t>Wikipedia.cz</a:t>
            </a:r>
            <a:r>
              <a:rPr lang="cs-CZ" sz="1300" dirty="0" smtClean="0"/>
              <a:t> [online]., [cit. 2012-05-24]. </a:t>
            </a:r>
            <a:r>
              <a:rPr lang="cs-CZ" sz="1300" dirty="0" smtClean="0">
                <a:hlinkClick r:id="rId19"/>
              </a:rPr>
              <a:t>D</a:t>
            </a:r>
            <a:r>
              <a:rPr lang="cs-CZ" sz="1300" u="sng" dirty="0" smtClean="0">
                <a:hlinkClick r:id="rId19"/>
              </a:rPr>
              <a:t>ostupné online</a:t>
            </a:r>
            <a:endParaRPr lang="cs-CZ" sz="1300" u="sng" dirty="0" smtClean="0"/>
          </a:p>
          <a:p>
            <a:endParaRPr lang="cs-CZ" sz="1300" u="sng" dirty="0" smtClean="0"/>
          </a:p>
          <a:p>
            <a:endParaRPr lang="cs-CZ" sz="1300" dirty="0" smtClean="0"/>
          </a:p>
          <a:p>
            <a:endParaRPr lang="cs-CZ" sz="13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375</TotalTime>
  <Words>560</Words>
  <Application>Microsoft Office PowerPoint</Application>
  <PresentationFormat>Předvádění na obrazovce (4:3)</PresentationFormat>
  <Paragraphs>134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Cesta</vt:lpstr>
      <vt:lpstr>Prezentace aplikace PowerPoint</vt:lpstr>
      <vt:lpstr>Husité a Období po husitských válkách „VÍŠ, NEVÍŠ“</vt:lpstr>
      <vt:lpstr>Metodický postup:</vt:lpstr>
      <vt:lpstr>Prezentace aplikace PowerPoint</vt:lpstr>
      <vt:lpstr>Jak se říkalo stoupencům Mistra Jana Husa?</vt:lpstr>
      <vt:lpstr>Jaký byl symbol husitů?</vt:lpstr>
      <vt:lpstr>Kde kázal Mistr Jan hus?</vt:lpstr>
      <vt:lpstr>Jaké město založili Husité?</vt:lpstr>
      <vt:lpstr>Jak se říkalo velitelům husitských vojsk?</vt:lpstr>
      <vt:lpstr>Vozy sražené k sobě, spojené řetězy a sloužily jako opevnění se nazývaly….</vt:lpstr>
      <vt:lpstr>Kde se odehrála První vítězná bitva husitů?</vt:lpstr>
      <vt:lpstr>Jak se říkalo vojákům, kteří byli najímáni k boji proti husitům a nosili plášť se znakem kříže?</vt:lpstr>
      <vt:lpstr>Který hejtman nikdy nepoznal porážku, pocházel z chudého zemanského rodu a vojska vedl i jako slepý?</vt:lpstr>
      <vt:lpstr>Poslední bitva husitů skončila porážkou. Kde se odehrála?</vt:lpstr>
      <vt:lpstr>Proč se ladislavovi přezdívalo pohrobek?</vt:lpstr>
      <vt:lpstr>Kdo se ujal správy země po smrti Albrechta Habsburského?</vt:lpstr>
      <vt:lpstr>Jak se říkalo Jiřímu z Poděbrad?</vt:lpstr>
      <vt:lpstr>O co se snažil Jiří z Poděbrad?</vt:lpstr>
      <vt:lpstr>Kdo se postavil proti Jiřímu z poděbrad a vedl kžížovou výpravu proti němu?</vt:lpstr>
      <vt:lpstr>Který vládnoucí rod usedl následně na trůn?</vt:lpstr>
      <vt:lpstr>Kdo vládl po smrti Jiřího z poděbrad?</vt:lpstr>
      <vt:lpstr>Kdo byl nástupcem Vladislava Jagellonského?</vt:lpstr>
      <vt:lpstr>Který panovnický rod nastupuje po Jagelloncích?</vt:lpstr>
      <vt:lpstr>Kde se rozhodovalo o nejdůležitějších problémech země do doby nástupu Habsburků?</vt:lpstr>
      <vt:lpstr>Kdo pronesl Větu: „Toho bohdá nebude, aby český král z boje utíkal!“</vt:lpstr>
      <vt:lpstr>Kněz, který stál v čele husitských vojsk po žižkově smrti (nebojoval, pouze vedl). Zahynul v bitvě u lipan.</vt:lpstr>
      <vt:lpstr>Jak se nazývala vojenská tažení husitů za hranice Českého království (rejsi)?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Období po husitských válkách</dc:title>
  <dc:creator>Marcela</dc:creator>
  <cp:lastModifiedBy>Správce PC</cp:lastModifiedBy>
  <cp:revision>35</cp:revision>
  <dcterms:created xsi:type="dcterms:W3CDTF">2012-06-15T06:26:17Z</dcterms:created>
  <dcterms:modified xsi:type="dcterms:W3CDTF">2013-09-17T10:58:26Z</dcterms:modified>
</cp:coreProperties>
</file>