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72" r:id="rId9"/>
    <p:sldId id="273" r:id="rId10"/>
    <p:sldId id="268" r:id="rId11"/>
    <p:sldId id="265" r:id="rId12"/>
    <p:sldId id="266" r:id="rId13"/>
    <p:sldId id="267" r:id="rId14"/>
    <p:sldId id="269" r:id="rId15"/>
    <p:sldId id="271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190" autoAdjust="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B3C2DD-4218-458C-8E59-E457D8585529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CEBD6-7EBD-4DD2-8220-F373A7E5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hyperlink" Target="http://img5.ceskatelevize.cz/program/porady/10305813238/foto09/cast_04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hyperlink" Target="http://img5.ceskatelevize.cz/program/porady/10305813238/foto09/cast_05.jpg" TargetMode="External"/><Relationship Id="rId10" Type="http://schemas.openxmlformats.org/officeDocument/2006/relationships/image" Target="../media/image8.jpeg"/><Relationship Id="rId4" Type="http://schemas.openxmlformats.org/officeDocument/2006/relationships/image" Target="../media/image5.jpeg"/><Relationship Id="rId9" Type="http://schemas.openxmlformats.org/officeDocument/2006/relationships/hyperlink" Target="http://img5.ceskatelevize.cz/program/porady/10305813238/foto09/cast_06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ld.johanesville.net/puskin/citaty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                                            </a:t>
            </a:r>
            <a:b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Číslo DUM: VY_32 _INOVACE_ 11.1.03	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Datum, období, kdy byl vytvořen:  1. srpna 2012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Název práce:  Alexandr </a:t>
            </a:r>
            <a:r>
              <a:rPr lang="cs-CZ" sz="1200" b="1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Sergejevič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</a:t>
            </a:r>
            <a:r>
              <a:rPr lang="cs-CZ" sz="1200" b="1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Puškin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Předmět, pro který je VM určen:  Český jazyk - literatura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Ročník, pro který je VM určen:  9. ročník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:  45 min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Vzdělávací oblast, tematický okruh, téma:  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Literární výchova, portréty autorů, Alexandr </a:t>
            </a:r>
            <a:r>
              <a:rPr lang="cs-CZ" sz="1200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Sergejevič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 </a:t>
            </a:r>
            <a:r>
              <a:rPr lang="cs-CZ" sz="1200" dirty="0" err="1" smtClean="0">
                <a:solidFill>
                  <a:schemeClr val="bg1"/>
                </a:solidFill>
                <a:latin typeface="Arial" charset="0"/>
                <a:cs typeface="Arial" charset="0"/>
              </a:rPr>
              <a:t>Puškin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Metodický list, anotace - výstižný popis způsobu použití VM ve výuce: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 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: datový projektor, plátno, počítač, psací potřeby 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METODICKÝ LIST PRO ZŠ</a:t>
            </a:r>
            <a:r>
              <a:rPr lang="cs-CZ" sz="1200" dirty="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 dirty="0">
                <a:solidFill>
                  <a:schemeClr val="bg1"/>
                </a:solidFill>
                <a:cs typeface="Arial" charset="0"/>
              </a:rPr>
            </a:br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 Pro zpracování vzdělávacích materiálů (VM)v rámci projektu EU peníze školám</a:t>
            </a:r>
            <a:r>
              <a:rPr lang="cs-CZ" sz="1200" dirty="0">
                <a:solidFill>
                  <a:schemeClr val="bg1"/>
                </a:solidFill>
                <a:cs typeface="Arial" charset="0"/>
              </a:rPr>
              <a:t/>
            </a:r>
            <a:br>
              <a:rPr lang="cs-CZ" sz="1200" dirty="0">
                <a:solidFill>
                  <a:schemeClr val="bg1"/>
                </a:solidFill>
                <a:cs typeface="Arial" charset="0"/>
              </a:rPr>
            </a:br>
            <a:r>
              <a:rPr lang="cs-CZ" sz="1200" b="1" dirty="0">
                <a:solidFill>
                  <a:schemeClr val="bg1"/>
                </a:solidFill>
                <a:cs typeface="Arial" charset="0"/>
              </a:rPr>
              <a:t>                        Operační program Vzdělávání pro konkurenceschopnost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sz="7200" dirty="0" smtClean="0">
                <a:latin typeface="Algerian" pitchFamily="82" charset="0"/>
              </a:rPr>
              <a:t>ALEXANDR</a:t>
            </a:r>
            <a:endParaRPr lang="cs-CZ" sz="72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492896"/>
            <a:ext cx="6400800" cy="1296144"/>
          </a:xfrm>
        </p:spPr>
        <p:txBody>
          <a:bodyPr>
            <a:noAutofit/>
          </a:bodyPr>
          <a:lstStyle/>
          <a:p>
            <a:r>
              <a:rPr lang="cs-CZ" sz="7200" dirty="0" smtClean="0">
                <a:latin typeface="Algerian" pitchFamily="82" charset="0"/>
              </a:rPr>
              <a:t>SERGEJEVIČ</a:t>
            </a:r>
            <a:endParaRPr lang="cs-CZ" sz="7200" dirty="0"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4149080"/>
            <a:ext cx="52114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latin typeface="Algerian" pitchFamily="82" charset="0"/>
              </a:rPr>
              <a:t>PUŠKIN</a:t>
            </a:r>
            <a:endParaRPr lang="cs-CZ" sz="7200" dirty="0">
              <a:latin typeface="Algerian" pitchFamily="82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228184" y="260648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VY_32_INOVACE _</a:t>
            </a:r>
            <a:r>
              <a:rPr lang="cs-CZ" b="1" dirty="0" smtClean="0">
                <a:latin typeface="Calibri" pitchFamily="34" charset="0"/>
              </a:rPr>
              <a:t>11.1.03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076056" y="620688"/>
            <a:ext cx="3816424" cy="2304256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ALEXANDR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SERGEJEVIČ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PUŠKIN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https://encrypted-tbn1.google.com/images?q=tbn:ANd9GcRvu5g0WiWguUG-IPSkXO4Hv9Gqs4ObFwHqXvFMP6FQtMvtDCodB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92696"/>
            <a:ext cx="4392488" cy="525658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292080" y="3501008"/>
            <a:ext cx="338437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(* 6. červen 1799 Moskva – 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† 10. únor 1837 Petrohrad)</a:t>
            </a:r>
          </a:p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5733256"/>
            <a:ext cx="320953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http://cs.wikipedia.org/wiki/Alexandr_Sergejevi%C4%8D_Pu%C5%A1kin</a:t>
            </a:r>
            <a:endParaRPr lang="cs-CZ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6093296"/>
            <a:ext cx="395332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http://cs.wikipedia.org/wiki/Alexandr_Sergejevi%C4%8D_Pu%C5%A1kin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8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404664"/>
            <a:ext cx="7772400" cy="1470025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KDO TO BYL?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2420888"/>
            <a:ext cx="7848872" cy="4104456"/>
          </a:xfrm>
        </p:spPr>
        <p:txBody>
          <a:bodyPr>
            <a:normAutofit lnSpcReduction="10000"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4000" dirty="0" smtClean="0"/>
              <a:t>ruský básník</a:t>
            </a:r>
          </a:p>
          <a:p>
            <a:pPr algn="l">
              <a:buFont typeface="Wingdings" pitchFamily="2" charset="2"/>
              <a:buChar char="Ø"/>
            </a:pPr>
            <a:r>
              <a:rPr lang="cs-CZ" sz="4000" dirty="0" smtClean="0"/>
              <a:t>prozaik </a:t>
            </a:r>
          </a:p>
          <a:p>
            <a:pPr algn="l">
              <a:buFont typeface="Wingdings" pitchFamily="2" charset="2"/>
              <a:buChar char="Ø"/>
            </a:pPr>
            <a:r>
              <a:rPr lang="cs-CZ" sz="4000" dirty="0" smtClean="0"/>
              <a:t>dramatik</a:t>
            </a:r>
          </a:p>
          <a:p>
            <a:pPr algn="l">
              <a:buFont typeface="Wingdings" pitchFamily="2" charset="2"/>
              <a:buChar char="Ø"/>
            </a:pPr>
            <a:r>
              <a:rPr lang="cs-CZ" sz="4000" dirty="0" smtClean="0"/>
              <a:t>představitel romantismu </a:t>
            </a:r>
          </a:p>
          <a:p>
            <a:pPr algn="l"/>
            <a:r>
              <a:rPr lang="cs-CZ" sz="4000" dirty="0" smtClean="0"/>
              <a:t>    a realismu</a:t>
            </a:r>
          </a:p>
          <a:p>
            <a:pPr algn="l"/>
            <a:r>
              <a:rPr lang="cs-CZ" sz="4000" dirty="0" smtClean="0"/>
              <a:t>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188639"/>
            <a:ext cx="7772400" cy="1152129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640960" cy="4968552"/>
          </a:xfrm>
        </p:spPr>
        <p:txBody>
          <a:bodyPr>
            <a:normAutofit fontScale="85000" lnSpcReduction="20000"/>
          </a:bodyPr>
          <a:lstStyle/>
          <a:p>
            <a:pPr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Pocházel ze starého šlechtického rodu. Studoval v carském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</a:t>
            </a:r>
            <a:r>
              <a:rPr lang="cs-CZ" dirty="0" smtClean="0">
                <a:solidFill>
                  <a:schemeClr val="tx1"/>
                </a:solidFill>
              </a:rPr>
              <a:t>Selu </a:t>
            </a:r>
            <a:r>
              <a:rPr lang="cs-CZ" dirty="0" smtClean="0">
                <a:solidFill>
                  <a:schemeClr val="tx1"/>
                </a:solidFill>
              </a:rPr>
              <a:t>lyceum pro šlechtice.</a:t>
            </a:r>
          </a:p>
          <a:p>
            <a:pPr algn="l"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1"/>
                </a:solidFill>
              </a:rPr>
              <a:t>Puškin</a:t>
            </a:r>
            <a:r>
              <a:rPr lang="cs-CZ" dirty="0" smtClean="0">
                <a:solidFill>
                  <a:schemeClr val="tx1"/>
                </a:solidFill>
              </a:rPr>
              <a:t> se začal politicky angažovat (sympatizoval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s děkabristy).</a:t>
            </a:r>
          </a:p>
          <a:p>
            <a:pPr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Roku </a:t>
            </a:r>
            <a:r>
              <a:rPr lang="cs-CZ" b="1" dirty="0" smtClean="0">
                <a:solidFill>
                  <a:schemeClr val="tx1"/>
                </a:solidFill>
              </a:rPr>
              <a:t>1820</a:t>
            </a:r>
            <a:r>
              <a:rPr lang="cs-CZ" dirty="0" smtClean="0">
                <a:solidFill>
                  <a:schemeClr val="tx1"/>
                </a:solidFill>
              </a:rPr>
              <a:t> odchází do vyhnanství do jižního Ruska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a v r. 1</a:t>
            </a:r>
            <a:r>
              <a:rPr lang="cs-CZ" b="1" dirty="0" smtClean="0">
                <a:solidFill>
                  <a:schemeClr val="tx1"/>
                </a:solidFill>
              </a:rPr>
              <a:t>823</a:t>
            </a:r>
            <a:r>
              <a:rPr lang="cs-CZ" dirty="0" smtClean="0">
                <a:solidFill>
                  <a:schemeClr val="tx1"/>
                </a:solidFill>
              </a:rPr>
              <a:t> do Oděsy. Roku </a:t>
            </a:r>
            <a:r>
              <a:rPr lang="cs-CZ" b="1" dirty="0" smtClean="0">
                <a:solidFill>
                  <a:schemeClr val="tx1"/>
                </a:solidFill>
              </a:rPr>
              <a:t>1825</a:t>
            </a:r>
            <a:r>
              <a:rPr lang="cs-CZ" dirty="0" smtClean="0">
                <a:solidFill>
                  <a:schemeClr val="tx1"/>
                </a:solidFill>
              </a:rPr>
              <a:t> je mu povolen volný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pohyb.</a:t>
            </a:r>
          </a:p>
          <a:p>
            <a:pPr algn="l"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1"/>
                </a:solidFill>
              </a:rPr>
              <a:t>Puškin</a:t>
            </a:r>
            <a:r>
              <a:rPr lang="cs-CZ" dirty="0" smtClean="0">
                <a:solidFill>
                  <a:schemeClr val="tx1"/>
                </a:solidFill>
              </a:rPr>
              <a:t> odešel do Moskvy, kde založil časopis </a:t>
            </a:r>
            <a:r>
              <a:rPr lang="cs-CZ" i="1" dirty="0" err="1" smtClean="0">
                <a:solidFill>
                  <a:schemeClr val="tx1"/>
                </a:solidFill>
              </a:rPr>
              <a:t>Moskovskij</a:t>
            </a:r>
            <a:r>
              <a:rPr lang="cs-CZ" i="1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i="1" dirty="0" smtClean="0">
                <a:solidFill>
                  <a:schemeClr val="tx1"/>
                </a:solidFill>
              </a:rPr>
              <a:t>   </a:t>
            </a:r>
            <a:r>
              <a:rPr lang="cs-CZ" i="1" dirty="0" err="1" smtClean="0">
                <a:solidFill>
                  <a:schemeClr val="tx1"/>
                </a:solidFill>
              </a:rPr>
              <a:t>Věstnik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Roku </a:t>
            </a:r>
            <a:r>
              <a:rPr lang="cs-CZ" b="1" dirty="0" smtClean="0">
                <a:solidFill>
                  <a:schemeClr val="tx1"/>
                </a:solidFill>
              </a:rPr>
              <a:t>1831</a:t>
            </a:r>
            <a:r>
              <a:rPr lang="cs-CZ" dirty="0" smtClean="0">
                <a:solidFill>
                  <a:schemeClr val="tx1"/>
                </a:solidFill>
              </a:rPr>
              <a:t> se odstěhoval do </a:t>
            </a:r>
            <a:r>
              <a:rPr lang="cs-CZ" dirty="0" err="1" smtClean="0">
                <a:solidFill>
                  <a:schemeClr val="tx1"/>
                </a:solidFill>
              </a:rPr>
              <a:t>PetrohraduU</a:t>
            </a:r>
            <a:r>
              <a:rPr lang="cs-CZ" dirty="0" smtClean="0">
                <a:solidFill>
                  <a:schemeClr val="tx1"/>
                </a:solidFill>
              </a:rPr>
              <a:t>, kde se oženil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s </a:t>
            </a:r>
            <a:r>
              <a:rPr lang="cs-CZ" b="1" dirty="0" err="1" smtClean="0">
                <a:solidFill>
                  <a:schemeClr val="tx1"/>
                </a:solidFill>
              </a:rPr>
              <a:t>Natalií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Nikolajevnou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Gončarovovou</a:t>
            </a:r>
            <a:r>
              <a:rPr lang="cs-CZ" dirty="0" smtClean="0">
                <a:solidFill>
                  <a:schemeClr val="tx1"/>
                </a:solidFill>
              </a:rPr>
              <a:t>. Téhož roku se stal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úředníkem ministerstva zahraničí.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8496944" cy="1656184"/>
          </a:xfrm>
        </p:spPr>
        <p:txBody>
          <a:bodyPr>
            <a:normAutofit fontScale="90000"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3200" dirty="0" smtClean="0">
                <a:latin typeface="+mn-lt"/>
              </a:rPr>
              <a:t>Dne </a:t>
            </a:r>
            <a:r>
              <a:rPr lang="cs-CZ" sz="3200" b="1" dirty="0" smtClean="0">
                <a:latin typeface="+mn-lt"/>
              </a:rPr>
              <a:t>8. února 1837 </a:t>
            </a:r>
            <a:r>
              <a:rPr lang="cs-CZ" sz="3200" dirty="0" smtClean="0">
                <a:latin typeface="+mn-lt"/>
              </a:rPr>
              <a:t>se </a:t>
            </a:r>
            <a:r>
              <a:rPr lang="cs-CZ" sz="3200" dirty="0" err="1" smtClean="0">
                <a:latin typeface="+mn-lt"/>
              </a:rPr>
              <a:t>Puškin</a:t>
            </a:r>
            <a:r>
              <a:rPr lang="cs-CZ" sz="3200" dirty="0" smtClean="0">
                <a:latin typeface="+mn-lt"/>
              </a:rPr>
              <a:t> utkal v souboji s </a:t>
            </a:r>
            <a:br>
              <a:rPr lang="cs-CZ" sz="3200" dirty="0" smtClean="0">
                <a:latin typeface="+mn-lt"/>
              </a:rPr>
            </a:br>
            <a:r>
              <a:rPr lang="cs-CZ" sz="3200" dirty="0" smtClean="0">
                <a:latin typeface="+mn-lt"/>
              </a:rPr>
              <a:t>   pistolemi  s milencem své ženy a pozdějším </a:t>
            </a:r>
            <a:br>
              <a:rPr lang="cs-CZ" sz="3200" dirty="0" smtClean="0">
                <a:latin typeface="+mn-lt"/>
              </a:rPr>
            </a:br>
            <a:r>
              <a:rPr lang="cs-CZ" sz="3200" dirty="0" smtClean="0">
                <a:latin typeface="+mn-lt"/>
              </a:rPr>
              <a:t>   francouzským </a:t>
            </a:r>
            <a:r>
              <a:rPr lang="cs-CZ" sz="3200" dirty="0" err="1" smtClean="0">
                <a:latin typeface="+mn-lt"/>
              </a:rPr>
              <a:t>diplomatemM</a:t>
            </a:r>
            <a:r>
              <a:rPr lang="cs-CZ" sz="3200" dirty="0" smtClean="0">
                <a:latin typeface="+mn-lt"/>
              </a:rPr>
              <a:t> </a:t>
            </a:r>
            <a:r>
              <a:rPr lang="cs-CZ" sz="3200" dirty="0" err="1" smtClean="0">
                <a:latin typeface="+mn-lt"/>
              </a:rPr>
              <a:t>Georgesem</a:t>
            </a:r>
            <a:r>
              <a:rPr lang="cs-CZ" sz="3200" dirty="0" smtClean="0">
                <a:latin typeface="+mn-lt"/>
              </a:rPr>
              <a:t> d'</a:t>
            </a:r>
            <a:r>
              <a:rPr lang="cs-CZ" sz="3200" dirty="0" err="1" smtClean="0">
                <a:latin typeface="+mn-lt"/>
              </a:rPr>
              <a:t>Anthèsem</a:t>
            </a:r>
            <a:r>
              <a:rPr lang="cs-CZ" sz="3200" dirty="0" smtClean="0">
                <a:latin typeface="+mn-lt"/>
              </a:rPr>
              <a:t>.</a:t>
            </a:r>
            <a:br>
              <a:rPr lang="cs-CZ" sz="3200" dirty="0" smtClean="0">
                <a:latin typeface="+mn-lt"/>
              </a:rPr>
            </a:br>
            <a:endParaRPr lang="cs-CZ" sz="32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573016"/>
            <a:ext cx="84249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Ten byl rychlejší a střelil </a:t>
            </a:r>
            <a:r>
              <a:rPr lang="cs-CZ" sz="2800" dirty="0" err="1" smtClean="0"/>
              <a:t>Puškina</a:t>
            </a:r>
            <a:r>
              <a:rPr lang="cs-CZ" sz="2800" dirty="0" smtClean="0"/>
              <a:t> do břicha. V hrozných </a:t>
            </a:r>
          </a:p>
          <a:p>
            <a:r>
              <a:rPr lang="cs-CZ" sz="2800" dirty="0" smtClean="0"/>
              <a:t>   bolestech byl odvezen domů, kde prohlásil </a:t>
            </a:r>
            <a:r>
              <a:rPr lang="cs-CZ" sz="2800" dirty="0" err="1" smtClean="0"/>
              <a:t>carůvV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  osobní lékař </a:t>
            </a:r>
            <a:r>
              <a:rPr lang="cs-CZ" sz="2800" dirty="0" err="1" smtClean="0"/>
              <a:t>Puškinův</a:t>
            </a:r>
            <a:r>
              <a:rPr lang="cs-CZ" sz="2800" dirty="0" smtClean="0"/>
              <a:t> stav za beznadějný. Zemřel o dva </a:t>
            </a:r>
          </a:p>
          <a:p>
            <a:r>
              <a:rPr lang="cs-CZ" sz="2800" dirty="0" smtClean="0"/>
              <a:t>   dny později.</a:t>
            </a:r>
            <a:br>
              <a:rPr lang="cs-CZ" sz="2800" dirty="0" smtClean="0"/>
            </a:br>
            <a:r>
              <a:rPr lang="cs-CZ" sz="2800" dirty="0" smtClean="0"/>
              <a:t>   O jeho rodinu se s doživotní penzí postaral car.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27584" y="188641"/>
            <a:ext cx="7772400" cy="1296144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DÍLO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628800"/>
            <a:ext cx="84969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i="1" dirty="0" smtClean="0"/>
              <a:t>Kavkazský jezdec /1821/ </a:t>
            </a:r>
            <a:r>
              <a:rPr lang="cs-CZ" sz="2800" dirty="0" smtClean="0"/>
              <a:t>- lyrickoepická skladba.  </a:t>
            </a:r>
          </a:p>
          <a:p>
            <a:r>
              <a:rPr lang="cs-CZ" sz="2800" dirty="0" smtClean="0"/>
              <a:t>   Mladý Rus je zajatcem Čerkesů. Zamiluje se do   </a:t>
            </a:r>
          </a:p>
          <a:p>
            <a:r>
              <a:rPr lang="cs-CZ" sz="2800" dirty="0" smtClean="0"/>
              <a:t>   něj mladá dívka, on ji ale  odmítne. Je stále zamilován </a:t>
            </a:r>
          </a:p>
          <a:p>
            <a:r>
              <a:rPr lang="cs-CZ" sz="2800" dirty="0" smtClean="0"/>
              <a:t>   do své první lásky. Dívka mu dopomůže k útěku a poté </a:t>
            </a:r>
          </a:p>
          <a:p>
            <a:r>
              <a:rPr lang="cs-CZ" sz="2800" dirty="0" smtClean="0"/>
              <a:t>   spáchá </a:t>
            </a:r>
            <a:r>
              <a:rPr lang="cs-CZ" sz="2800" dirty="0" smtClean="0"/>
              <a:t>sebevraždu.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23528" y="4581128"/>
            <a:ext cx="849694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i="1" dirty="0" err="1" smtClean="0"/>
              <a:t>Bachčisarajská</a:t>
            </a:r>
            <a:r>
              <a:rPr lang="cs-CZ" sz="2800" b="1" i="1" dirty="0" smtClean="0"/>
              <a:t> fontána /1822-23/ </a:t>
            </a:r>
            <a:r>
              <a:rPr lang="cs-CZ" sz="2800" dirty="0" smtClean="0"/>
              <a:t>- lyrickoepická  </a:t>
            </a:r>
          </a:p>
          <a:p>
            <a:r>
              <a:rPr lang="cs-CZ" sz="2800" dirty="0" smtClean="0"/>
              <a:t>   skladba, ve které se znovu objevuje vášnivá láska,  </a:t>
            </a:r>
          </a:p>
          <a:p>
            <a:r>
              <a:rPr lang="cs-CZ" sz="2800" dirty="0" smtClean="0"/>
              <a:t>   žárlivost i vražda,  tentokrát z orientálního prostředí.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692697"/>
            <a:ext cx="82089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i="1" dirty="0" smtClean="0"/>
              <a:t>Cikáni /1823/ </a:t>
            </a:r>
            <a:r>
              <a:rPr lang="cs-CZ" sz="2800" dirty="0" smtClean="0"/>
              <a:t>-lyrickoepická </a:t>
            </a:r>
            <a:r>
              <a:rPr lang="cs-CZ" sz="2800" dirty="0" smtClean="0"/>
              <a:t>skladba. </a:t>
            </a:r>
            <a:r>
              <a:rPr lang="cs-CZ" sz="2800" dirty="0" err="1" smtClean="0"/>
              <a:t>Aleko</a:t>
            </a:r>
            <a:r>
              <a:rPr lang="cs-CZ" sz="2800" dirty="0" smtClean="0"/>
              <a:t> utekl a </a:t>
            </a:r>
          </a:p>
          <a:p>
            <a:r>
              <a:rPr lang="cs-CZ" sz="2800" dirty="0" smtClean="0"/>
              <a:t>   zakotvil u cikánů. Chtěl zde svobodně žít, bez   </a:t>
            </a:r>
          </a:p>
          <a:p>
            <a:r>
              <a:rPr lang="cs-CZ" sz="2800" dirty="0" smtClean="0"/>
              <a:t>   společenských předpisů. Zamiluje se do místní </a:t>
            </a:r>
          </a:p>
          <a:p>
            <a:r>
              <a:rPr lang="cs-CZ" sz="2800" dirty="0" smtClean="0"/>
              <a:t>   cikánky a později s ní uzavře sňatek. Ona ale slíbí l</a:t>
            </a:r>
          </a:p>
          <a:p>
            <a:r>
              <a:rPr lang="cs-CZ" sz="2800" dirty="0" smtClean="0"/>
              <a:t>   lásku jinému muži, </a:t>
            </a:r>
            <a:r>
              <a:rPr lang="cs-CZ" sz="2800" dirty="0" err="1" smtClean="0"/>
              <a:t>Aleko</a:t>
            </a:r>
            <a:r>
              <a:rPr lang="cs-CZ" sz="2800" dirty="0" smtClean="0"/>
              <a:t> se rozzuří a oba zabije. </a:t>
            </a:r>
          </a:p>
          <a:p>
            <a:r>
              <a:rPr lang="cs-CZ" sz="2800" dirty="0" smtClean="0"/>
              <a:t>   Cikáni ho za tento čin zavrhnou a z jejich společenství </a:t>
            </a:r>
          </a:p>
          <a:p>
            <a:r>
              <a:rPr lang="cs-CZ" sz="2800" dirty="0" smtClean="0"/>
              <a:t>   vyhostí.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077072"/>
            <a:ext cx="806489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i="1" dirty="0" smtClean="0"/>
              <a:t>Piková dáma /1833/ </a:t>
            </a:r>
            <a:r>
              <a:rPr lang="cs-CZ" sz="2800" dirty="0" smtClean="0"/>
              <a:t>- novela </a:t>
            </a:r>
            <a:r>
              <a:rPr lang="cs-CZ" sz="2800" dirty="0" smtClean="0"/>
              <a:t>s fantazijním </a:t>
            </a:r>
          </a:p>
          <a:p>
            <a:r>
              <a:rPr lang="cs-CZ" sz="2800" dirty="0" smtClean="0"/>
              <a:t>   námětem,  o člověku, který se upíše nadpřirozeným </a:t>
            </a:r>
          </a:p>
          <a:p>
            <a:r>
              <a:rPr lang="cs-CZ" sz="2800" dirty="0" smtClean="0"/>
              <a:t>   silám jen proto, aby byl za každou cenu šťastný. </a:t>
            </a:r>
          </a:p>
          <a:p>
            <a:r>
              <a:rPr lang="cs-CZ" sz="2800" dirty="0" smtClean="0"/>
              <a:t>   Naprosto zaslepen touhou po štěstí se dopouští </a:t>
            </a:r>
          </a:p>
          <a:p>
            <a:r>
              <a:rPr lang="cs-CZ" sz="2800" dirty="0" smtClean="0"/>
              <a:t>   zločinu.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4969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i="1" dirty="0" smtClean="0"/>
              <a:t>Kapitánská dcera /1833/ </a:t>
            </a:r>
            <a:r>
              <a:rPr lang="cs-CZ" sz="2800" dirty="0" smtClean="0"/>
              <a:t>- historická próza z doby  </a:t>
            </a:r>
          </a:p>
          <a:p>
            <a:r>
              <a:rPr lang="cs-CZ" sz="2800" dirty="0" smtClean="0"/>
              <a:t>   rolnického povstání </a:t>
            </a:r>
            <a:r>
              <a:rPr lang="cs-CZ" sz="2800" dirty="0" err="1" smtClean="0"/>
              <a:t>Pugačova</a:t>
            </a:r>
            <a:r>
              <a:rPr lang="cs-CZ" sz="2800" dirty="0" smtClean="0"/>
              <a:t> /1773-75/ a vlády </a:t>
            </a:r>
          </a:p>
          <a:p>
            <a:r>
              <a:rPr lang="cs-CZ" sz="2800" dirty="0" smtClean="0"/>
              <a:t>   carevny Kateřiny II. Popisuje osudy nižšího šlechtice </a:t>
            </a:r>
          </a:p>
          <a:p>
            <a:r>
              <a:rPr lang="cs-CZ" sz="2800" dirty="0" smtClean="0"/>
              <a:t>   </a:t>
            </a:r>
            <a:r>
              <a:rPr lang="cs-CZ" sz="2800" dirty="0" err="1" smtClean="0"/>
              <a:t>Griňova</a:t>
            </a:r>
            <a:r>
              <a:rPr lang="cs-CZ" sz="2800" dirty="0" smtClean="0"/>
              <a:t>, včetně jeho lásky k dceři pohraničního </a:t>
            </a:r>
          </a:p>
          <a:p>
            <a:r>
              <a:rPr lang="cs-CZ" sz="2800" dirty="0" smtClean="0"/>
              <a:t>   kapitána.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356992"/>
            <a:ext cx="86409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i="1" dirty="0" smtClean="0"/>
              <a:t>Boris </a:t>
            </a:r>
            <a:r>
              <a:rPr lang="cs-CZ" sz="2800" b="1" i="1" dirty="0" err="1" smtClean="0"/>
              <a:t>Godunov</a:t>
            </a:r>
            <a:r>
              <a:rPr lang="cs-CZ" sz="2800" b="1" i="1" dirty="0" smtClean="0"/>
              <a:t> /1825/ </a:t>
            </a:r>
            <a:r>
              <a:rPr lang="cs-CZ" sz="2800" dirty="0" smtClean="0"/>
              <a:t>- historické drama. Na přelomu </a:t>
            </a:r>
          </a:p>
          <a:p>
            <a:r>
              <a:rPr lang="cs-CZ" sz="2800" dirty="0" smtClean="0"/>
              <a:t>   16. a 17. století došlo k boji o moskevský trůn. Na jedné </a:t>
            </a:r>
          </a:p>
          <a:p>
            <a:r>
              <a:rPr lang="cs-CZ" sz="2800" dirty="0" smtClean="0"/>
              <a:t>   straně </a:t>
            </a:r>
            <a:r>
              <a:rPr lang="cs-CZ" sz="2800" dirty="0" err="1" smtClean="0"/>
              <a:t>Godunov</a:t>
            </a:r>
            <a:r>
              <a:rPr lang="cs-CZ" sz="2800" dirty="0" smtClean="0"/>
              <a:t> a na druhé samozvanec </a:t>
            </a:r>
            <a:r>
              <a:rPr lang="cs-CZ" sz="2800" dirty="0" err="1" smtClean="0"/>
              <a:t>Lžidimitrij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   Tento příběh dává nahlédnout do vztahů mezi </a:t>
            </a:r>
          </a:p>
          <a:p>
            <a:r>
              <a:rPr lang="cs-CZ" sz="2800" dirty="0" smtClean="0"/>
              <a:t>   panovníkem a lidem.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24744"/>
            <a:ext cx="8229600" cy="5040560"/>
          </a:xfrm>
        </p:spPr>
        <p:txBody>
          <a:bodyPr>
            <a:normAutofit/>
          </a:bodyPr>
          <a:lstStyle/>
          <a:p>
            <a:pPr algn="l"/>
            <a:r>
              <a:rPr lang="cs-CZ" sz="3200" b="1" i="1" dirty="0" smtClean="0"/>
              <a:t>Evžen </a:t>
            </a:r>
            <a:r>
              <a:rPr lang="cs-CZ" sz="3200" b="1" i="1" dirty="0" err="1" smtClean="0"/>
              <a:t>Oněgin</a:t>
            </a:r>
            <a:r>
              <a:rPr lang="cs-CZ" sz="3200" b="1" i="1" dirty="0" smtClean="0"/>
              <a:t> /1833/ </a:t>
            </a:r>
            <a:r>
              <a:rPr lang="cs-CZ" sz="3200" dirty="0" smtClean="0"/>
              <a:t>- veršovaný romantický román. </a:t>
            </a:r>
            <a:br>
              <a:rPr lang="cs-CZ" sz="3200" dirty="0" smtClean="0"/>
            </a:br>
            <a:r>
              <a:rPr lang="cs-CZ" sz="3200" dirty="0" err="1" smtClean="0"/>
              <a:t>Oněgin</a:t>
            </a:r>
            <a:r>
              <a:rPr lang="cs-CZ" sz="3200" dirty="0" smtClean="0"/>
              <a:t> se seznamuje s ušlechtilou Taťánou. Ona se do něho zamiluje, ale on její lásku neopětuje. V souboji zabije přítele Lenského a zničen z této tragédie odcestuje do ciziny. Po letech se vrací a zjišťuje, že Taťána je vdaná za staršího generála. Teprve teď se do ní zamiluje, ale ona ho odmítá. </a:t>
            </a:r>
            <a:r>
              <a:rPr lang="cs-CZ" sz="3200" dirty="0" err="1" smtClean="0"/>
              <a:t>Oněgin</a:t>
            </a:r>
            <a:r>
              <a:rPr lang="cs-CZ" sz="3200" dirty="0" smtClean="0"/>
              <a:t> je zdrcen, ztrácí smysl života.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57654" y="404664"/>
            <a:ext cx="7132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NEJSLAVNĚJŠÍ  PUŠKINOVO  DÍLO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91680" y="0"/>
            <a:ext cx="5544616" cy="1368152"/>
          </a:xfrm>
        </p:spPr>
        <p:txBody>
          <a:bodyPr/>
          <a:lstStyle/>
          <a:p>
            <a:r>
              <a:rPr lang="cs-CZ" dirty="0" smtClean="0"/>
              <a:t>Film „EVŽEN ONĚGIN“</a:t>
            </a:r>
            <a:endParaRPr lang="cs-CZ" dirty="0"/>
          </a:p>
        </p:txBody>
      </p:sp>
      <p:pic>
        <p:nvPicPr>
          <p:cNvPr id="17410" name="Picture 2" descr="https://encrypted-tbn1.google.com/images?q=tbn:ANd9GcQS7hc4_ChEEhAX3-GRYcvh4uwC2hLuPbIcbqLbsVU-ERNksuW3p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268760"/>
            <a:ext cx="2146548" cy="3148272"/>
          </a:xfrm>
          <a:prstGeom prst="rect">
            <a:avLst/>
          </a:prstGeom>
          <a:noFill/>
        </p:spPr>
      </p:pic>
      <p:pic>
        <p:nvPicPr>
          <p:cNvPr id="17412" name="Picture 4" descr="https://encrypted-tbn0.google.com/images?q=tbn:ANd9GcTnJAG0Qev5_7wP0PzEGHKZ790RuDS2CI2N9UAmMyxGKP1726Peh7CrKe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052736"/>
            <a:ext cx="1440160" cy="2193273"/>
          </a:xfrm>
          <a:prstGeom prst="rect">
            <a:avLst/>
          </a:prstGeom>
          <a:noFill/>
        </p:spPr>
      </p:pic>
      <p:pic>
        <p:nvPicPr>
          <p:cNvPr id="17414" name="Picture 6" descr="https://encrypted-tbn1.google.com/images?q=tbn:ANd9GcTDhkELwONMK1dftj2q-CWxrIU7CVGepTK8RZN6GvxM5QSiOMGW2acUAh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1196752"/>
            <a:ext cx="1440160" cy="221358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123728" y="6309320"/>
            <a:ext cx="5618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http://www.</a:t>
            </a:r>
            <a:r>
              <a:rPr lang="cs-CZ" sz="1400" dirty="0" err="1" smtClean="0"/>
              <a:t>ceskatelevize.cz</a:t>
            </a:r>
            <a:r>
              <a:rPr lang="cs-CZ" sz="1400" dirty="0" smtClean="0"/>
              <a:t>/porady/10305813238-</a:t>
            </a:r>
            <a:r>
              <a:rPr lang="cs-CZ" sz="1400" dirty="0" err="1" smtClean="0"/>
              <a:t>onegin</a:t>
            </a:r>
            <a:r>
              <a:rPr lang="cs-CZ" sz="1400" dirty="0" smtClean="0"/>
              <a:t>/21038146914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17416" name="Picture 8" descr="Oněgin">
            <a:hlinkClick r:id="rId5" tooltip="Oněgin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941168"/>
            <a:ext cx="1543050" cy="1152526"/>
          </a:xfrm>
          <a:prstGeom prst="rect">
            <a:avLst/>
          </a:prstGeom>
          <a:noFill/>
        </p:spPr>
      </p:pic>
      <p:pic>
        <p:nvPicPr>
          <p:cNvPr id="17418" name="Picture 10" descr="Oněgin">
            <a:hlinkClick r:id="rId7" tooltip="Oněgin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4509120"/>
            <a:ext cx="1543050" cy="1152526"/>
          </a:xfrm>
          <a:prstGeom prst="rect">
            <a:avLst/>
          </a:prstGeom>
          <a:noFill/>
        </p:spPr>
      </p:pic>
      <p:pic>
        <p:nvPicPr>
          <p:cNvPr id="17420" name="Picture 12" descr="Oněgin">
            <a:hlinkClick r:id="rId9" tooltip="Oněgin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00192" y="4437112"/>
            <a:ext cx="1543050" cy="11525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operaplus.cz/wp-content/uploads/2012/05/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1759538" cy="2448272"/>
          </a:xfrm>
          <a:prstGeom prst="rect">
            <a:avLst/>
          </a:prstGeom>
          <a:noFill/>
        </p:spPr>
      </p:pic>
      <p:pic>
        <p:nvPicPr>
          <p:cNvPr id="23556" name="Picture 4" descr="http://operaplus.cz/wp-content/uploads/2012/05/2A-BRENKUS_2164_op_640x875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628800"/>
            <a:ext cx="1894156" cy="2592288"/>
          </a:xfrm>
          <a:prstGeom prst="rect">
            <a:avLst/>
          </a:prstGeom>
          <a:noFill/>
        </p:spPr>
      </p:pic>
      <p:pic>
        <p:nvPicPr>
          <p:cNvPr id="23558" name="Picture 6" descr="http://operaplus.cz/wp-content/uploads/2012/05/6-Viola-Mariner-Tatiana-Oliver-Jahelka-Onegin-Daniel-Slaby-Gremi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780928"/>
            <a:ext cx="3672407" cy="24482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39752" y="5877272"/>
            <a:ext cx="510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http://</a:t>
            </a:r>
            <a:r>
              <a:rPr lang="cs-CZ" sz="1600" dirty="0" smtClean="0"/>
              <a:t>operaplus.cz/vzestup-a-pad-nejen-evzena-onegina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620688"/>
            <a:ext cx="57230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Balet „</a:t>
            </a:r>
            <a:r>
              <a:rPr lang="cs-CZ" sz="4000" smtClean="0">
                <a:latin typeface="Arial" pitchFamily="34" charset="0"/>
                <a:cs typeface="Arial" pitchFamily="34" charset="0"/>
              </a:rPr>
              <a:t>EVŽEN ONĚGIN“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1.bp.blogspot.com/_oYA-SSq7cTg/TVAHPkQ8e9I/AAAAAAAACGY/2gHDoawtoYQ/s400/Jakub%2BKettner%2B%2528Ev%25C5%25BEen%2BOn%25C4%259Bgin%2529%252C%2BAnna%2BCarolina%2BDiz%2B%2528Tatiana%25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556792"/>
            <a:ext cx="2207285" cy="3312369"/>
          </a:xfrm>
          <a:prstGeom prst="rect">
            <a:avLst/>
          </a:prstGeom>
          <a:noFill/>
        </p:spPr>
      </p:pic>
      <p:pic>
        <p:nvPicPr>
          <p:cNvPr id="24580" name="Picture 4" descr="http://2.bp.blogspot.com/_oYA-SSq7cTg/TVAHQJ33gTI/AAAAAAAACGw/LUPpY_4UAdE/s400/Ond%25C5%2599ej%2BKopl%25C3%25ADk%2B%2528Lenskij%2529%252C%2BV%25C3%25A1clava%2BKrej%25C4%258D%25C3%25AD%2BHouskov%25C3%25A1%2B%2528Olga%25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412776"/>
            <a:ext cx="3919986" cy="261659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403648" y="6309320"/>
            <a:ext cx="7005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http://</a:t>
            </a:r>
            <a:r>
              <a:rPr lang="cs-CZ" sz="1600" dirty="0" smtClean="0"/>
              <a:t>www.</a:t>
            </a:r>
            <a:r>
              <a:rPr lang="cs-CZ" sz="1600" dirty="0" err="1" smtClean="0"/>
              <a:t>operadream.com</a:t>
            </a:r>
            <a:r>
              <a:rPr lang="cs-CZ" sz="1600" dirty="0" smtClean="0"/>
              <a:t>/2011/02/</a:t>
            </a:r>
            <a:r>
              <a:rPr lang="cs-CZ" sz="1600" dirty="0" err="1" smtClean="0"/>
              <a:t>jiri</a:t>
            </a:r>
            <a:r>
              <a:rPr lang="cs-CZ" sz="1600" dirty="0" smtClean="0"/>
              <a:t>-</a:t>
            </a:r>
            <a:r>
              <a:rPr lang="cs-CZ" sz="1600" dirty="0" err="1" smtClean="0"/>
              <a:t>urban</a:t>
            </a:r>
            <a:r>
              <a:rPr lang="cs-CZ" sz="1600" dirty="0" smtClean="0"/>
              <a:t>-</a:t>
            </a:r>
            <a:r>
              <a:rPr lang="cs-CZ" sz="1600" dirty="0" err="1" smtClean="0"/>
              <a:t>eugen</a:t>
            </a:r>
            <a:r>
              <a:rPr lang="cs-CZ" sz="1600" dirty="0" smtClean="0"/>
              <a:t>-</a:t>
            </a:r>
            <a:r>
              <a:rPr lang="cs-CZ" sz="1600" dirty="0" err="1" smtClean="0"/>
              <a:t>onegin</a:t>
            </a:r>
            <a:r>
              <a:rPr lang="cs-CZ" sz="1600" dirty="0" smtClean="0"/>
              <a:t>-v-</a:t>
            </a:r>
            <a:r>
              <a:rPr lang="cs-CZ" sz="1600" dirty="0" err="1" smtClean="0"/>
              <a:t>olomouci.html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5229200"/>
            <a:ext cx="3470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EVŽEN ONĚGIN A TATIANA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4293096"/>
            <a:ext cx="21300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LENSKÝ A OLGA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548680"/>
            <a:ext cx="59699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Opera „EVŽEN ONĚGIN“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PUŠKINOVY  CITÁTY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1484784"/>
            <a:ext cx="668041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i="1" dirty="0" smtClean="0"/>
              <a:t>Pocit uzdravení je z nejpříjemnějších. 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276872"/>
            <a:ext cx="691276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i="1" dirty="0" smtClean="0">
                <a:latin typeface="Baskerville Old Face" pitchFamily="18" charset="0"/>
              </a:rPr>
              <a:t>Je naprosto nutné popsat současné </a:t>
            </a:r>
            <a:r>
              <a:rPr lang="cs-CZ" sz="3200" i="1" dirty="0" smtClean="0">
                <a:latin typeface="Baskerville Old Face" pitchFamily="18" charset="0"/>
              </a:rPr>
              <a:t>  </a:t>
            </a:r>
          </a:p>
          <a:p>
            <a:r>
              <a:rPr lang="cs-CZ" sz="3200" i="1" dirty="0" smtClean="0">
                <a:latin typeface="Baskerville Old Face" pitchFamily="18" charset="0"/>
              </a:rPr>
              <a:t> </a:t>
            </a:r>
            <a:r>
              <a:rPr lang="cs-CZ" sz="3200" i="1" dirty="0" smtClean="0">
                <a:latin typeface="Baskerville Old Face" pitchFamily="18" charset="0"/>
              </a:rPr>
              <a:t>  </a:t>
            </a:r>
            <a:r>
              <a:rPr lang="cs-CZ" sz="3200" i="1" dirty="0" smtClean="0">
                <a:latin typeface="Baskerville Old Face" pitchFamily="18" charset="0"/>
              </a:rPr>
              <a:t>události</a:t>
            </a:r>
            <a:r>
              <a:rPr lang="cs-CZ" sz="3200" i="1" dirty="0" smtClean="0">
                <a:latin typeface="Baskerville Old Face" pitchFamily="18" charset="0"/>
              </a:rPr>
              <a:t>, aby se na nás mohli </a:t>
            </a:r>
            <a:r>
              <a:rPr lang="cs-CZ" sz="3200" i="1" smtClean="0">
                <a:latin typeface="Baskerville Old Face" pitchFamily="18" charset="0"/>
              </a:rPr>
              <a:t>potomci </a:t>
            </a:r>
            <a:r>
              <a:rPr lang="cs-CZ" sz="3200" i="1" smtClean="0">
                <a:latin typeface="Baskerville Old Face" pitchFamily="18" charset="0"/>
              </a:rPr>
              <a:t>odvolávat</a:t>
            </a:r>
            <a:r>
              <a:rPr lang="cs-CZ" sz="3200" i="1" dirty="0" smtClean="0">
                <a:latin typeface="Baskerville Old Face" pitchFamily="18" charset="0"/>
              </a:rPr>
              <a:t>. </a:t>
            </a:r>
            <a:endParaRPr lang="cs-CZ" sz="3200" dirty="0" smtClean="0">
              <a:latin typeface="Baskerville Old Face" pitchFamily="18" charset="0"/>
            </a:endParaRP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229200"/>
            <a:ext cx="7631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i="1" dirty="0" smtClean="0">
                <a:latin typeface="Garamond" pitchFamily="18" charset="0"/>
              </a:rPr>
              <a:t>Existují city, které nelze vyslovit jinak než mlčením.</a:t>
            </a:r>
            <a:endParaRPr lang="cs-CZ" sz="3200" dirty="0">
              <a:latin typeface="Garamond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5949280"/>
            <a:ext cx="3416833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u="sng" dirty="0" smtClean="0">
                <a:hlinkClick r:id="rId2"/>
              </a:rPr>
              <a:t>http://ld.johanesville.net/puskin/citaty</a:t>
            </a:r>
            <a:endParaRPr lang="cs-CZ" sz="1600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4293096"/>
            <a:ext cx="72930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i="1" dirty="0" smtClean="0">
                <a:latin typeface="Broadway" pitchFamily="82" charset="0"/>
              </a:rPr>
              <a:t>Sláva je jasná záplata na hadrech.</a:t>
            </a:r>
            <a:endParaRPr lang="cs-CZ" sz="2800" dirty="0">
              <a:latin typeface="Broadway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16832"/>
            <a:ext cx="8136904" cy="4442048"/>
          </a:xfrm>
        </p:spPr>
        <p:txBody>
          <a:bodyPr/>
          <a:lstStyle/>
          <a:p>
            <a:pPr algn="l">
              <a:buFont typeface="Wingdings" pitchFamily="2" charset="2"/>
              <a:buChar char="Ø"/>
            </a:pPr>
            <a:r>
              <a:rPr lang="cs-CZ" dirty="0" smtClean="0"/>
              <a:t>www.</a:t>
            </a:r>
            <a:r>
              <a:rPr lang="cs-CZ" dirty="0" err="1" smtClean="0"/>
              <a:t>datakabinet.cz</a:t>
            </a:r>
            <a:endParaRPr lang="cs-CZ" dirty="0" smtClean="0"/>
          </a:p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692696"/>
            <a:ext cx="7848872" cy="511256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urveDown">
              <a:avLst/>
            </a:prstTxWarp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KONEC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554</Words>
  <Application>Microsoft Office PowerPoint</Application>
  <PresentationFormat>Předvádění na obrazovce (4:3)</PresentationFormat>
  <Paragraphs>89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                                                              Projekt: Moderní výuka   Registrační číslo: CZ.1.07/1.4.00/21.3192   Číslo DUM: VY_32 _INOVACE_ 11.1.03     Jméno autora: Mgr. Romana Krulišová   Datum, období, kdy byl vytvořen:  1. srpna 2012   Název práce:  Alexandr Sergejevič Puškin   Předmět, pro který je VM určen:  Český jazyk - literatura   Ročník, pro který je VM určen:  9. ročník   Časová dotace:  45 min   Vzdělávací oblast, tematický okruh, téma:  Literární výchova, portréty autorů, Alexandr Sergejevič  Puškin    Metodický list, anotace - výstižný popis způsobu použití VM ve výuce:. Prostřednictvím prezentace si žáci zopakují a upevní znalosti a informace, které získali o autorovi v průběhu literární výchovy na 2. stupni ZŠ    Pomůcky: datový projektor, plátno, počítač, psací potřeby         </vt:lpstr>
      <vt:lpstr>ALEXANDR</vt:lpstr>
      <vt:lpstr>Snímek 3</vt:lpstr>
      <vt:lpstr>KDO TO BYL?</vt:lpstr>
      <vt:lpstr>ŽIVOT</vt:lpstr>
      <vt:lpstr>Dne 8. února 1837 se Puškin utkal v souboji s     pistolemi  s milencem své ženy a pozdějším     francouzským diplomatemM Georgesem d'Anthèsem. </vt:lpstr>
      <vt:lpstr>DÍLO</vt:lpstr>
      <vt:lpstr>Snímek 8</vt:lpstr>
      <vt:lpstr>Snímek 9</vt:lpstr>
      <vt:lpstr>Evžen Oněgin /1833/ - veršovaný romantický román.  Oněgin se seznamuje s ušlechtilou Taťánou. Ona se do něho zamiluje, ale on její lásku neopětuje. V souboji zabije přítele Lenského a zničen z této tragédie odcestuje do ciziny. Po letech se vrací a zjišťuje, že Taťána je vdaná za staršího generála. Teprve teď se do ní zamiluje, ale ona ho odmítá. Oněgin je zdrcen, ztrácí smysl života.</vt:lpstr>
      <vt:lpstr>Film „EVŽEN ONĚGIN“</vt:lpstr>
      <vt:lpstr>Snímek 12</vt:lpstr>
      <vt:lpstr>Snímek 13</vt:lpstr>
      <vt:lpstr>PUŠKINOVY  CITÁTY</vt:lpstr>
      <vt:lpstr>ZDROJE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ALEXANDR</dc:title>
  <dc:creator>Acer</dc:creator>
  <cp:lastModifiedBy>Acer</cp:lastModifiedBy>
  <cp:revision>36</cp:revision>
  <dcterms:created xsi:type="dcterms:W3CDTF">2012-08-02T15:55:36Z</dcterms:created>
  <dcterms:modified xsi:type="dcterms:W3CDTF">2013-10-05T06:07:18Z</dcterms:modified>
</cp:coreProperties>
</file>