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6595B-8B92-430D-AFCD-312CCB5B769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A4631-1A8B-438C-AEE0-C84BF9188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Číslo DUM: VY_32 _INOVACE_ 11.1.06	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Datum, období, kdy byl vytvořen:  3. srpna 2012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Název práce:  </a:t>
            </a:r>
            <a:r>
              <a:rPr lang="cs-CZ" sz="1200" b="1" dirty="0" err="1" smtClean="0">
                <a:latin typeface="Arial" charset="0"/>
                <a:cs typeface="Arial" charset="0"/>
              </a:rPr>
              <a:t>Giovanni</a:t>
            </a:r>
            <a:r>
              <a:rPr lang="cs-CZ" sz="1200" b="1" dirty="0" smtClean="0">
                <a:latin typeface="Arial" charset="0"/>
                <a:cs typeface="Arial" charset="0"/>
              </a:rPr>
              <a:t> </a:t>
            </a:r>
            <a:r>
              <a:rPr lang="cs-CZ" sz="1200" b="1" dirty="0" err="1" smtClean="0">
                <a:latin typeface="Arial" charset="0"/>
                <a:cs typeface="Arial" charset="0"/>
              </a:rPr>
              <a:t>Battista</a:t>
            </a:r>
            <a:r>
              <a:rPr lang="cs-CZ" sz="1200" b="1" dirty="0" smtClean="0">
                <a:latin typeface="Arial" charset="0"/>
                <a:cs typeface="Arial" charset="0"/>
              </a:rPr>
              <a:t> </a:t>
            </a:r>
            <a:r>
              <a:rPr lang="cs-CZ" sz="1200" b="1" dirty="0" err="1" smtClean="0">
                <a:latin typeface="Arial" charset="0"/>
                <a:cs typeface="Arial" charset="0"/>
              </a:rPr>
              <a:t>B</a:t>
            </a:r>
            <a:r>
              <a:rPr lang="cs-CZ" sz="1200" b="1" smtClean="0">
                <a:latin typeface="Arial" charset="0"/>
                <a:cs typeface="Arial" charset="0"/>
              </a:rPr>
              <a:t>occaccio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latin typeface="Arial" charset="0"/>
                <a:cs typeface="Arial" charset="0"/>
              </a:rPr>
              <a:t>:  45 min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Vzdělávací oblast, tematický okruh, téma:  Literární výchova, portréty autorů, </a:t>
            </a:r>
            <a:r>
              <a:rPr lang="cs-CZ" sz="1200" b="1" dirty="0" err="1" smtClean="0">
                <a:latin typeface="Arial" charset="0"/>
                <a:cs typeface="Arial" charset="0"/>
              </a:rPr>
              <a:t>Giovanni</a:t>
            </a:r>
            <a:r>
              <a:rPr lang="cs-CZ" sz="1200" b="1" dirty="0" smtClean="0">
                <a:latin typeface="Arial" charset="0"/>
                <a:cs typeface="Arial" charset="0"/>
              </a:rPr>
              <a:t> </a:t>
            </a:r>
            <a:r>
              <a:rPr lang="cs-CZ" sz="1200" b="1" dirty="0" err="1" smtClean="0">
                <a:latin typeface="Arial" charset="0"/>
                <a:cs typeface="Arial" charset="0"/>
              </a:rPr>
              <a:t>Battista</a:t>
            </a:r>
            <a:r>
              <a:rPr lang="cs-CZ" sz="1200" b="1" dirty="0" smtClean="0">
                <a:latin typeface="Arial" charset="0"/>
                <a:cs typeface="Arial" charset="0"/>
              </a:rPr>
              <a:t> </a:t>
            </a:r>
            <a:r>
              <a:rPr lang="cs-CZ" sz="1200" b="1" dirty="0" err="1" smtClean="0">
                <a:latin typeface="Arial" charset="0"/>
                <a:cs typeface="Arial" charset="0"/>
              </a:rPr>
              <a:t>Boccaccio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Metodický list, anotace - výstižný popis způsobu použití VM ve výuce: </a:t>
            </a:r>
            <a:r>
              <a:rPr lang="cs-CZ" sz="1200" dirty="0" smtClean="0">
                <a:latin typeface="Arial" charset="0"/>
                <a:cs typeface="Arial" charset="0"/>
              </a:rPr>
              <a:t>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latin typeface="Arial" charset="0"/>
                <a:cs typeface="Arial" charset="0"/>
              </a:rPr>
              <a:t>:   datový projektor, plátno, počítač, psací potřeby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cs typeface="Arial" charset="0"/>
              </a:rPr>
              <a:t>METODICKÝ LIST PRO ZŠ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                       Operační program Vzdělávání pro konkurenceschopnost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512167"/>
          </a:xfrm>
          <a:noFill/>
        </p:spPr>
        <p:txBody>
          <a:bodyPr>
            <a:normAutofit fontScale="90000"/>
          </a:bodyPr>
          <a:lstStyle/>
          <a:p>
            <a:r>
              <a:rPr lang="cs-CZ" sz="7200" dirty="0" smtClean="0">
                <a:latin typeface="Algerian" pitchFamily="82" charset="0"/>
              </a:rPr>
              <a:t/>
            </a:r>
            <a:br>
              <a:rPr lang="cs-CZ" sz="7200" dirty="0" smtClean="0">
                <a:latin typeface="Algerian" pitchFamily="82" charset="0"/>
              </a:rPr>
            </a:br>
            <a:r>
              <a:rPr lang="cs-CZ" sz="10700" dirty="0" smtClean="0">
                <a:solidFill>
                  <a:schemeClr val="bg1"/>
                </a:solidFill>
                <a:latin typeface="Algerian" pitchFamily="82" charset="0"/>
              </a:rPr>
              <a:t>GIOVANNI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115616" y="4221088"/>
            <a:ext cx="6872808" cy="17526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Algerian" pitchFamily="82" charset="0"/>
              </a:rPr>
              <a:t>BOCCACCIO</a:t>
            </a:r>
            <a:endParaRPr lang="cs-CZ" sz="96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2204864"/>
            <a:ext cx="603883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bg1"/>
                </a:solidFill>
                <a:latin typeface="Algerian" pitchFamily="82" charset="0"/>
              </a:rPr>
              <a:t>BATTISTA</a:t>
            </a:r>
            <a:endParaRPr lang="cs-CZ" sz="9600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6228184" y="260648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VY_32_INOVACE _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11.1.06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4048" y="620688"/>
            <a:ext cx="3898776" cy="2218258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GIOVANNI</a:t>
            </a:r>
            <a:b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BATTISTA</a:t>
            </a:r>
            <a:b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BOCCACCIO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www.literaturaspse.ic.cz/obrazky/autori/boccacci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4680520" cy="57606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6165304"/>
            <a:ext cx="40324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onlinevyukacestiny.cz</a:t>
            </a:r>
            <a:r>
              <a:rPr lang="cs-CZ" sz="800" dirty="0" smtClean="0">
                <a:solidFill>
                  <a:schemeClr val="bg1"/>
                </a:solidFill>
              </a:rPr>
              <a:t>/2012/01/12/rozbor-</a:t>
            </a:r>
            <a:r>
              <a:rPr lang="cs-CZ" sz="800" dirty="0" err="1" smtClean="0">
                <a:solidFill>
                  <a:schemeClr val="bg1"/>
                </a:solidFill>
              </a:rPr>
              <a:t>dila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giovanni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boccaccia</a:t>
            </a:r>
            <a:r>
              <a:rPr lang="cs-CZ" sz="800" dirty="0" smtClean="0">
                <a:solidFill>
                  <a:schemeClr val="bg1"/>
                </a:solidFill>
              </a:rPr>
              <a:t>-%E2%80%93-dekameron/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3284984"/>
            <a:ext cx="42839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(* 16. července 1313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v Toskánsku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(</a:t>
            </a:r>
            <a:r>
              <a:rPr lang="cs-CZ" sz="3200" dirty="0" smtClean="0">
                <a:solidFill>
                  <a:schemeClr val="bg1"/>
                </a:solidFill>
                <a:sym typeface="Wingdings"/>
              </a:rPr>
              <a:t> </a:t>
            </a:r>
            <a:r>
              <a:rPr lang="cs-CZ" sz="3200" dirty="0" smtClean="0">
                <a:solidFill>
                  <a:schemeClr val="bg1"/>
                </a:solidFill>
              </a:rPr>
              <a:t>zřejmě v </a:t>
            </a:r>
            <a:r>
              <a:rPr lang="cs-CZ" sz="3200" dirty="0" err="1" smtClean="0">
                <a:solidFill>
                  <a:schemeClr val="bg1"/>
                </a:solidFill>
              </a:rPr>
              <a:t>Certaldu</a:t>
            </a:r>
            <a:r>
              <a:rPr lang="cs-CZ" sz="3200" dirty="0" smtClean="0">
                <a:solidFill>
                  <a:schemeClr val="bg1"/>
                </a:solidFill>
              </a:rPr>
              <a:t>) –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21. prosince 1375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v </a:t>
            </a:r>
            <a:r>
              <a:rPr lang="cs-CZ" sz="3200" dirty="0" err="1" smtClean="0">
                <a:solidFill>
                  <a:schemeClr val="bg1"/>
                </a:solidFill>
              </a:rPr>
              <a:t>Certaldu</a:t>
            </a:r>
            <a:r>
              <a:rPr lang="cs-CZ" sz="3200" dirty="0" smtClean="0">
                <a:solidFill>
                  <a:schemeClr val="bg1"/>
                </a:solidFill>
              </a:rPr>
              <a:t>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6165304"/>
            <a:ext cx="271741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http://cs.wikipedia.org/wiki/Giovanni_Boccaccio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13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KDO TO BYL?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2564904"/>
            <a:ext cx="52565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bg1"/>
                </a:solidFill>
              </a:rPr>
              <a:t>italský  spisovatel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bg1"/>
                </a:solidFill>
              </a:rPr>
              <a:t>básník lyrické poezie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bg1"/>
                </a:solidFill>
              </a:rPr>
              <a:t>novelista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bg1"/>
                </a:solidFill>
              </a:rPr>
              <a:t>autor románů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13690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matku nikdy nepoznal, ale otec věnoval jeho výchově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a vzdělání značnou pozornost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studoval práva na neapolské univerzitě, otec mu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umožnil přístup na neapolský královský dvůr, a tím i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styk s řadou vzdělanců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díky své schopnosti vyprávět vtipné příhody ze života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a zajímavě fabulovat měl </a:t>
            </a:r>
            <a:r>
              <a:rPr lang="cs-CZ" sz="2800" dirty="0" err="1" smtClean="0">
                <a:solidFill>
                  <a:schemeClr val="bg1"/>
                </a:solidFill>
              </a:rPr>
              <a:t>Giovanni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Boccaccio</a:t>
            </a:r>
            <a:r>
              <a:rPr lang="cs-CZ" sz="2800" dirty="0" smtClean="0">
                <a:solidFill>
                  <a:schemeClr val="bg1"/>
                </a:solidFill>
              </a:rPr>
              <a:t> ve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společnosti velký úspěch. Milostné vztahy ho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inspirovaly i k napsání erotického románu.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124744"/>
            <a:ext cx="784887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v Neapoli prožil </a:t>
            </a:r>
            <a:r>
              <a:rPr lang="cs-CZ" sz="2800" b="1" dirty="0" smtClean="0">
                <a:solidFill>
                  <a:schemeClr val="bg1"/>
                </a:solidFill>
              </a:rPr>
              <a:t>nešťastnou lásku k hraběnce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    Marii d´</a:t>
            </a:r>
            <a:r>
              <a:rPr lang="cs-CZ" sz="2800" b="1" dirty="0" err="1" smtClean="0">
                <a:solidFill>
                  <a:schemeClr val="bg1"/>
                </a:solidFill>
              </a:rPr>
              <a:t>Aquino</a:t>
            </a:r>
            <a:r>
              <a:rPr lang="cs-CZ" sz="2800" dirty="0" smtClean="0">
                <a:solidFill>
                  <a:schemeClr val="bg1"/>
                </a:solidFill>
              </a:rPr>
              <a:t>, která se pravděpodobně pod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jménem </a:t>
            </a:r>
            <a:r>
              <a:rPr lang="cs-CZ" sz="2800" b="1" dirty="0" err="1" smtClean="0">
                <a:solidFill>
                  <a:schemeClr val="bg1"/>
                </a:solidFill>
              </a:rPr>
              <a:t>Fiammetta</a:t>
            </a:r>
            <a:r>
              <a:rPr lang="cs-CZ" sz="2800" dirty="0" smtClean="0">
                <a:solidFill>
                  <a:schemeClr val="bg1"/>
                </a:solidFill>
              </a:rPr>
              <a:t> objevila i v jeho díle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po návratu do Florencie byl pověřován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diplomatickými cestami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později, když byl zbaven městských úřadů,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procházel </a:t>
            </a:r>
            <a:r>
              <a:rPr lang="cs-CZ" sz="2800" dirty="0" err="1" smtClean="0">
                <a:solidFill>
                  <a:schemeClr val="bg1"/>
                </a:solidFill>
              </a:rPr>
              <a:t>Giovanni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Boccaccio</a:t>
            </a:r>
            <a:r>
              <a:rPr lang="cs-CZ" sz="2800" dirty="0" smtClean="0">
                <a:solidFill>
                  <a:schemeClr val="bg1"/>
                </a:solidFill>
              </a:rPr>
              <a:t> náboženskou krizí,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přijal nižší svěcení a odjel do </a:t>
            </a:r>
            <a:r>
              <a:rPr lang="cs-CZ" sz="2800" dirty="0" err="1" smtClean="0">
                <a:solidFill>
                  <a:schemeClr val="bg1"/>
                </a:solidFill>
              </a:rPr>
              <a:t>Certalda</a:t>
            </a: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ke konci života psal převážně v latině a věnoval se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studiu jazyků 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798783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/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„</a:t>
            </a:r>
            <a:r>
              <a:rPr lang="cs-CZ" sz="3600" b="1" i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Fiesolské</a:t>
            </a:r>
            <a: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nymfy“ </a:t>
            </a:r>
            <a:b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„Milostná vidina“</a:t>
            </a:r>
            <a:b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„Román </a:t>
            </a:r>
            <a:r>
              <a:rPr lang="cs-CZ" sz="3600" b="1" i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Fianetta</a:t>
            </a:r>
            <a: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b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„Život Dantův neboli také Dantův </a:t>
            </a:r>
          </a:p>
          <a:p>
            <a: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životopisec“</a:t>
            </a:r>
            <a:b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„O příbězích slavných mužů“</a:t>
            </a:r>
            <a:endParaRPr lang="cs-CZ" sz="3600" b="1" i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4760" cy="994122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Vrcholné dílo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soubor 100 novel název pochází z řeckého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i="1" dirty="0" err="1" smtClean="0">
                <a:solidFill>
                  <a:schemeClr val="bg1"/>
                </a:solidFill>
              </a:rPr>
              <a:t>déka</a:t>
            </a:r>
            <a:r>
              <a:rPr lang="cs-CZ" sz="2400" dirty="0" smtClean="0">
                <a:solidFill>
                  <a:schemeClr val="bg1"/>
                </a:solidFill>
              </a:rPr>
              <a:t> = deset a </a:t>
            </a:r>
            <a:r>
              <a:rPr lang="cs-CZ" sz="2400" i="1" dirty="0" err="1" smtClean="0">
                <a:solidFill>
                  <a:schemeClr val="bg1"/>
                </a:solidFill>
              </a:rPr>
              <a:t>hémerá</a:t>
            </a:r>
            <a:r>
              <a:rPr lang="cs-CZ" sz="2400" dirty="0" smtClean="0">
                <a:solidFill>
                  <a:schemeClr val="bg1"/>
                </a:solidFill>
              </a:rPr>
              <a:t> = den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jednotlivé novely jsou rozděleny do 10 dnů, tzn. každý den je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vypravováno právě deset novel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vznik okolo roku 1348, kdy ve Florencii vypukla morová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epidemie některé novely byly zfilmovány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v době svého vzniku církev </a:t>
            </a:r>
            <a:r>
              <a:rPr lang="cs-CZ" sz="2400" b="1" dirty="0" smtClean="0">
                <a:solidFill>
                  <a:schemeClr val="bg1"/>
                </a:solidFill>
              </a:rPr>
              <a:t>Dekameron</a:t>
            </a:r>
            <a:r>
              <a:rPr lang="cs-CZ" sz="2400" dirty="0" smtClean="0">
                <a:solidFill>
                  <a:schemeClr val="bg1"/>
                </a:solidFill>
              </a:rPr>
              <a:t> zcela zakázala (na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povrch se dostávaly pouze některé novely)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zajímavostí je, že se díla autor před smrtí zřekl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u nás je asi nejznámějším překladatelem </a:t>
            </a:r>
            <a:r>
              <a:rPr lang="cs-CZ" sz="2400" b="1" dirty="0" smtClean="0">
                <a:solidFill>
                  <a:schemeClr val="bg1"/>
                </a:solidFill>
              </a:rPr>
              <a:t>Dekameronu</a:t>
            </a:r>
            <a:r>
              <a:rPr lang="cs-CZ" sz="2400" dirty="0" smtClean="0">
                <a:solidFill>
                  <a:schemeClr val="bg1"/>
                </a:solidFill>
              </a:rPr>
              <a:t> Hynek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z Poděbrad (syn krále Jiřího z Poděbrad), který některé novely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přeložil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87616" y="6237312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cesky</a:t>
            </a:r>
            <a:r>
              <a:rPr lang="cs-CZ" sz="1000" dirty="0" smtClean="0">
                <a:solidFill>
                  <a:schemeClr val="bg1"/>
                </a:solidFill>
              </a:rPr>
              <a:t>-jazyk.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ctenarsky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denik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giovanni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boccaccio</a:t>
            </a:r>
            <a:r>
              <a:rPr lang="cs-CZ" sz="1000" dirty="0" smtClean="0">
                <a:solidFill>
                  <a:schemeClr val="bg1"/>
                </a:solidFill>
              </a:rPr>
              <a:t>/dekameron-12.html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692696"/>
            <a:ext cx="48221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  <a:latin typeface="Algerian" pitchFamily="82" charset="0"/>
              </a:rPr>
              <a:t>„DEKAMERON“</a:t>
            </a:r>
            <a:endParaRPr lang="cs-CZ" sz="5400" dirty="0">
              <a:solidFill>
                <a:schemeClr val="bg1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6021288"/>
            <a:ext cx="456407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cesky</a:t>
            </a:r>
            <a:r>
              <a:rPr lang="cs-CZ" sz="1000" dirty="0" smtClean="0">
                <a:solidFill>
                  <a:schemeClr val="bg1"/>
                </a:solidFill>
              </a:rPr>
              <a:t>-jazyk.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ctenarsky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denik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giovanni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boccaccio</a:t>
            </a:r>
            <a:r>
              <a:rPr lang="cs-CZ" sz="1000" dirty="0" smtClean="0">
                <a:solidFill>
                  <a:schemeClr val="bg1"/>
                </a:solidFill>
              </a:rPr>
              <a:t>/dekameron-12.html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149080"/>
            <a:ext cx="532859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Broadway" pitchFamily="82" charset="0"/>
              </a:rPr>
              <a:t>„Dekameron“</a:t>
            </a:r>
            <a:r>
              <a:rPr lang="cs-CZ" sz="2800" dirty="0" smtClean="0">
                <a:solidFill>
                  <a:schemeClr val="bg1"/>
                </a:solidFill>
                <a:latin typeface="Broadway" pitchFamily="82" charset="0"/>
              </a:rPr>
              <a:t>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Broadway" pitchFamily="82" charset="0"/>
              </a:rPr>
              <a:t>   </a:t>
            </a:r>
            <a:r>
              <a:rPr lang="cs-CZ" sz="2400" dirty="0" smtClean="0">
                <a:solidFill>
                  <a:schemeClr val="bg1"/>
                </a:solidFill>
                <a:latin typeface="Century Schoolbook" pitchFamily="18" charset="0"/>
              </a:rPr>
              <a:t>je plný erotiky a satiry. Není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Century Schoolbook" pitchFamily="18" charset="0"/>
              </a:rPr>
              <a:t>   divu,  že v době svého vzniku byl 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Century Schoolbook" pitchFamily="18" charset="0"/>
              </a:rPr>
              <a:t>   zakázaný.</a:t>
            </a:r>
            <a:endParaRPr lang="cs-CZ" dirty="0">
              <a:solidFill>
                <a:schemeClr val="bg1"/>
              </a:solidFill>
              <a:latin typeface="Century Schoolbook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52" y="332656"/>
            <a:ext cx="56886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Roku 1348 vypukne ve Florencii morová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epidemie a skupina 10 urozených lidí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(7 dam a 3 mladíků) se vydává na útěk na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venkov nedaleko Florencie, aby se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zachránili před morem.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Stanoví si pravidla a každý den si vypravují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příběhy. Vždy 10  denně na různá témata.</a:t>
            </a:r>
            <a:endParaRPr lang="cs-CZ" sz="2400" dirty="0"/>
          </a:p>
        </p:txBody>
      </p:sp>
      <p:pic>
        <p:nvPicPr>
          <p:cNvPr id="2050" name="Picture 2" descr="http://www.alfalfapress.com/dress/images/1360_boccacci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501008"/>
            <a:ext cx="1647712" cy="233425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300192" y="6021288"/>
            <a:ext cx="172996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http://explow.com/boccaccio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2054" name="Picture 6" descr="http://www.booksshouldbefree.com/image/detail/Decameron-Giovanni-Boccacci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1907704" cy="297472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23528" y="3212976"/>
            <a:ext cx="1764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booksshouldbefree.com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book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the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decameron</a:t>
            </a:r>
            <a:r>
              <a:rPr lang="cs-CZ" sz="800" dirty="0" smtClean="0">
                <a:solidFill>
                  <a:schemeClr val="bg1"/>
                </a:solidFill>
              </a:rPr>
              <a:t>-by-</a:t>
            </a:r>
            <a:r>
              <a:rPr lang="cs-CZ" sz="800" dirty="0" err="1" smtClean="0">
                <a:solidFill>
                  <a:schemeClr val="bg1"/>
                </a:solidFill>
              </a:rPr>
              <a:t>giovanni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boccaccio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38842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Broadway" pitchFamily="82" charset="0"/>
              </a:rPr>
              <a:t>„TÉMATA JEDNOTLIVÝCH DNŮ“</a:t>
            </a:r>
          </a:p>
          <a:p>
            <a:pPr algn="ctr"/>
            <a:endParaRPr lang="cs-CZ" sz="3200" b="1" dirty="0" smtClean="0">
              <a:solidFill>
                <a:schemeClr val="bg1"/>
              </a:solidFill>
              <a:latin typeface="Broadway" pitchFamily="82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Den první - vládkyní </a:t>
            </a:r>
            <a:r>
              <a:rPr lang="cs-CZ" sz="2000" b="1" dirty="0" err="1" smtClean="0">
                <a:solidFill>
                  <a:schemeClr val="bg1"/>
                </a:solidFill>
              </a:rPr>
              <a:t>Pampinea</a:t>
            </a:r>
            <a:r>
              <a:rPr lang="cs-CZ" sz="2000" dirty="0" smtClean="0">
                <a:solidFill>
                  <a:schemeClr val="bg1"/>
                </a:solidFill>
              </a:rPr>
              <a:t> (libovolné téma)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Den druhý - vládkyní </a:t>
            </a:r>
            <a:r>
              <a:rPr lang="cs-CZ" sz="2000" b="1" dirty="0" err="1" smtClean="0">
                <a:solidFill>
                  <a:schemeClr val="bg1"/>
                </a:solidFill>
              </a:rPr>
              <a:t>Filomena</a:t>
            </a:r>
            <a:r>
              <a:rPr lang="cs-CZ" sz="2000" dirty="0" smtClean="0">
                <a:solidFill>
                  <a:schemeClr val="bg1"/>
                </a:solidFill>
              </a:rPr>
              <a:t> (o lidech, které potkaly různé nehody, ale vše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dobře dopadlo)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Třetí den - </a:t>
            </a:r>
            <a:r>
              <a:rPr lang="cs-CZ" sz="2000" b="1" dirty="0" err="1" smtClean="0">
                <a:solidFill>
                  <a:schemeClr val="bg1"/>
                </a:solidFill>
              </a:rPr>
              <a:t>Neifile</a:t>
            </a:r>
            <a:r>
              <a:rPr lang="cs-CZ" sz="2000" dirty="0" smtClean="0">
                <a:solidFill>
                  <a:schemeClr val="bg1"/>
                </a:solidFill>
              </a:rPr>
              <a:t> (o lidech, kteří něco získali či nabyli něčeho, oč přišli)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Den čtvrtý - </a:t>
            </a:r>
            <a:r>
              <a:rPr lang="cs-CZ" sz="2000" b="1" dirty="0" err="1" smtClean="0">
                <a:solidFill>
                  <a:schemeClr val="bg1"/>
                </a:solidFill>
              </a:rPr>
              <a:t>Filostrato</a:t>
            </a:r>
            <a:r>
              <a:rPr lang="cs-CZ" sz="2000" dirty="0" smtClean="0">
                <a:solidFill>
                  <a:schemeClr val="bg1"/>
                </a:solidFill>
              </a:rPr>
              <a:t> (o lásce s nešťastným koncem)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Den pátý - </a:t>
            </a:r>
            <a:r>
              <a:rPr lang="cs-CZ" sz="2000" b="1" dirty="0" err="1" smtClean="0">
                <a:solidFill>
                  <a:schemeClr val="bg1"/>
                </a:solidFill>
              </a:rPr>
              <a:t>Fiametta</a:t>
            </a:r>
            <a:r>
              <a:rPr lang="cs-CZ" sz="2000" dirty="0" smtClean="0">
                <a:solidFill>
                  <a:schemeClr val="bg1"/>
                </a:solidFill>
              </a:rPr>
              <a:t> (o milencích, kteří se po nesnázích dočkali lásky)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Den šestý - </a:t>
            </a:r>
            <a:r>
              <a:rPr lang="cs-CZ" sz="2000" b="1" dirty="0" err="1" smtClean="0">
                <a:solidFill>
                  <a:schemeClr val="bg1"/>
                </a:solidFill>
              </a:rPr>
              <a:t>Elisa</a:t>
            </a:r>
            <a:r>
              <a:rPr lang="cs-CZ" sz="2000" dirty="0" smtClean="0">
                <a:solidFill>
                  <a:schemeClr val="bg1"/>
                </a:solidFill>
              </a:rPr>
              <a:t> (o lidech, na které byl zaměřen nějaký vtip, ale oni jej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odrazili pohotovou odpovědí)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Den sedmý - </a:t>
            </a:r>
            <a:r>
              <a:rPr lang="cs-CZ" sz="2000" b="1" dirty="0" err="1" smtClean="0">
                <a:solidFill>
                  <a:schemeClr val="bg1"/>
                </a:solidFill>
              </a:rPr>
              <a:t>Dioneo</a:t>
            </a:r>
            <a:r>
              <a:rPr lang="cs-CZ" sz="2000" dirty="0" smtClean="0">
                <a:solidFill>
                  <a:schemeClr val="bg1"/>
                </a:solidFill>
              </a:rPr>
              <a:t> (příběhy o ženách, které obalamutily své muže)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Den osmý - </a:t>
            </a:r>
            <a:r>
              <a:rPr lang="cs-CZ" sz="2000" b="1" dirty="0" err="1" smtClean="0">
                <a:solidFill>
                  <a:schemeClr val="bg1"/>
                </a:solidFill>
              </a:rPr>
              <a:t>Lauretta</a:t>
            </a:r>
            <a:r>
              <a:rPr lang="cs-CZ" sz="2000" dirty="0" smtClean="0">
                <a:solidFill>
                  <a:schemeClr val="bg1"/>
                </a:solidFill>
              </a:rPr>
              <a:t> (o šprýmech, které si mezi sebou lidé denně tropí)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Den devátý - </a:t>
            </a:r>
            <a:r>
              <a:rPr lang="cs-CZ" sz="2000" b="1" dirty="0" err="1" smtClean="0">
                <a:solidFill>
                  <a:schemeClr val="bg1"/>
                </a:solidFill>
              </a:rPr>
              <a:t>Emilia</a:t>
            </a:r>
            <a:r>
              <a:rPr lang="cs-CZ" sz="2000" dirty="0" smtClean="0">
                <a:solidFill>
                  <a:schemeClr val="bg1"/>
                </a:solidFill>
              </a:rPr>
              <a:t> (vypráví se, co se každému líbí)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bg1"/>
                </a:solidFill>
              </a:rPr>
              <a:t>Den desátý - </a:t>
            </a:r>
            <a:r>
              <a:rPr lang="cs-CZ" sz="2000" b="1" dirty="0" err="1" smtClean="0">
                <a:solidFill>
                  <a:schemeClr val="bg1"/>
                </a:solidFill>
              </a:rPr>
              <a:t>Pamfilo</a:t>
            </a:r>
            <a:r>
              <a:rPr lang="cs-CZ" sz="2000" dirty="0" smtClean="0">
                <a:solidFill>
                  <a:schemeClr val="bg1"/>
                </a:solidFill>
              </a:rPr>
              <a:t> (o šlechetných lidech)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45653" y="5301208"/>
            <a:ext cx="449834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cesky</a:t>
            </a:r>
            <a:r>
              <a:rPr lang="cs-CZ" sz="1000" dirty="0" smtClean="0">
                <a:solidFill>
                  <a:schemeClr val="bg1"/>
                </a:solidFill>
              </a:rPr>
              <a:t>-jazyk.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ctenarsky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denik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giovanni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boccaccio</a:t>
            </a:r>
            <a:r>
              <a:rPr lang="cs-CZ" sz="1000" dirty="0" smtClean="0">
                <a:solidFill>
                  <a:schemeClr val="bg1"/>
                </a:solidFill>
              </a:rPr>
              <a:t>/dekameron-7.html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www.artelista.com/en/serie-de-cuatro-cuadros-inspirados-en-el-decameron-de-boccaccio-banquete-de-nastagio-degli-onesti-escena-MH/01/MWM007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5301208"/>
            <a:ext cx="2281569" cy="13077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35696" y="6611779"/>
            <a:ext cx="274466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</a:rPr>
              <a:t>artelista.com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en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ypobra.php</a:t>
            </a:r>
            <a:r>
              <a:rPr lang="cs-CZ" sz="1000" dirty="0" smtClean="0">
                <a:solidFill>
                  <a:schemeClr val="bg1"/>
                </a:solidFill>
              </a:rPr>
              <a:t>?o=778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1028" name="Picture 4" descr="http://i192.photobucket.com/albums/z259/lightmylife/dekamer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5589240"/>
            <a:ext cx="1512168" cy="107652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055768" y="580526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exsite.pl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audiobook</a:t>
            </a:r>
            <a:r>
              <a:rPr lang="cs-CZ" sz="800" dirty="0" smtClean="0">
                <a:solidFill>
                  <a:schemeClr val="bg1"/>
                </a:solidFill>
              </a:rPr>
              <a:t>/75419-</a:t>
            </a:r>
            <a:r>
              <a:rPr lang="cs-CZ" sz="800" dirty="0" err="1" smtClean="0">
                <a:solidFill>
                  <a:schemeClr val="bg1"/>
                </a:solidFill>
              </a:rPr>
              <a:t>boccaccio</a:t>
            </a:r>
            <a:r>
              <a:rPr lang="cs-CZ" sz="800" dirty="0" smtClean="0">
                <a:solidFill>
                  <a:schemeClr val="bg1"/>
                </a:solidFill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</a:rPr>
              <a:t>giovanni</a:t>
            </a:r>
            <a:r>
              <a:rPr lang="cs-CZ" sz="800" dirty="0" smtClean="0">
                <a:solidFill>
                  <a:schemeClr val="bg1"/>
                </a:solidFill>
              </a:rPr>
              <a:t>-dekameron-</a:t>
            </a:r>
            <a:r>
              <a:rPr lang="cs-CZ" sz="800" dirty="0" err="1" smtClean="0">
                <a:solidFill>
                  <a:schemeClr val="bg1"/>
                </a:solidFill>
              </a:rPr>
              <a:t>audiobook</a:t>
            </a:r>
            <a:r>
              <a:rPr lang="cs-CZ" sz="800" dirty="0" smtClean="0">
                <a:solidFill>
                  <a:schemeClr val="bg1"/>
                </a:solidFill>
              </a:rPr>
              <a:t>-mp3.html</a:t>
            </a:r>
            <a:endParaRPr lang="cs-CZ" sz="800" dirty="0">
              <a:solidFill>
                <a:schemeClr val="bg1"/>
              </a:solidFill>
            </a:endParaRPr>
          </a:p>
        </p:txBody>
      </p:sp>
      <p:pic>
        <p:nvPicPr>
          <p:cNvPr id="1030" name="Picture 6" descr="http://www.successeoggi.it/immagini/personaggi/giovanni_boccaccio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5301208"/>
            <a:ext cx="1522479" cy="114186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9512" y="6519446"/>
            <a:ext cx="16561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solidFill>
                  <a:schemeClr val="bg1"/>
                </a:solidFill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</a:rPr>
              <a:t>successeoggi.it</a:t>
            </a:r>
            <a:r>
              <a:rPr lang="cs-CZ" sz="800" dirty="0" smtClean="0">
                <a:solidFill>
                  <a:schemeClr val="bg1"/>
                </a:solidFill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</a:rPr>
              <a:t>luglio</a:t>
            </a:r>
            <a:r>
              <a:rPr lang="cs-CZ" sz="800" dirty="0" smtClean="0">
                <a:solidFill>
                  <a:schemeClr val="bg1"/>
                </a:solidFill>
              </a:rPr>
              <a:t>_01.php</a:t>
            </a:r>
            <a:endParaRPr lang="cs-CZ" sz="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900" decel="100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900" decel="100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900" decel="100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decel="100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900" decel="100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BOCCACCIOVY  CITÁTY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280921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chemeClr val="bg1"/>
                </a:solidFill>
                <a:latin typeface="Broadway" pitchFamily="82" charset="0"/>
              </a:rPr>
              <a:t>„Lépe je pykat za to, co jsme si užili, </a:t>
            </a:r>
          </a:p>
          <a:p>
            <a:pPr algn="ctr"/>
            <a:r>
              <a:rPr lang="cs-CZ" sz="2800" i="1" dirty="0" smtClean="0">
                <a:solidFill>
                  <a:schemeClr val="bg1"/>
                </a:solidFill>
                <a:latin typeface="Broadway" pitchFamily="82" charset="0"/>
              </a:rPr>
              <a:t>než  litovat to, co jsme propásli.“ 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Elephant" pitchFamily="18" charset="0"/>
              </a:rPr>
              <a:t>„V lásce vyhrává ten, kdo miluje méně.“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3200" b="1" i="1" dirty="0" smtClean="0">
                <a:solidFill>
                  <a:schemeClr val="bg1"/>
                </a:solidFill>
                <a:latin typeface="Consolas" pitchFamily="49" charset="0"/>
                <a:cs typeface="Consolas" pitchFamily="49" charset="0"/>
              </a:rPr>
              <a:t>„Je lépe litovat, že jsme něco </a:t>
            </a:r>
          </a:p>
          <a:p>
            <a:pPr algn="ctr"/>
            <a:r>
              <a:rPr lang="cs-CZ" sz="3200" b="1" i="1" dirty="0" smtClean="0">
                <a:solidFill>
                  <a:schemeClr val="bg1"/>
                </a:solidFill>
                <a:latin typeface="Consolas" pitchFamily="49" charset="0"/>
                <a:cs typeface="Consolas" pitchFamily="49" charset="0"/>
              </a:rPr>
              <a:t> zažili, než litovat, </a:t>
            </a:r>
          </a:p>
          <a:p>
            <a:pPr algn="ctr"/>
            <a:r>
              <a:rPr lang="cs-CZ" sz="3200" b="1" i="1" dirty="0" smtClean="0">
                <a:solidFill>
                  <a:schemeClr val="bg1"/>
                </a:solidFill>
                <a:latin typeface="Consolas" pitchFamily="49" charset="0"/>
                <a:cs typeface="Consolas" pitchFamily="49" charset="0"/>
              </a:rPr>
              <a:t>že jsme nezažili nic.“ </a:t>
            </a:r>
            <a:endParaRPr lang="cs-CZ" sz="3200" b="1" dirty="0" smtClean="0">
              <a:solidFill>
                <a:schemeClr val="bg1"/>
              </a:solidFill>
              <a:latin typeface="Consolas" pitchFamily="49" charset="0"/>
              <a:cs typeface="Consolas" pitchFamily="49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6237312"/>
            <a:ext cx="24482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u="sng" dirty="0" smtClean="0">
                <a:solidFill>
                  <a:schemeClr val="bg1"/>
                </a:solidFill>
              </a:rPr>
              <a:t>http://ld.johanesville.net/boccaccio/citaty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7632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viz v průběhu prezentace</a:t>
            </a: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endParaRPr lang="cs-CZ" sz="3600" dirty="0" smtClean="0">
              <a:solidFill>
                <a:schemeClr val="bg1"/>
              </a:solidFill>
            </a:endParaRPr>
          </a:p>
          <a:p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99592" y="476672"/>
            <a:ext cx="7344816" cy="568863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urveUp">
              <a:avLst/>
            </a:prstTxWarp>
            <a:spAutoFit/>
          </a:bodyPr>
          <a:lstStyle/>
          <a:p>
            <a:pPr algn="ctr"/>
            <a:r>
              <a:rPr lang="cs-CZ" sz="5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KONEC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1">
                  <a:lumMod val="20000"/>
                  <a:lumOff val="8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625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                                                             Projekt: Moderní výuka   Registrační číslo: CZ.1.07/1.4.00/21.3192   Číslo DUM: VY_32 _INOVACE_ 11.1.06     Jméno autora: Mgr. Romana Krulišová   Datum, období, kdy byl vytvořen:  3. srpna 2012   Název práce:  Giovanni Battista Boccaccio   Předmět, pro který je VM určen:  Český jazyk – literární výchova   Ročník, pro který je VM určen:  9. ročník   Časová dotace:  45 min   Vzdělávací oblast, tematický okruh, téma:  Literární výchova, portréty autorů, Giovanni Battista Boccaccio   Metodický list, anotace - výstižný popis způsobu použití VM ve výuce: Prostřednictvím prezentace si žáci zopakují a upevní znalosti a informace, které získali o autorovi v průběhu literární výchovy na 2. stupni ZŠ    Pomůcky:   datový projektor, plátno, počítač, psací potřeby         </vt:lpstr>
      <vt:lpstr> GIOVANNI </vt:lpstr>
      <vt:lpstr>GIOVANNI BATTISTA BOCCACCIO</vt:lpstr>
      <vt:lpstr>KDO TO BYL?</vt:lpstr>
      <vt:lpstr>ŽIVOT</vt:lpstr>
      <vt:lpstr>Snímek 6</vt:lpstr>
      <vt:lpstr>DÍLO</vt:lpstr>
      <vt:lpstr>Vrcholné dílo</vt:lpstr>
      <vt:lpstr>Snímek 9</vt:lpstr>
      <vt:lpstr>Snímek 10</vt:lpstr>
      <vt:lpstr>BOCCACCIOVY  CITÁTY</vt:lpstr>
      <vt:lpstr>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GIOVANNI</dc:title>
  <dc:creator>Acer</dc:creator>
  <cp:lastModifiedBy>Acer</cp:lastModifiedBy>
  <cp:revision>45</cp:revision>
  <dcterms:created xsi:type="dcterms:W3CDTF">2012-08-02T16:41:10Z</dcterms:created>
  <dcterms:modified xsi:type="dcterms:W3CDTF">2013-10-05T20:07:07Z</dcterms:modified>
</cp:coreProperties>
</file>