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73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8" r:id="rId10"/>
    <p:sldId id="265" r:id="rId11"/>
    <p:sldId id="266" r:id="rId12"/>
    <p:sldId id="267" r:id="rId13"/>
    <p:sldId id="261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D147B-C674-4EF2-A6CD-B25BCF01CD2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E8E7DB-840E-4510-9DC2-FBC80057B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E8E7DB-840E-4510-9DC2-FBC80057BDA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9BE71-6AA2-47DF-8FF1-073ABB1E09B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DFC32-D413-4503-9AC6-BB9CBEA109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                                             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Projekt: Moderní výuka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Číslo DUM: VY_32 _INOVACE_ 11.1.08	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Jméno autora: Mgr. Romana Krulišová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Datum, období, kdy byl vytvořen:  3. srpna 2012  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Název práce:  </a:t>
            </a:r>
            <a:r>
              <a:rPr lang="cs-CZ" sz="1200" b="1" dirty="0" err="1" smtClean="0">
                <a:latin typeface="Arial" charset="0"/>
                <a:cs typeface="Arial" charset="0"/>
              </a:rPr>
              <a:t>Jacques</a:t>
            </a:r>
            <a:r>
              <a:rPr lang="cs-CZ" sz="1200" b="1" dirty="0" smtClean="0">
                <a:latin typeface="Arial" charset="0"/>
                <a:cs typeface="Arial" charset="0"/>
              </a:rPr>
              <a:t> </a:t>
            </a:r>
            <a:r>
              <a:rPr lang="cs-CZ" sz="1200" b="1" dirty="0" err="1" smtClean="0">
                <a:latin typeface="Arial" charset="0"/>
                <a:cs typeface="Arial" charset="0"/>
              </a:rPr>
              <a:t>Prévert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Předmět, pro který je VM určen:  Český jazyk – literární výchova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Ročník, pro který je VM určen:  9. ročník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Časová dotace</a:t>
            </a:r>
            <a:r>
              <a:rPr lang="cs-CZ" sz="1200" dirty="0" smtClean="0">
                <a:latin typeface="Arial" charset="0"/>
                <a:cs typeface="Arial" charset="0"/>
              </a:rPr>
              <a:t>:  45 min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Vzdělávací oblast, tematický okruh, téma:  Literární výchova, portréty autorů, </a:t>
            </a:r>
            <a:r>
              <a:rPr lang="cs-CZ" sz="1200" b="1" dirty="0" err="1" smtClean="0">
                <a:latin typeface="Arial" charset="0"/>
                <a:cs typeface="Arial" charset="0"/>
              </a:rPr>
              <a:t>Jacques</a:t>
            </a:r>
            <a:r>
              <a:rPr lang="cs-CZ" sz="1200" b="1" dirty="0" smtClean="0">
                <a:latin typeface="Arial" charset="0"/>
                <a:cs typeface="Arial" charset="0"/>
              </a:rPr>
              <a:t> </a:t>
            </a:r>
            <a:r>
              <a:rPr lang="cs-CZ" sz="1200" b="1" dirty="0" err="1" smtClean="0">
                <a:latin typeface="Arial" charset="0"/>
                <a:cs typeface="Arial" charset="0"/>
              </a:rPr>
              <a:t>Prévert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Metodický list, anotace - výstižný popis způsobu použití VM ve výuce: : </a:t>
            </a:r>
            <a:r>
              <a:rPr lang="cs-CZ" sz="1200" dirty="0" smtClean="0">
                <a:latin typeface="Arial" charset="0"/>
                <a:cs typeface="Arial" charset="0"/>
              </a:rPr>
              <a:t>Prostřednictvím prezentace si žáci zopakují a upevní znalosti a informace, které získali o autorovi v průběhu literární výchovy na 2. stupni ZŠ 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Pomůcky</a:t>
            </a:r>
            <a:r>
              <a:rPr lang="cs-CZ" sz="1200" dirty="0" smtClean="0">
                <a:latin typeface="Arial" charset="0"/>
                <a:cs typeface="Arial" charset="0"/>
              </a:rPr>
              <a:t>:  datový projektor, plátno, počítač, psací potřeby 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endParaRPr lang="cs-CZ" sz="1200" dirty="0" smtClean="0"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0" y="16287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 dirty="0">
                <a:cs typeface="Arial" charset="0"/>
              </a:rPr>
              <a:t>METODICKÝ LIST PRO ZŠ</a:t>
            </a:r>
            <a:r>
              <a:rPr lang="cs-CZ" sz="1200" dirty="0">
                <a:cs typeface="Arial" charset="0"/>
              </a:rPr>
              <a:t/>
            </a:r>
            <a:br>
              <a:rPr lang="cs-CZ" sz="1200" dirty="0">
                <a:cs typeface="Arial" charset="0"/>
              </a:rPr>
            </a:br>
            <a:r>
              <a:rPr lang="cs-CZ" sz="1200" b="1" dirty="0">
                <a:cs typeface="Arial" charset="0"/>
              </a:rPr>
              <a:t> Pro zpracování vzdělávacích materiálů (VM)v rámci projektu EU peníze školám</a:t>
            </a:r>
            <a:r>
              <a:rPr lang="cs-CZ" sz="1200" dirty="0">
                <a:cs typeface="Arial" charset="0"/>
              </a:rPr>
              <a:t/>
            </a:r>
            <a:br>
              <a:rPr lang="cs-CZ" sz="1200" dirty="0">
                <a:cs typeface="Arial" charset="0"/>
              </a:rPr>
            </a:br>
            <a:r>
              <a:rPr lang="cs-CZ" sz="1200" b="1" dirty="0">
                <a:cs typeface="Arial" charset="0"/>
              </a:rPr>
              <a:t>                        Operační program Vzdělávání pro konkurenceschopnost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latin typeface="Algerian" pitchFamily="82" charset="0"/>
              </a:rPr>
              <a:t>JACQUES</a:t>
            </a:r>
            <a:endParaRPr lang="cs-CZ" sz="9600" dirty="0"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429000"/>
            <a:ext cx="6400800" cy="1752600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chemeClr val="tx1"/>
                </a:solidFill>
                <a:latin typeface="Algerian" pitchFamily="82" charset="0"/>
              </a:rPr>
              <a:t>PRÉVERT</a:t>
            </a:r>
            <a:endParaRPr lang="cs-CZ" sz="9600" dirty="0">
              <a:solidFill>
                <a:schemeClr val="tx1"/>
              </a:solidFill>
              <a:latin typeface="Algerian" pitchFamily="82" charset="0"/>
            </a:endParaRPr>
          </a:p>
        </p:txBody>
      </p:sp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6156176" y="404664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VY_32_INOVACE _</a:t>
            </a:r>
            <a:r>
              <a:rPr lang="cs-CZ" b="1" dirty="0" smtClean="0">
                <a:latin typeface="Calibri" pitchFamily="34" charset="0"/>
              </a:rPr>
              <a:t>11.1.08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436096" y="3501008"/>
            <a:ext cx="3096344" cy="242582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(* 4. únor 1900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err="1" smtClean="0">
                <a:solidFill>
                  <a:schemeClr val="tx1"/>
                </a:solidFill>
              </a:rPr>
              <a:t>Neuilly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sur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Seine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sym typeface="Wingdings"/>
              </a:rPr>
              <a:t> </a:t>
            </a:r>
            <a:r>
              <a:rPr lang="cs-CZ" dirty="0" smtClean="0">
                <a:solidFill>
                  <a:schemeClr val="tx1"/>
                </a:solidFill>
              </a:rPr>
              <a:t>11. duben 1977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err="1" smtClean="0">
                <a:solidFill>
                  <a:schemeClr val="tx1"/>
                </a:solidFill>
              </a:rPr>
              <a:t>Omonville</a:t>
            </a:r>
            <a:r>
              <a:rPr lang="cs-CZ" dirty="0" smtClean="0">
                <a:solidFill>
                  <a:schemeClr val="tx1"/>
                </a:solidFill>
              </a:rPr>
              <a:t>-la-Petite)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5220072" y="6165304"/>
            <a:ext cx="37444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http://cs.wikipedia.org/wiki/Jacques_Pr%C3%A9vert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908720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4800" b="1" dirty="0" smtClean="0">
                <a:latin typeface="Arial" pitchFamily="34" charset="0"/>
                <a:cs typeface="Arial" pitchFamily="34" charset="0"/>
              </a:rPr>
              <a:t>JACQUES</a:t>
            </a:r>
          </a:p>
          <a:p>
            <a:pPr>
              <a:lnSpc>
                <a:spcPct val="150000"/>
              </a:lnSpc>
            </a:pPr>
            <a:r>
              <a:rPr lang="cs-CZ" sz="4800" b="1" dirty="0" smtClean="0">
                <a:latin typeface="Arial" pitchFamily="34" charset="0"/>
                <a:cs typeface="Arial" pitchFamily="34" charset="0"/>
              </a:rPr>
              <a:t>PRÉVERT</a:t>
            </a:r>
            <a:endParaRPr lang="cs-CZ" sz="4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theinkbrain.files.wordpress.com/2011/11/jacques-precc81ve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987" y="398240"/>
            <a:ext cx="4671258" cy="583907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39552" y="5661248"/>
            <a:ext cx="43204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https://www.google.cz/search?hl=cs&amp;q=j.+pr%C3%A9vert&amp;bav=on.2,or.r_gc.r_pw.r_cp.r_qf.&amp;biw=1366&amp;bih=673&amp;wrapid=tlif134408384054510&amp;um=1&amp;ie=UTF-8&amp;tbm=isch&amp;source=og&amp;sa=N&amp;tab=wi&amp;ei=hBcdUOTMDYeeiAfpuIGQCg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KDO TO BYL?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27584" y="1844824"/>
            <a:ext cx="7848872" cy="3793976"/>
          </a:xfrm>
        </p:spPr>
        <p:txBody>
          <a:bodyPr>
            <a:normAutofit lnSpcReduction="10000"/>
          </a:bodyPr>
          <a:lstStyle/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chemeClr val="tx1"/>
                </a:solidFill>
              </a:rPr>
              <a:t>francouzský básník</a:t>
            </a:r>
          </a:p>
          <a:p>
            <a:pPr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chemeClr val="tx1"/>
                </a:solidFill>
              </a:rPr>
              <a:t> scénárista</a:t>
            </a:r>
          </a:p>
          <a:p>
            <a:pPr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chemeClr val="tx1"/>
                </a:solidFill>
              </a:rPr>
              <a:t> režisér</a:t>
            </a:r>
          </a:p>
          <a:p>
            <a:pPr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chemeClr val="tx1"/>
                </a:solidFill>
              </a:rPr>
              <a:t> výtvarník</a:t>
            </a:r>
          </a:p>
          <a:p>
            <a:pPr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chemeClr val="tx1"/>
                </a:solidFill>
              </a:rPr>
              <a:t>dramatik</a:t>
            </a:r>
            <a:endParaRPr lang="cs-CZ" sz="36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008112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ŽIVOT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268760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trávil své dětství v Paříži, kam se rodina v roce </a:t>
            </a:r>
          </a:p>
          <a:p>
            <a:r>
              <a:rPr lang="cs-CZ" sz="2400" dirty="0" smtClean="0"/>
              <a:t>   1907 přestěhovala. Se svým otcem, divadelním kritikem, </a:t>
            </a:r>
          </a:p>
          <a:p>
            <a:r>
              <a:rPr lang="cs-CZ" sz="2400" dirty="0" smtClean="0"/>
              <a:t>   navštěvoval často divadelní představení. Matka ho od mládí </a:t>
            </a:r>
          </a:p>
          <a:p>
            <a:r>
              <a:rPr lang="cs-CZ" sz="2400" dirty="0" smtClean="0"/>
              <a:t>   vedla k četbě.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852936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Po návratu spolupracoval </a:t>
            </a: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</a:t>
            </a:r>
            <a:r>
              <a:rPr lang="cs-CZ" sz="2400" b="1" dirty="0" smtClean="0"/>
              <a:t>se surrealistickým </a:t>
            </a:r>
          </a:p>
          <a:p>
            <a:r>
              <a:rPr lang="cs-CZ" sz="2400" b="1" dirty="0" smtClean="0"/>
              <a:t>   hnutím</a:t>
            </a:r>
            <a:r>
              <a:rPr lang="cs-CZ" sz="2400" dirty="0" smtClean="0"/>
              <a:t>.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byl však příliš svobodného a nezávislého </a:t>
            </a:r>
          </a:p>
          <a:p>
            <a:r>
              <a:rPr lang="cs-CZ" sz="2400" dirty="0" smtClean="0"/>
              <a:t>   ducha, aby se mohl stát opravdovým členem jakékoli </a:t>
            </a:r>
          </a:p>
          <a:p>
            <a:r>
              <a:rPr lang="cs-CZ" sz="2400" dirty="0" smtClean="0"/>
              <a:t>   organizované skupiny.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437112"/>
            <a:ext cx="8640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 roce 1928 založil </a:t>
            </a: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se svým bratrem </a:t>
            </a:r>
            <a:r>
              <a:rPr lang="cs-CZ" sz="2400" dirty="0" err="1" smtClean="0"/>
              <a:t>Pierrem</a:t>
            </a:r>
            <a:r>
              <a:rPr lang="cs-CZ" sz="2400" dirty="0" smtClean="0"/>
              <a:t> </a:t>
            </a:r>
          </a:p>
          <a:p>
            <a:r>
              <a:rPr lang="cs-CZ" sz="2400" b="1" dirty="0" smtClean="0"/>
              <a:t>   produkční dům</a:t>
            </a:r>
            <a:r>
              <a:rPr lang="cs-CZ" sz="2400" dirty="0" smtClean="0"/>
              <a:t> a stal se </a:t>
            </a:r>
            <a:r>
              <a:rPr lang="cs-CZ" sz="2400" dirty="0" err="1" smtClean="0"/>
              <a:t>scénaristou</a:t>
            </a:r>
            <a:r>
              <a:rPr lang="cs-CZ" sz="2400" dirty="0" smtClean="0"/>
              <a:t> a autorem dialogů mnoha </a:t>
            </a:r>
          </a:p>
          <a:p>
            <a:r>
              <a:rPr lang="cs-CZ" sz="2400" dirty="0" smtClean="0"/>
              <a:t>   velkých francouzských filmů čtyřicátých let. V roce 1932 začal psát </a:t>
            </a:r>
          </a:p>
          <a:p>
            <a:r>
              <a:rPr lang="cs-CZ" sz="2400" b="1" dirty="0" smtClean="0"/>
              <a:t>   texty k písním, převážně k </a:t>
            </a:r>
            <a:r>
              <a:rPr lang="cs-CZ" sz="2400" b="1" dirty="0" err="1" smtClean="0"/>
              <a:t>chansonům</a:t>
            </a:r>
            <a:r>
              <a:rPr lang="cs-CZ" sz="2400" dirty="0" smtClean="0"/>
              <a:t>, které od roku 1933 </a:t>
            </a:r>
          </a:p>
          <a:p>
            <a:r>
              <a:rPr lang="cs-CZ" sz="2400" dirty="0" smtClean="0"/>
              <a:t>   zhudebňoval geniální </a:t>
            </a:r>
            <a:r>
              <a:rPr lang="cs-CZ" sz="2400" dirty="0" err="1" smtClean="0"/>
              <a:t>Joseph</a:t>
            </a:r>
            <a:r>
              <a:rPr lang="cs-CZ" sz="2400" dirty="0" smtClean="0"/>
              <a:t> Kosma.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byl rovněž autorem </a:t>
            </a:r>
          </a:p>
          <a:p>
            <a:r>
              <a:rPr lang="cs-CZ" sz="2400" dirty="0" smtClean="0"/>
              <a:t>   mnoha divadelních her.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5013176"/>
            <a:ext cx="85689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zemřel na následky rakoviny plic. Jeho bibliografie </a:t>
            </a:r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čítá </a:t>
            </a:r>
            <a:r>
              <a:rPr lang="cs-CZ" sz="2400" dirty="0" smtClean="0"/>
              <a:t>na čtyři desítky knih. Filmů, na nichž se podílel jako scénárista 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či </a:t>
            </a:r>
            <a:r>
              <a:rPr lang="cs-CZ" sz="2400" dirty="0" smtClean="0"/>
              <a:t>autor dialogů a písní, je ještě více. Jeho tvůrčí i životní krédo by </a:t>
            </a:r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se </a:t>
            </a:r>
            <a:r>
              <a:rPr lang="cs-CZ" sz="2400" dirty="0" smtClean="0"/>
              <a:t>dalo shrnout třemi slovy: láska, svoboda, bratrství.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01008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 roce 1948 vypadl </a:t>
            </a: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z francouzského okna v místě, </a:t>
            </a:r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kde </a:t>
            </a:r>
            <a:r>
              <a:rPr lang="cs-CZ" sz="2400" dirty="0" smtClean="0"/>
              <a:t>byl dříve instalován kulomet. Ocitl se na několik dní v těžkém </a:t>
            </a:r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kómatu</a:t>
            </a:r>
            <a:r>
              <a:rPr lang="cs-CZ" sz="2400" dirty="0" smtClean="0"/>
              <a:t>. Zranění </a:t>
            </a:r>
            <a:r>
              <a:rPr lang="cs-CZ" sz="2400" dirty="0" err="1" smtClean="0"/>
              <a:t>Prévertovi</a:t>
            </a:r>
            <a:r>
              <a:rPr lang="cs-CZ" sz="2400" dirty="0" smtClean="0"/>
              <a:t> způsobilo vážné neurologické následky.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916832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Ve svém mládí prošel </a:t>
            </a:r>
            <a:r>
              <a:rPr lang="cs-CZ" sz="2400" dirty="0" err="1" smtClean="0"/>
              <a:t>Jacques</a:t>
            </a:r>
            <a:r>
              <a:rPr lang="cs-CZ" sz="2400" dirty="0" smtClean="0"/>
              <a:t>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 spoustou zaměstnání. </a:t>
            </a:r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Miloval </a:t>
            </a:r>
            <a:r>
              <a:rPr lang="cs-CZ" sz="2400" dirty="0" smtClean="0"/>
              <a:t>Paříž, denní i noční, žil na plné obrátky. Měl mnoho přátel, 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byl </a:t>
            </a:r>
            <a:r>
              <a:rPr lang="cs-CZ" sz="2400" dirty="0" smtClean="0"/>
              <a:t>neuvěřitelně družný.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20688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 této době začíná také jeho spolupráce s filmem, píše hlavně 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scénáře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DÍLO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39552" y="2780928"/>
            <a:ext cx="7920880" cy="223224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„Příběhy“</a:t>
            </a:r>
            <a:r>
              <a:rPr lang="cs-CZ" dirty="0" smtClean="0">
                <a:solidFill>
                  <a:schemeClr val="tx1"/>
                </a:solidFill>
              </a:rPr>
              <a:t> - 1946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„</a:t>
            </a:r>
            <a:r>
              <a:rPr lang="cs-CZ" b="1" dirty="0" smtClean="0">
                <a:solidFill>
                  <a:schemeClr val="tx1"/>
                </a:solidFill>
              </a:rPr>
              <a:t>Déšť a pohoda“</a:t>
            </a:r>
            <a:r>
              <a:rPr lang="cs-CZ" dirty="0" smtClean="0">
                <a:solidFill>
                  <a:schemeClr val="tx1"/>
                </a:solidFill>
              </a:rPr>
              <a:t> - 1955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„</a:t>
            </a:r>
            <a:r>
              <a:rPr lang="cs-CZ" b="1" dirty="0" smtClean="0">
                <a:solidFill>
                  <a:schemeClr val="tx1"/>
                </a:solidFill>
              </a:rPr>
              <a:t>Harampádí“</a:t>
            </a:r>
            <a:r>
              <a:rPr lang="cs-CZ" dirty="0" smtClean="0">
                <a:solidFill>
                  <a:schemeClr val="tx1"/>
                </a:solidFill>
              </a:rPr>
              <a:t> – 1965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„Věci a jiné“</a:t>
            </a:r>
            <a:r>
              <a:rPr lang="cs-CZ" dirty="0" smtClean="0">
                <a:solidFill>
                  <a:schemeClr val="tx1"/>
                </a:solidFill>
              </a:rPr>
              <a:t> - 1972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1" y="5589241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http://www.spisovatele.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jacques</a:t>
            </a:r>
            <a:r>
              <a:rPr lang="cs-CZ" sz="1200" dirty="0" smtClean="0"/>
              <a:t>-</a:t>
            </a:r>
            <a:r>
              <a:rPr lang="cs-CZ" sz="1200" dirty="0" err="1" smtClean="0"/>
              <a:t>prevert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32112" y="221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1412776"/>
            <a:ext cx="325659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SBÍRKY BÁSNÍ: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/>
          <a:lstStyle/>
          <a:p>
            <a:r>
              <a:rPr lang="cs-CZ" dirty="0" smtClean="0"/>
              <a:t>Nejznámější  dílo - sbírka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8712968" cy="2664296"/>
          </a:xfrm>
        </p:spPr>
        <p:txBody>
          <a:bodyPr>
            <a:normAutofit fontScale="92500"/>
          </a:bodyPr>
          <a:lstStyle/>
          <a:p>
            <a:pPr algn="l"/>
            <a:r>
              <a:rPr lang="cs-CZ" sz="4000" b="1" dirty="0" smtClean="0">
                <a:solidFill>
                  <a:schemeClr val="tx1"/>
                </a:solidFill>
              </a:rPr>
              <a:t>„Slova“</a:t>
            </a: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- 1945, </a:t>
            </a:r>
            <a:r>
              <a:rPr lang="cs-CZ" sz="2400" dirty="0" err="1" smtClean="0">
                <a:solidFill>
                  <a:schemeClr val="tx1"/>
                </a:solidFill>
              </a:rPr>
              <a:t>Paroles</a:t>
            </a:r>
            <a:r>
              <a:rPr lang="cs-CZ" sz="2400" dirty="0" smtClean="0">
                <a:solidFill>
                  <a:schemeClr val="tx1"/>
                </a:solidFill>
              </a:rPr>
              <a:t>. 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- sbírka</a:t>
            </a:r>
            <a:r>
              <a:rPr lang="cs-CZ" sz="2400" dirty="0" smtClean="0">
                <a:solidFill>
                  <a:schemeClr val="tx1"/>
                </a:solidFill>
              </a:rPr>
              <a:t>, jejíž náklad překročil od prvního vydání několik milionů výtisků, </a:t>
            </a:r>
            <a:r>
              <a:rPr lang="cs-CZ" sz="2400" dirty="0" smtClean="0">
                <a:solidFill>
                  <a:schemeClr val="tx1"/>
                </a:solidFill>
              </a:rPr>
              <a:t>vznikala </a:t>
            </a:r>
            <a:r>
              <a:rPr lang="cs-CZ" sz="2400" dirty="0" smtClean="0">
                <a:solidFill>
                  <a:schemeClr val="tx1"/>
                </a:solidFill>
              </a:rPr>
              <a:t>původně jako texty k písním, jako verše určené k předčítání v literárních kabaretech, veršované příběhy do nočních klubů za doprovodu hudby. Řada těchto textů zlidověla díky podání známých šansoniérů, jako byli např. </a:t>
            </a:r>
            <a:r>
              <a:rPr lang="cs-CZ" sz="2400" dirty="0" err="1" smtClean="0">
                <a:solidFill>
                  <a:schemeClr val="tx1"/>
                </a:solidFill>
              </a:rPr>
              <a:t>Edith</a:t>
            </a:r>
            <a:r>
              <a:rPr lang="cs-CZ" sz="2400" dirty="0" smtClean="0">
                <a:solidFill>
                  <a:schemeClr val="tx1"/>
                </a:solidFill>
              </a:rPr>
              <a:t> Piaf, </a:t>
            </a:r>
            <a:r>
              <a:rPr lang="cs-CZ" sz="2400" dirty="0" err="1" smtClean="0">
                <a:solidFill>
                  <a:schemeClr val="tx1"/>
                </a:solidFill>
              </a:rPr>
              <a:t>Marlene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Dietrich</a:t>
            </a:r>
            <a:r>
              <a:rPr lang="cs-CZ" sz="2400" dirty="0" smtClean="0">
                <a:solidFill>
                  <a:schemeClr val="tx1"/>
                </a:solidFill>
              </a:rPr>
              <a:t>, </a:t>
            </a:r>
            <a:r>
              <a:rPr lang="cs-CZ" sz="2400" dirty="0" err="1" smtClean="0">
                <a:solidFill>
                  <a:schemeClr val="tx1"/>
                </a:solidFill>
              </a:rPr>
              <a:t>Yves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Montand</a:t>
            </a:r>
            <a:r>
              <a:rPr lang="cs-CZ" sz="2400" dirty="0" smtClean="0">
                <a:solidFill>
                  <a:schemeClr val="tx1"/>
                </a:solidFill>
              </a:rPr>
              <a:t>, </a:t>
            </a:r>
            <a:r>
              <a:rPr lang="cs-CZ" sz="2400" dirty="0" err="1" smtClean="0">
                <a:solidFill>
                  <a:schemeClr val="tx1"/>
                </a:solidFill>
              </a:rPr>
              <a:t>Juliette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Greco</a:t>
            </a:r>
            <a:r>
              <a:rPr lang="cs-CZ" sz="2400" dirty="0" smtClean="0">
                <a:solidFill>
                  <a:schemeClr val="tx1"/>
                </a:solidFill>
              </a:rPr>
              <a:t> aj.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228184" y="4005064"/>
            <a:ext cx="243368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 smtClean="0"/>
              <a:t>http://www.spisovatele.</a:t>
            </a:r>
            <a:r>
              <a:rPr lang="cs-CZ" sz="1000" dirty="0" err="1" smtClean="0"/>
              <a:t>cz</a:t>
            </a:r>
            <a:r>
              <a:rPr lang="cs-CZ" sz="1000" dirty="0" smtClean="0"/>
              <a:t>/</a:t>
            </a:r>
            <a:r>
              <a:rPr lang="cs-CZ" sz="1000" dirty="0" err="1" smtClean="0"/>
              <a:t>jacques</a:t>
            </a:r>
            <a:r>
              <a:rPr lang="cs-CZ" sz="1000" dirty="0" smtClean="0"/>
              <a:t>-</a:t>
            </a:r>
            <a:r>
              <a:rPr lang="cs-CZ" sz="1000" dirty="0" err="1" smtClean="0"/>
              <a:t>prevert</a:t>
            </a:r>
            <a:endParaRPr lang="cs-CZ" sz="1000" dirty="0"/>
          </a:p>
        </p:txBody>
      </p:sp>
      <p:pic>
        <p:nvPicPr>
          <p:cNvPr id="16386" name="Picture 2" descr="náhled obrázk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509120"/>
            <a:ext cx="1631430" cy="20882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5536" y="5229200"/>
            <a:ext cx="1331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http://www.</a:t>
            </a:r>
            <a:r>
              <a:rPr lang="cs-CZ" sz="1000" dirty="0" err="1" smtClean="0"/>
              <a:t>obrazky.cz</a:t>
            </a:r>
            <a:r>
              <a:rPr lang="cs-CZ" sz="1000" dirty="0" smtClean="0"/>
              <a:t>/?step=20&amp;</a:t>
            </a:r>
            <a:r>
              <a:rPr lang="cs-CZ" sz="1000" dirty="0" err="1" smtClean="0"/>
              <a:t>filter</a:t>
            </a:r>
            <a:r>
              <a:rPr lang="cs-CZ" sz="1000" dirty="0" smtClean="0"/>
              <a:t>=1&amp;s=&amp;</a:t>
            </a:r>
            <a:r>
              <a:rPr lang="cs-CZ" sz="1000" dirty="0" err="1" smtClean="0"/>
              <a:t>size</a:t>
            </a:r>
            <a:r>
              <a:rPr lang="cs-CZ" sz="1000" dirty="0" smtClean="0"/>
              <a:t>=</a:t>
            </a:r>
            <a:r>
              <a:rPr lang="cs-CZ" sz="1000" dirty="0" err="1" smtClean="0"/>
              <a:t>any</a:t>
            </a:r>
            <a:r>
              <a:rPr lang="cs-CZ" sz="1000" dirty="0" smtClean="0"/>
              <a:t>&amp;</a:t>
            </a:r>
            <a:r>
              <a:rPr lang="cs-CZ" sz="1000" dirty="0" err="1" smtClean="0"/>
              <a:t>sId</a:t>
            </a:r>
            <a:r>
              <a:rPr lang="cs-CZ" sz="1000" dirty="0" smtClean="0"/>
              <a:t>=CjDD3EpCwOEGhw8IlDfC&amp;</a:t>
            </a:r>
            <a:r>
              <a:rPr lang="cs-CZ" sz="1000" dirty="0" err="1" smtClean="0"/>
              <a:t>orientation</a:t>
            </a:r>
            <a:r>
              <a:rPr lang="cs-CZ" sz="1000" dirty="0" smtClean="0"/>
              <a:t>=&amp;q=</a:t>
            </a:r>
            <a:r>
              <a:rPr lang="cs-CZ" sz="1000" dirty="0" err="1" smtClean="0"/>
              <a:t>pr</a:t>
            </a:r>
            <a:r>
              <a:rPr lang="cs-CZ" sz="1000" dirty="0" smtClean="0"/>
              <a:t>%C3%A9vert+-+</a:t>
            </a:r>
            <a:r>
              <a:rPr lang="cs-CZ" sz="1000" dirty="0" err="1" smtClean="0"/>
              <a:t>paroles</a:t>
            </a:r>
            <a:endParaRPr lang="cs-CZ" sz="1000" dirty="0"/>
          </a:p>
        </p:txBody>
      </p:sp>
      <p:pic>
        <p:nvPicPr>
          <p:cNvPr id="16388" name="Picture 4" descr="http://www.loiseaulire.com/images/Litt%E9rature/Prevert/g0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509120"/>
            <a:ext cx="1849698" cy="206526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804248" y="486916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/>
              <a:t>Je suis comme je suis</a:t>
            </a:r>
            <a:br>
              <a:rPr lang="fr-FR" b="1" i="1" dirty="0" smtClean="0"/>
            </a:br>
            <a:r>
              <a:rPr lang="fr-FR" dirty="0" smtClean="0"/>
              <a:t>sur un texte extrait de </a:t>
            </a:r>
            <a:r>
              <a:rPr lang="fr-FR" i="1" dirty="0" smtClean="0"/>
              <a:t>Paroles</a:t>
            </a:r>
            <a:r>
              <a:rPr lang="fr-FR" dirty="0" smtClean="0"/>
              <a:t>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9" y="609329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http://www.</a:t>
            </a:r>
            <a:r>
              <a:rPr lang="cs-CZ" sz="900" dirty="0" err="1" smtClean="0"/>
              <a:t>obrazky.cz</a:t>
            </a:r>
            <a:r>
              <a:rPr lang="cs-CZ" sz="900" dirty="0" smtClean="0"/>
              <a:t>/?step=20&amp;</a:t>
            </a:r>
            <a:r>
              <a:rPr lang="cs-CZ" sz="900" dirty="0" err="1" smtClean="0"/>
              <a:t>filter</a:t>
            </a:r>
            <a:r>
              <a:rPr lang="cs-CZ" sz="900" dirty="0" smtClean="0"/>
              <a:t>=1&amp;s=&amp;</a:t>
            </a:r>
            <a:r>
              <a:rPr lang="cs-CZ" sz="900" dirty="0" err="1" smtClean="0"/>
              <a:t>size</a:t>
            </a:r>
            <a:r>
              <a:rPr lang="cs-CZ" sz="900" dirty="0" smtClean="0"/>
              <a:t>=</a:t>
            </a:r>
            <a:r>
              <a:rPr lang="cs-CZ" sz="900" dirty="0" err="1" smtClean="0"/>
              <a:t>any</a:t>
            </a:r>
            <a:r>
              <a:rPr lang="cs-CZ" sz="900" dirty="0" smtClean="0"/>
              <a:t>&amp;</a:t>
            </a:r>
            <a:r>
              <a:rPr lang="cs-CZ" sz="900" dirty="0" err="1" smtClean="0"/>
              <a:t>sId</a:t>
            </a:r>
            <a:r>
              <a:rPr lang="cs-CZ" sz="900" dirty="0" smtClean="0"/>
              <a:t>=CjDD3EpCwOEGhw8IlDfC&amp;</a:t>
            </a:r>
            <a:r>
              <a:rPr lang="cs-CZ" sz="900" dirty="0" err="1" smtClean="0"/>
              <a:t>orientation</a:t>
            </a:r>
            <a:r>
              <a:rPr lang="cs-CZ" sz="900" dirty="0" smtClean="0"/>
              <a:t>=&amp;q=</a:t>
            </a:r>
            <a:r>
              <a:rPr lang="cs-CZ" sz="900" dirty="0" err="1" smtClean="0"/>
              <a:t>pr</a:t>
            </a:r>
            <a:r>
              <a:rPr lang="cs-CZ" sz="900" dirty="0" smtClean="0"/>
              <a:t>%C3%A9vert+-+</a:t>
            </a:r>
            <a:r>
              <a:rPr lang="cs-CZ" sz="900" dirty="0" err="1" smtClean="0"/>
              <a:t>paroles</a:t>
            </a:r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8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996952"/>
            <a:ext cx="856895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Lucida Calligraphy" pitchFamily="66" charset="0"/>
              </a:rPr>
              <a:t>Vydáním své sbírky </a:t>
            </a:r>
            <a:r>
              <a:rPr lang="cs-CZ" dirty="0" smtClean="0"/>
              <a:t>„</a:t>
            </a:r>
            <a:r>
              <a:rPr lang="cs-CZ" sz="2800" b="1" dirty="0" err="1" smtClean="0"/>
              <a:t>Paroles</a:t>
            </a:r>
            <a:r>
              <a:rPr lang="cs-CZ" sz="2800" b="1" dirty="0" smtClean="0"/>
              <a:t>“</a:t>
            </a:r>
            <a:r>
              <a:rPr lang="cs-CZ" sz="2800" dirty="0" smtClean="0"/>
              <a:t> (Slova</a:t>
            </a:r>
            <a:r>
              <a:rPr lang="cs-CZ" dirty="0" smtClean="0"/>
              <a:t>) </a:t>
            </a:r>
            <a:r>
              <a:rPr lang="cs-CZ" dirty="0" smtClean="0">
                <a:latin typeface="Lucida Calligraphy" pitchFamily="66" charset="0"/>
              </a:rPr>
              <a:t>dosáhl </a:t>
            </a:r>
            <a:r>
              <a:rPr lang="cs-CZ" dirty="0" err="1" smtClean="0">
                <a:latin typeface="Lucida Calligraphy" pitchFamily="66" charset="0"/>
              </a:rPr>
              <a:t>Jacques</a:t>
            </a:r>
            <a:r>
              <a:rPr lang="cs-CZ" dirty="0" smtClean="0">
                <a:latin typeface="Lucida Calligraphy" pitchFamily="66" charset="0"/>
              </a:rPr>
              <a:t> </a:t>
            </a:r>
            <a:r>
              <a:rPr lang="cs-CZ" dirty="0" err="1" smtClean="0">
                <a:latin typeface="Lucida Calligraphy" pitchFamily="66" charset="0"/>
              </a:rPr>
              <a:t>Prévert</a:t>
            </a:r>
            <a:r>
              <a:rPr lang="cs-CZ" dirty="0" smtClean="0">
                <a:latin typeface="Lucida Calligraphy" pitchFamily="66" charset="0"/>
              </a:rPr>
              <a:t> obrovského úspěchu. </a:t>
            </a:r>
            <a:r>
              <a:rPr lang="cs-CZ" dirty="0" err="1" smtClean="0">
                <a:latin typeface="Lucida Calligraphy" pitchFamily="66" charset="0"/>
              </a:rPr>
              <a:t>Jacques</a:t>
            </a:r>
            <a:r>
              <a:rPr lang="cs-CZ" dirty="0" smtClean="0">
                <a:latin typeface="Lucida Calligraphy" pitchFamily="66" charset="0"/>
              </a:rPr>
              <a:t> </a:t>
            </a:r>
            <a:r>
              <a:rPr lang="cs-CZ" dirty="0" err="1" smtClean="0">
                <a:latin typeface="Lucida Calligraphy" pitchFamily="66" charset="0"/>
              </a:rPr>
              <a:t>Prévert</a:t>
            </a:r>
            <a:r>
              <a:rPr lang="cs-CZ" dirty="0" smtClean="0">
                <a:latin typeface="Lucida Calligraphy" pitchFamily="66" charset="0"/>
              </a:rPr>
              <a:t> bezstarostně rozdával na potkání své básně načmárané na útržcích papíru, proto vydání sbírky </a:t>
            </a:r>
            <a:r>
              <a:rPr lang="cs-CZ" dirty="0" err="1" smtClean="0">
                <a:latin typeface="Lucida Calligraphy" pitchFamily="66" charset="0"/>
              </a:rPr>
              <a:t>Paroles</a:t>
            </a:r>
            <a:r>
              <a:rPr lang="cs-CZ" dirty="0" smtClean="0">
                <a:latin typeface="Lucida Calligraphy" pitchFamily="66" charset="0"/>
              </a:rPr>
              <a:t> bylo spojeno s problémem shánění textů. </a:t>
            </a:r>
            <a:endParaRPr lang="cs-CZ" dirty="0">
              <a:latin typeface="Lucida Calligraphy" pitchFamily="66" charset="0"/>
            </a:endParaRPr>
          </a:p>
        </p:txBody>
      </p:sp>
      <p:pic>
        <p:nvPicPr>
          <p:cNvPr id="23554" name="Picture 2" descr="https://encrypted-tbn2.google.com/images?q=tbn:ANd9GcQt4-KBTSXTQyDdyOankdn5bVa4vTx8R0icMCgpH8CMACDGq1r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2664630" cy="2448272"/>
          </a:xfrm>
          <a:prstGeom prst="rect">
            <a:avLst/>
          </a:prstGeom>
          <a:noFill/>
        </p:spPr>
      </p:pic>
      <p:pic>
        <p:nvPicPr>
          <p:cNvPr id="23556" name="Picture 4" descr="https://encrypted-tbn3.google.com/images?q=tbn:ANd9GcTNxL5h_-lwt-F8B-yjsFH6mysYELWGGyCjm0F31HamyPEB3sC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6672"/>
            <a:ext cx="1977008" cy="2481145"/>
          </a:xfrm>
          <a:prstGeom prst="rect">
            <a:avLst/>
          </a:prstGeom>
          <a:noFill/>
        </p:spPr>
      </p:pic>
      <p:pic>
        <p:nvPicPr>
          <p:cNvPr id="23558" name="Picture 6" descr="https://encrypted-tbn0.google.com/images?q=tbn:ANd9GcTUOfgl7mNF7-tLSwL0KsNkQ2cBv-2lBFg3u2D3qYzuBNaN-mc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437112"/>
            <a:ext cx="2952328" cy="2211397"/>
          </a:xfrm>
          <a:prstGeom prst="rect">
            <a:avLst/>
          </a:prstGeom>
          <a:noFill/>
        </p:spPr>
      </p:pic>
      <p:pic>
        <p:nvPicPr>
          <p:cNvPr id="23562" name="Picture 10" descr="https://encrypted-tbn3.google.com/images?q=tbn:ANd9GcS74lxcagEk4NQLdMPFWc0SXds37pSIUw8qNddYm1orQfVu7kRXS0P23mJ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509120"/>
            <a:ext cx="1512168" cy="16746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687617" y="6237312"/>
            <a:ext cx="3456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https://www.google.cz/search?hl=cs&amp;q=j.+pr%C3%A9vert&amp;biw=1366&amp;bih=673&amp;bav=on.2,or.r_gc.r_pw.r_cp.r_qf.&amp;wrapid=tlif134408446557110&amp;um=1&amp;ie=UTF-8&amp;tbm=isch&amp;source=og&amp;sa=N&amp;tab=wi&amp;ei=8RkdUOP2KovxsgaAwYCgDg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Filmová tvorba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772816"/>
            <a:ext cx="619268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„</a:t>
            </a:r>
            <a:r>
              <a:rPr lang="cs-CZ" sz="3200" b="1" dirty="0" smtClean="0"/>
              <a:t>Směšné drama“</a:t>
            </a:r>
            <a:br>
              <a:rPr lang="cs-CZ" sz="3200" b="1" dirty="0" smtClean="0"/>
            </a:br>
            <a:r>
              <a:rPr lang="cs-CZ" sz="3200" b="1" dirty="0" smtClean="0"/>
              <a:t>„Nábřeží mlh“ </a:t>
            </a:r>
            <a:br>
              <a:rPr lang="cs-CZ" sz="3200" b="1" dirty="0" smtClean="0"/>
            </a:br>
            <a:r>
              <a:rPr lang="cs-CZ" sz="3200" b="1" dirty="0" smtClean="0"/>
              <a:t>„Děti ráje“ </a:t>
            </a:r>
            <a:br>
              <a:rPr lang="cs-CZ" sz="3200" b="1" dirty="0" smtClean="0"/>
            </a:br>
            <a:r>
              <a:rPr lang="cs-CZ" sz="3200" b="1" dirty="0" smtClean="0"/>
              <a:t>„Brány noci“</a:t>
            </a:r>
            <a:br>
              <a:rPr lang="cs-CZ" sz="3200" b="1" dirty="0" smtClean="0"/>
            </a:br>
            <a:r>
              <a:rPr lang="cs-CZ" sz="3200" b="1" dirty="0" smtClean="0"/>
              <a:t>„Milenci z Verony“ </a:t>
            </a:r>
            <a:br>
              <a:rPr lang="cs-CZ" sz="3200" b="1" dirty="0" smtClean="0"/>
            </a:br>
            <a:r>
              <a:rPr lang="cs-CZ" sz="3200" b="1" dirty="0" smtClean="0"/>
              <a:t>„Zvoník od Matky Boží“ </a:t>
            </a:r>
            <a:br>
              <a:rPr lang="cs-CZ" sz="3200" b="1" dirty="0" smtClean="0"/>
            </a:br>
            <a:r>
              <a:rPr lang="cs-CZ" sz="3200" b="1" dirty="0" smtClean="0"/>
              <a:t>„Návštěva z temnot“ </a:t>
            </a:r>
            <a:br>
              <a:rPr lang="cs-CZ" sz="3200" b="1" dirty="0" smtClean="0"/>
            </a:br>
            <a:r>
              <a:rPr lang="cs-CZ" sz="3200" b="1" dirty="0" smtClean="0"/>
              <a:t>„Brány noci“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5805264"/>
            <a:ext cx="2987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http://www.spisovatele.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jacques</a:t>
            </a:r>
            <a:r>
              <a:rPr lang="cs-CZ" sz="1200" dirty="0" smtClean="0"/>
              <a:t>-</a:t>
            </a:r>
            <a:r>
              <a:rPr lang="cs-CZ" sz="1200" dirty="0" err="1" smtClean="0"/>
              <a:t>prevert</a:t>
            </a:r>
            <a:endParaRPr lang="cs-CZ" sz="1200" dirty="0"/>
          </a:p>
        </p:txBody>
      </p:sp>
      <p:pic>
        <p:nvPicPr>
          <p:cNvPr id="26632" name="Picture 8" descr="http://files.viaweb.cz/image/63/tipy-od-9_5_/zvonik_doclan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776"/>
            <a:ext cx="2592288" cy="1814602"/>
          </a:xfrm>
          <a:prstGeom prst="rect">
            <a:avLst/>
          </a:prstGeom>
          <a:noFill/>
        </p:spPr>
      </p:pic>
      <p:pic>
        <p:nvPicPr>
          <p:cNvPr id="26634" name="Picture 10" descr="https://encrypted-tbn1.google.com/images?q=tbn:ANd9GcRPb-Qsoc4dOzCaCf3wmFp9BIQ4zfD0GWk6NPlMRIye7zkPa8u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996952"/>
            <a:ext cx="1296144" cy="215279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092280" y="5229200"/>
            <a:ext cx="17647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/>
              <a:t>http://www.</a:t>
            </a:r>
            <a:r>
              <a:rPr lang="cs-CZ" sz="1000" dirty="0" err="1" smtClean="0"/>
              <a:t>dvdedice.cz</a:t>
            </a:r>
            <a:r>
              <a:rPr lang="cs-CZ" sz="1000" dirty="0" smtClean="0"/>
              <a:t>/</a:t>
            </a:r>
            <a:r>
              <a:rPr lang="cs-CZ" sz="1000" dirty="0" err="1" smtClean="0"/>
              <a:t>dvd</a:t>
            </a:r>
            <a:r>
              <a:rPr lang="cs-CZ" sz="1000" dirty="0" smtClean="0"/>
              <a:t>-filmy/drama/</a:t>
            </a:r>
            <a:r>
              <a:rPr lang="cs-CZ" sz="1000" dirty="0" err="1" smtClean="0"/>
              <a:t>zvonik</a:t>
            </a:r>
            <a:r>
              <a:rPr lang="cs-CZ" sz="1000" dirty="0" smtClean="0"/>
              <a:t>-u-matky-bozi-i-60993/</a:t>
            </a:r>
            <a:endParaRPr lang="cs-CZ" sz="1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321297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http://www.kafe.</a:t>
            </a:r>
            <a:r>
              <a:rPr lang="cs-CZ" sz="800" dirty="0" err="1" smtClean="0"/>
              <a:t>cz</a:t>
            </a:r>
            <a:r>
              <a:rPr lang="cs-CZ" sz="800" dirty="0" smtClean="0"/>
              <a:t>/</a:t>
            </a:r>
            <a:r>
              <a:rPr lang="cs-CZ" sz="800" dirty="0" err="1" smtClean="0"/>
              <a:t>zabava</a:t>
            </a:r>
            <a:r>
              <a:rPr lang="cs-CZ" sz="800" dirty="0" smtClean="0"/>
              <a:t>/</a:t>
            </a:r>
            <a:r>
              <a:rPr lang="cs-CZ" sz="800" dirty="0" err="1" smtClean="0"/>
              <a:t>kulturni</a:t>
            </a:r>
            <a:r>
              <a:rPr lang="cs-CZ" sz="800" dirty="0" smtClean="0"/>
              <a:t>-a-</a:t>
            </a:r>
            <a:r>
              <a:rPr lang="cs-CZ" sz="800" dirty="0" err="1" smtClean="0"/>
              <a:t>tv</a:t>
            </a:r>
            <a:r>
              <a:rPr lang="cs-CZ" sz="800" dirty="0" smtClean="0"/>
              <a:t>-tipy/</a:t>
            </a:r>
            <a:r>
              <a:rPr lang="cs-CZ" sz="800" dirty="0" err="1" smtClean="0"/>
              <a:t>potrebuje</a:t>
            </a:r>
            <a:r>
              <a:rPr lang="cs-CZ" sz="800" dirty="0" smtClean="0"/>
              <a:t>-</a:t>
            </a:r>
            <a:r>
              <a:rPr lang="cs-CZ" sz="800" dirty="0" err="1" smtClean="0"/>
              <a:t>vylecit</a:t>
            </a:r>
            <a:r>
              <a:rPr lang="cs-CZ" sz="800" dirty="0" smtClean="0"/>
              <a:t>-</a:t>
            </a:r>
            <a:r>
              <a:rPr lang="cs-CZ" sz="800" dirty="0" err="1" smtClean="0"/>
              <a:t>lasku</a:t>
            </a:r>
            <a:r>
              <a:rPr lang="cs-CZ" sz="800" dirty="0" smtClean="0"/>
              <a:t>-</a:t>
            </a:r>
            <a:r>
              <a:rPr lang="cs-CZ" sz="800" dirty="0" err="1" smtClean="0"/>
              <a:t>jedine</a:t>
            </a:r>
            <a:r>
              <a:rPr lang="cs-CZ" sz="800" dirty="0" smtClean="0"/>
              <a:t>-s-</a:t>
            </a:r>
            <a:r>
              <a:rPr lang="cs-CZ" sz="800" dirty="0" err="1" smtClean="0"/>
              <a:t>hitchem</a:t>
            </a:r>
            <a:r>
              <a:rPr lang="cs-CZ" sz="800" dirty="0" smtClean="0"/>
              <a:t>-23711.aspx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r>
              <a:rPr lang="cs-CZ" dirty="0" smtClean="0"/>
              <a:t>Dokumentární tvorba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060848"/>
            <a:ext cx="4071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„Setkání Seiny s Paříží“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2483768" y="2924944"/>
            <a:ext cx="40110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Animovaný film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4005064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„Cínový vojáček“</a:t>
            </a:r>
            <a:br>
              <a:rPr lang="cs-CZ" sz="3200" b="1" dirty="0" smtClean="0"/>
            </a:br>
            <a:r>
              <a:rPr lang="cs-CZ" sz="3200" b="1" dirty="0" smtClean="0"/>
              <a:t>„Pastýřka a kominík“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5805264"/>
            <a:ext cx="28630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http://www.spisovatele.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jacques</a:t>
            </a:r>
            <a:r>
              <a:rPr lang="cs-CZ" sz="1200" dirty="0" smtClean="0"/>
              <a:t>-</a:t>
            </a:r>
            <a:r>
              <a:rPr lang="cs-CZ" sz="1200" dirty="0" err="1" smtClean="0"/>
              <a:t>prevert</a:t>
            </a:r>
            <a:endParaRPr lang="cs-CZ" sz="1200" dirty="0"/>
          </a:p>
        </p:txBody>
      </p:sp>
      <p:pic>
        <p:nvPicPr>
          <p:cNvPr id="25602" name="Picture 2" descr="https://encrypted-tbn1.google.com/images?q=tbn:ANd9GcTn9HXxo1V8-Vl3-gIgY2w3wpY9HyL68p9iAsXgclqw4mIOHbn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861048"/>
            <a:ext cx="2304256" cy="1581520"/>
          </a:xfrm>
          <a:prstGeom prst="rect">
            <a:avLst/>
          </a:prstGeom>
          <a:noFill/>
        </p:spPr>
      </p:pic>
      <p:pic>
        <p:nvPicPr>
          <p:cNvPr id="25604" name="Picture 4" descr="https://encrypted-tbn3.google.com/images?q=tbn:ANd9GcQjzr0v0NUjetKlJ_1oYFxmfcOdFZiiWTB97m1CA39w6kgPfJi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340768"/>
            <a:ext cx="1341705" cy="201622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596336" y="4221088"/>
            <a:ext cx="5040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http://harrieta.mypage.cz/</a:t>
            </a:r>
            <a:endParaRPr lang="cs-CZ" sz="1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028384" y="1340768"/>
            <a:ext cx="828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http://jizdenky.studentagency.cz/cs/akcni-nabidky/podstranky-akcni-nabidky/rodinna-jizdenka-tipy-zabava.html</a:t>
            </a:r>
            <a:endParaRPr lang="cs-CZ" sz="1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532440" y="64533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Dramata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916832"/>
            <a:ext cx="4032448" cy="446449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„Roura k rouře pasuje“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</a:t>
            </a:r>
            <a:r>
              <a:rPr lang="cs-CZ" b="1" dirty="0" err="1" smtClean="0">
                <a:solidFill>
                  <a:schemeClr val="tx1"/>
                </a:solidFill>
              </a:rPr>
              <a:t>Transcendance</a:t>
            </a:r>
            <a:r>
              <a:rPr lang="cs-CZ" b="1" dirty="0" smtClean="0">
                <a:solidFill>
                  <a:schemeClr val="tx1"/>
                </a:solidFill>
              </a:rPr>
              <a:t>“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„Věž“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„Paříž se baví“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„Tři hlavní ctnosti“ 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„Návrat domů“ 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„Sláva ve </a:t>
            </a:r>
            <a:r>
              <a:rPr lang="cs-CZ" b="1" dirty="0" err="1" smtClean="0">
                <a:solidFill>
                  <a:schemeClr val="tx1"/>
                </a:solidFill>
              </a:rPr>
              <a:t>Versaillích</a:t>
            </a:r>
            <a:r>
              <a:rPr lang="cs-CZ" b="1" dirty="0" smtClean="0">
                <a:solidFill>
                  <a:schemeClr val="tx1"/>
                </a:solidFill>
              </a:rPr>
              <a:t>“ </a:t>
            </a:r>
            <a:br>
              <a:rPr lang="cs-CZ" b="1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96408" y="257328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1916832"/>
            <a:ext cx="41044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„Ušlechtilá mluva“ </a:t>
            </a:r>
            <a:br>
              <a:rPr lang="cs-CZ" sz="3200" b="1" dirty="0" smtClean="0"/>
            </a:br>
            <a:r>
              <a:rPr lang="cs-CZ" sz="3200" b="1" dirty="0" smtClean="0"/>
              <a:t>„V rodině“ </a:t>
            </a:r>
            <a:br>
              <a:rPr lang="cs-CZ" sz="3200" b="1" dirty="0" smtClean="0"/>
            </a:br>
            <a:r>
              <a:rPr lang="cs-CZ" sz="3200" b="1" dirty="0" smtClean="0"/>
              <a:t>„Na palubě před </a:t>
            </a:r>
          </a:p>
          <a:p>
            <a:r>
              <a:rPr lang="cs-CZ" sz="3200" b="1" dirty="0" smtClean="0"/>
              <a:t>  bitvou“</a:t>
            </a:r>
            <a:br>
              <a:rPr lang="cs-CZ" sz="3200" b="1" dirty="0" smtClean="0"/>
            </a:br>
            <a:r>
              <a:rPr lang="cs-CZ" sz="3200" b="1" dirty="0" smtClean="0"/>
              <a:t>„Bitva u </a:t>
            </a:r>
            <a:r>
              <a:rPr lang="cs-CZ" sz="3200" b="1" dirty="0" err="1" smtClean="0"/>
              <a:t>Fontenoy</a:t>
            </a:r>
            <a:r>
              <a:rPr lang="cs-CZ" sz="3200" b="1" dirty="0" smtClean="0"/>
              <a:t>“</a:t>
            </a:r>
            <a:br>
              <a:rPr lang="cs-CZ" sz="3200" b="1" dirty="0" smtClean="0"/>
            </a:br>
            <a:r>
              <a:rPr lang="cs-CZ" sz="3200" b="1" dirty="0" smtClean="0"/>
              <a:t>„Divotvorný obraz“ </a:t>
            </a:r>
            <a:br>
              <a:rPr lang="cs-CZ" sz="3200" b="1" dirty="0" smtClean="0"/>
            </a:br>
            <a:r>
              <a:rPr lang="cs-CZ" sz="3200" b="1" dirty="0" smtClean="0"/>
              <a:t>„Příchody a odchody“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59624" y="6093296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http://www.spisovatele.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jacques</a:t>
            </a:r>
            <a:r>
              <a:rPr lang="cs-CZ" sz="1200" dirty="0" smtClean="0"/>
              <a:t>-</a:t>
            </a:r>
            <a:r>
              <a:rPr lang="cs-CZ" sz="1200" dirty="0" err="1" smtClean="0"/>
              <a:t>prevert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PRÉVERTOVY CITÁTY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323528" y="2132856"/>
            <a:ext cx="8208912" cy="792088"/>
          </a:xfrm>
        </p:spPr>
        <p:txBody>
          <a:bodyPr/>
          <a:lstStyle/>
          <a:p>
            <a:r>
              <a:rPr lang="cs-CZ" i="1" dirty="0" smtClean="0">
                <a:solidFill>
                  <a:schemeClr val="tx1"/>
                </a:solidFill>
              </a:rPr>
              <a:t>„Není pět nebo šest divů světa, ale jeden: láska.“ 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3068960"/>
            <a:ext cx="712879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i="1" dirty="0" smtClean="0">
                <a:latin typeface="Batang" pitchFamily="18" charset="-127"/>
                <a:ea typeface="Batang" pitchFamily="18" charset="-127"/>
              </a:rPr>
              <a:t>„Hloupost je zvláštní nemoc, kterou netrpí nemocní, ale všichni kolem.“ </a:t>
            </a:r>
            <a:endParaRPr lang="cs-CZ" sz="3200" b="1" dirty="0" smtClean="0">
              <a:latin typeface="Batang" pitchFamily="18" charset="-127"/>
              <a:ea typeface="Batang" pitchFamily="18" charset="-127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869160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smtClean="0">
                <a:latin typeface="Kristen ITC" pitchFamily="66" charset="0"/>
              </a:rPr>
              <a:t>„Proč je nehezká, když je zamilovaná? </a:t>
            </a:r>
          </a:p>
          <a:p>
            <a:pPr algn="ctr"/>
            <a:r>
              <a:rPr lang="cs-CZ" sz="2400" i="1" dirty="0" smtClean="0">
                <a:latin typeface="Kristen ITC" pitchFamily="66" charset="0"/>
              </a:rPr>
              <a:t>To není spravedlivé.“ </a:t>
            </a:r>
            <a:endParaRPr lang="cs-CZ" sz="2400" dirty="0">
              <a:latin typeface="Kristen ITC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80112" y="6021288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http://ld.johanesville.net/prevert/citaty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470025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7544" y="1700808"/>
            <a:ext cx="8424936" cy="4608512"/>
          </a:xfrm>
        </p:spPr>
        <p:txBody>
          <a:bodyPr>
            <a:normAutofit/>
          </a:bodyPr>
          <a:lstStyle/>
          <a:p>
            <a:pPr algn="l"/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viz v průběhu prezentace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988840"/>
            <a:ext cx="8208912" cy="36724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KONEC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</TotalTime>
  <Words>578</Words>
  <Application>Microsoft Office PowerPoint</Application>
  <PresentationFormat>Předvádění na obrazovce (4:3)</PresentationFormat>
  <Paragraphs>87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                                                              Projekt: Moderní výuka   Registrační číslo: CZ.1.07/1.4.00/21.3192   Číslo DUM: VY_32 _INOVACE_ 11.1.08     Jméno autora: Mgr. Romana Krulišová   Datum, období, kdy byl vytvořen:  3. srpna 2012     Název práce:  Jacques Prévert   Předmět, pro který je VM určen:  Český jazyk – literární výchova   Ročník, pro který je VM určen:  9. ročník   Časová dotace:  45 min   Vzdělávací oblast, tematický okruh, téma:  Literární výchova, portréty autorů, Jacques Prévert   Metodický list, anotace - výstižný popis způsobu použití VM ve výuce: : Prostřednictvím prezentace si žáci zopakují a upevní znalosti a informace, které získali o autorovi v průběhu literární výchovy na 2. stupni ZŠ    Pomůcky:  datový projektor, plátno, počítač, psací potřeby            </vt:lpstr>
      <vt:lpstr>JACQUES</vt:lpstr>
      <vt:lpstr>Snímek 3</vt:lpstr>
      <vt:lpstr>KDO TO BYL?</vt:lpstr>
      <vt:lpstr>ŽIVOT</vt:lpstr>
      <vt:lpstr>Snímek 6</vt:lpstr>
      <vt:lpstr>DÍLO</vt:lpstr>
      <vt:lpstr>Nejznámější  dílo - sbírka</vt:lpstr>
      <vt:lpstr>Snímek 9</vt:lpstr>
      <vt:lpstr>Filmová tvorba</vt:lpstr>
      <vt:lpstr>Dokumentární tvorba</vt:lpstr>
      <vt:lpstr>Dramata</vt:lpstr>
      <vt:lpstr>PRÉVERTOVY CITÁTY</vt:lpstr>
      <vt:lpstr>ZDROJE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JACQUES</dc:title>
  <dc:creator>Acer</dc:creator>
  <cp:lastModifiedBy>Acer</cp:lastModifiedBy>
  <cp:revision>35</cp:revision>
  <dcterms:created xsi:type="dcterms:W3CDTF">2012-08-02T17:11:32Z</dcterms:created>
  <dcterms:modified xsi:type="dcterms:W3CDTF">2013-10-05T06:38:05Z</dcterms:modified>
</cp:coreProperties>
</file>