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71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/index.php?title=Louis_Leroy&amp;action=edit&amp;redlink=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191160" y="2132856"/>
            <a:ext cx="6266169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100" b="1" dirty="0"/>
              <a:t>METODICKÝ LIST PRO ZŠ</a:t>
            </a:r>
            <a:endParaRPr lang="cs-CZ" sz="1100" dirty="0"/>
          </a:p>
          <a:p>
            <a:r>
              <a:rPr lang="cs-CZ" sz="1100" b="1" dirty="0"/>
              <a:t> Pro zpracování vzdělávacích materiálů (VM)v rámci projektu EU peníze školám</a:t>
            </a:r>
            <a:endParaRPr lang="cs-CZ" sz="1100" dirty="0"/>
          </a:p>
          <a:p>
            <a:r>
              <a:rPr lang="cs-CZ" sz="1100" b="1" dirty="0"/>
              <a:t>     </a:t>
            </a:r>
            <a:r>
              <a:rPr lang="cs-CZ" sz="1100" b="1" dirty="0" smtClean="0"/>
              <a:t>                 </a:t>
            </a:r>
            <a:r>
              <a:rPr lang="cs-CZ" sz="1100" b="1" dirty="0"/>
              <a:t>Operační program Vzdělávání pro konkurenceschopnost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Projekt: Moderní výuka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Registrační </a:t>
            </a:r>
            <a:r>
              <a:rPr lang="cs-CZ" sz="1100" b="1" dirty="0"/>
              <a:t>číslo: CZ.1.07/1.4.00/21.3192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Číslo </a:t>
            </a:r>
            <a:r>
              <a:rPr lang="cs-CZ" sz="1100" b="1" dirty="0"/>
              <a:t>DUM: </a:t>
            </a:r>
            <a:r>
              <a:rPr lang="cs-CZ" sz="1100" b="1" dirty="0" smtClean="0"/>
              <a:t>VY_32_INOVACE_5.3.12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Jméno </a:t>
            </a:r>
            <a:r>
              <a:rPr lang="cs-CZ" sz="1100" b="1" dirty="0"/>
              <a:t>autora: </a:t>
            </a:r>
            <a:r>
              <a:rPr lang="cs-CZ" sz="1100" b="1" dirty="0" smtClean="0"/>
              <a:t>Mgr. Jarmila </a:t>
            </a:r>
            <a:r>
              <a:rPr lang="cs-CZ" sz="1100" b="1" dirty="0" err="1" smtClean="0"/>
              <a:t>Gécová</a:t>
            </a:r>
            <a:endParaRPr lang="cs-CZ" sz="1100" b="1" dirty="0" smtClean="0"/>
          </a:p>
          <a:p>
            <a:r>
              <a:rPr lang="cs-CZ" sz="1100" b="1" dirty="0"/>
              <a:t> </a:t>
            </a:r>
            <a:r>
              <a:rPr lang="cs-CZ" sz="1100" b="1" dirty="0" smtClean="0"/>
              <a:t>Datum</a:t>
            </a:r>
            <a:r>
              <a:rPr lang="cs-CZ" sz="1100" b="1" dirty="0"/>
              <a:t>, </a:t>
            </a:r>
            <a:r>
              <a:rPr lang="cs-CZ" sz="1100" b="1" dirty="0" smtClean="0"/>
              <a:t>období, </a:t>
            </a:r>
            <a:r>
              <a:rPr lang="cs-CZ" sz="1100" b="1" dirty="0"/>
              <a:t>kdy byl vytvořen: </a:t>
            </a:r>
            <a:r>
              <a:rPr lang="cs-CZ" sz="1100" b="1" dirty="0" smtClean="0"/>
              <a:t>prosinec 2011</a:t>
            </a:r>
          </a:p>
          <a:p>
            <a:r>
              <a:rPr lang="cs-CZ" sz="1100" b="1" dirty="0"/>
              <a:t> </a:t>
            </a:r>
            <a:r>
              <a:rPr lang="cs-CZ" sz="1100" b="1" dirty="0" smtClean="0"/>
              <a:t>Název </a:t>
            </a:r>
            <a:r>
              <a:rPr lang="cs-CZ" sz="1100" b="1" dirty="0"/>
              <a:t>práce</a:t>
            </a:r>
            <a:r>
              <a:rPr lang="cs-CZ" sz="1100" b="1" dirty="0" smtClean="0"/>
              <a:t>: </a:t>
            </a:r>
            <a:r>
              <a:rPr lang="cs-CZ" sz="1100" b="1" dirty="0"/>
              <a:t>Č</a:t>
            </a:r>
            <a:r>
              <a:rPr lang="cs-CZ" sz="1100" b="1" dirty="0" smtClean="0"/>
              <a:t>eský impresionismus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Předmět</a:t>
            </a:r>
            <a:r>
              <a:rPr lang="cs-CZ" sz="1100" b="1" dirty="0"/>
              <a:t>, pro který je VM určen: </a:t>
            </a:r>
            <a:r>
              <a:rPr lang="cs-CZ" sz="1100" b="1" dirty="0" err="1" smtClean="0"/>
              <a:t>Vv</a:t>
            </a:r>
            <a:endParaRPr lang="cs-CZ" sz="1100" b="1" dirty="0" smtClean="0"/>
          </a:p>
          <a:p>
            <a:r>
              <a:rPr lang="cs-CZ" sz="1100" b="1" dirty="0"/>
              <a:t> </a:t>
            </a:r>
            <a:r>
              <a:rPr lang="cs-CZ" sz="1100" b="1" dirty="0" smtClean="0"/>
              <a:t>Ročník</a:t>
            </a:r>
            <a:r>
              <a:rPr lang="cs-CZ" sz="1100" b="1" dirty="0"/>
              <a:t>, pro který je VM </a:t>
            </a:r>
            <a:r>
              <a:rPr lang="cs-CZ" sz="1100" b="1" dirty="0" smtClean="0"/>
              <a:t>určen: 8.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Časová </a:t>
            </a:r>
            <a:r>
              <a:rPr lang="cs-CZ" sz="1100" b="1" dirty="0"/>
              <a:t>dotace</a:t>
            </a:r>
            <a:r>
              <a:rPr lang="cs-CZ" sz="1100" dirty="0"/>
              <a:t>: </a:t>
            </a:r>
            <a:r>
              <a:rPr lang="cs-CZ" sz="1100" b="1" dirty="0"/>
              <a:t>1 h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Vzdělávací oblast, tematický okruh, téma:</a:t>
            </a:r>
            <a:endParaRPr lang="cs-CZ" sz="1100" dirty="0"/>
          </a:p>
          <a:p>
            <a:r>
              <a:rPr lang="cs-CZ" sz="1100" b="1" dirty="0" smtClean="0"/>
              <a:t>Umění a kultura</a:t>
            </a:r>
          </a:p>
          <a:p>
            <a:r>
              <a:rPr lang="cs-CZ" sz="1100" b="1" dirty="0" smtClean="0"/>
              <a:t>Malba</a:t>
            </a:r>
          </a:p>
          <a:p>
            <a:r>
              <a:rPr lang="cs-CZ" sz="1100" b="1" dirty="0"/>
              <a:t>Český </a:t>
            </a:r>
            <a:r>
              <a:rPr lang="cs-CZ" sz="1100" b="1" dirty="0" smtClean="0"/>
              <a:t>impresionismus</a:t>
            </a:r>
            <a:endParaRPr lang="cs-CZ" sz="1100" b="1" dirty="0"/>
          </a:p>
          <a:p>
            <a:endParaRPr lang="cs-CZ" sz="1100" b="1" dirty="0" smtClean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Metodický list, anotace- výstižný popis způsobu použití VM ve výuce:</a:t>
            </a:r>
            <a:r>
              <a:rPr lang="cs-CZ" sz="1100" dirty="0"/>
              <a:t> </a:t>
            </a:r>
          </a:p>
          <a:p>
            <a:r>
              <a:rPr lang="cs-CZ" sz="1100" dirty="0" smtClean="0"/>
              <a:t>Prezentace </a:t>
            </a:r>
            <a:r>
              <a:rPr lang="cs-CZ" sz="1100" dirty="0"/>
              <a:t>je </a:t>
            </a:r>
            <a:r>
              <a:rPr lang="cs-CZ" sz="1100" dirty="0" smtClean="0"/>
              <a:t>výukovým </a:t>
            </a:r>
            <a:r>
              <a:rPr lang="cs-CZ" sz="1100" dirty="0" smtClean="0"/>
              <a:t>materiálem k upevňování vědomostí </a:t>
            </a:r>
            <a:r>
              <a:rPr lang="cs-CZ" sz="1100" dirty="0" smtClean="0"/>
              <a:t>učiva o českém impresionismu a jeho představitelích.</a:t>
            </a:r>
            <a:endParaRPr lang="cs-CZ" sz="1100" dirty="0" smtClean="0"/>
          </a:p>
          <a:p>
            <a:r>
              <a:rPr lang="cs-CZ" sz="1100" b="1" dirty="0"/>
              <a:t> </a:t>
            </a:r>
            <a:endParaRPr lang="cs-CZ" sz="1100" dirty="0"/>
          </a:p>
          <a:p>
            <a:r>
              <a:rPr lang="cs-CZ" sz="1100" b="1" dirty="0"/>
              <a:t>Pomůcky</a:t>
            </a:r>
            <a:r>
              <a:rPr lang="cs-CZ" sz="1100" dirty="0" smtClean="0"/>
              <a:t>: José </a:t>
            </a:r>
            <a:r>
              <a:rPr lang="cs-CZ" sz="1100" dirty="0" err="1" smtClean="0"/>
              <a:t>Pijoan</a:t>
            </a:r>
            <a:r>
              <a:rPr lang="cs-CZ" sz="1100" dirty="0" smtClean="0"/>
              <a:t> – Dějiny umění</a:t>
            </a:r>
            <a:endParaRPr lang="cs-CZ" sz="1100" dirty="0"/>
          </a:p>
        </p:txBody>
      </p:sp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167" y="338138"/>
            <a:ext cx="5745162" cy="1404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38200"/>
          </a:xfrm>
        </p:spPr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cs-CZ" b="1" dirty="0" smtClean="0">
                <a:solidFill>
                  <a:srgbClr val="0D71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Český impresionismus</a:t>
            </a:r>
            <a:endParaRPr lang="cs-CZ" b="1" dirty="0">
              <a:solidFill>
                <a:srgbClr val="0D711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3026017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452" y="2780928"/>
            <a:ext cx="5378355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4365104"/>
            <a:ext cx="3165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POČÁTKY- </a:t>
            </a:r>
            <a:r>
              <a:rPr lang="cs-CZ" sz="1400" b="1" dirty="0" smtClean="0"/>
              <a:t>VÁCLAV RADIMSKÝ</a:t>
            </a:r>
            <a:endParaRPr lang="cs-CZ" sz="1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5" y="2352290"/>
            <a:ext cx="4943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VRCHOLNÉ OBDOBÍ – </a:t>
            </a:r>
            <a:r>
              <a:rPr lang="cs-CZ" sz="1600" b="1" dirty="0" smtClean="0"/>
              <a:t>JAN HONSA</a:t>
            </a:r>
            <a:endParaRPr lang="cs-CZ" sz="1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61452" y="6453336"/>
            <a:ext cx="52590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http://www.vysoke-myto.cz/portal/index.php?option=com_content&amp;task=view&amp;id=2272&amp;Itemid=439</a:t>
            </a:r>
          </a:p>
        </p:txBody>
      </p:sp>
    </p:spTree>
    <p:extLst>
      <p:ext uri="{BB962C8B-B14F-4D97-AF65-F5344CB8AC3E}">
        <p14:creationId xmlns:p14="http://schemas.microsoft.com/office/powerpoint/2010/main" val="1168866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685800" indent="-685800">
              <a:buFont typeface="Arial" pitchFamily="34" charset="0"/>
              <a:buChar char="•"/>
            </a:pP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Umělecký směr 19. století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rgbClr val="00B050"/>
                </a:solidFill>
              </a:rPr>
              <a:t>J</a:t>
            </a:r>
            <a:r>
              <a:rPr lang="cs-CZ" dirty="0" smtClean="0">
                <a:solidFill>
                  <a:srgbClr val="00B050"/>
                </a:solidFill>
              </a:rPr>
              <a:t>eho </a:t>
            </a:r>
            <a:r>
              <a:rPr lang="cs-CZ" dirty="0">
                <a:solidFill>
                  <a:srgbClr val="00B050"/>
                </a:solidFill>
              </a:rPr>
              <a:t>cílem je malba v přírodě, kde se pokouší zachytit </a:t>
            </a:r>
            <a:r>
              <a:rPr lang="cs-CZ" b="1" dirty="0">
                <a:solidFill>
                  <a:srgbClr val="00B050"/>
                </a:solidFill>
              </a:rPr>
              <a:t>okamžitou atmosféru </a:t>
            </a:r>
            <a:r>
              <a:rPr lang="cs-CZ" dirty="0">
                <a:solidFill>
                  <a:srgbClr val="00B050"/>
                </a:solidFill>
              </a:rPr>
              <a:t>dané chvíle, </a:t>
            </a:r>
            <a:r>
              <a:rPr lang="cs-CZ" b="1" dirty="0">
                <a:solidFill>
                  <a:srgbClr val="00B050"/>
                </a:solidFill>
              </a:rPr>
              <a:t>neopakovatelné</a:t>
            </a:r>
            <a:r>
              <a:rPr lang="cs-CZ" dirty="0">
                <a:solidFill>
                  <a:srgbClr val="00B050"/>
                </a:solidFill>
              </a:rPr>
              <a:t> chvíle, okamžik duševního rozpoložení</a:t>
            </a:r>
            <a:r>
              <a:rPr lang="cs-CZ" dirty="0" smtClean="0">
                <a:solidFill>
                  <a:srgbClr val="00B050"/>
                </a:solidFill>
              </a:rPr>
              <a:t>.</a:t>
            </a:r>
          </a:p>
          <a:p>
            <a:r>
              <a:rPr lang="cs-CZ" dirty="0"/>
              <a:t>P</a:t>
            </a:r>
            <a:r>
              <a:rPr lang="cs-CZ" dirty="0" smtClean="0"/>
              <a:t>oprvé </a:t>
            </a:r>
            <a:r>
              <a:rPr lang="cs-CZ" dirty="0"/>
              <a:t>tento pojem (v hanlivém smyslu) použil kritik </a:t>
            </a:r>
            <a:r>
              <a:rPr lang="cs-CZ" dirty="0">
                <a:hlinkClick r:id="rId2" action="ppaction://hlinkfile" tooltip="Louis Leroy (stránka neexistuje)"/>
              </a:rPr>
              <a:t>Louis </a:t>
            </a:r>
            <a:r>
              <a:rPr lang="cs-CZ" dirty="0" err="1">
                <a:hlinkClick r:id="rId2" action="ppaction://hlinkfile" tooltip="Louis Leroy (stránka neexistuje)"/>
              </a:rPr>
              <a:t>Leroy</a:t>
            </a:r>
            <a:r>
              <a:rPr lang="cs-CZ" dirty="0"/>
              <a:t>, neboť obraz považoval za nedokončený. 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069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Václav Radimský –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Počátky českého </a:t>
            </a:r>
            <a:b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                                                            impresionismu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01008"/>
            <a:ext cx="3029975" cy="25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1628800"/>
            <a:ext cx="82809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Na konci 19. st. pozvolna upadá </a:t>
            </a:r>
            <a:r>
              <a:rPr lang="cs-CZ" dirty="0"/>
              <a:t>tvorba umělců tzv. </a:t>
            </a:r>
            <a:r>
              <a:rPr lang="cs-CZ" b="1" dirty="0"/>
              <a:t>generace </a:t>
            </a:r>
            <a:r>
              <a:rPr lang="cs-CZ" b="1" dirty="0" smtClean="0"/>
              <a:t> Národního </a:t>
            </a:r>
            <a:r>
              <a:rPr lang="cs-CZ" b="1" dirty="0" smtClean="0"/>
              <a:t>divadla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Česká krajinomalba v devadesátých letech zahrnovala spoustu nových prvků – začíná se uplatňovat moderní malba a nové poznatky, formy a směry</a:t>
            </a:r>
            <a:endParaRPr lang="cs-CZ" b="1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Radimský </a:t>
            </a:r>
            <a:r>
              <a:rPr lang="pt-BR" dirty="0" smtClean="0"/>
              <a:t>se </a:t>
            </a:r>
            <a:r>
              <a:rPr lang="pt-BR" dirty="0"/>
              <a:t>seznámil s impresionisty a navázal přátelství s Claudem Monetem a Paulem </a:t>
            </a:r>
            <a:r>
              <a:rPr lang="pt-BR" dirty="0" smtClean="0"/>
              <a:t>Cézannem</a:t>
            </a:r>
            <a:r>
              <a:rPr lang="cs-CZ" dirty="0" smtClean="0"/>
              <a:t>, NA NĚJ NAVÁZAL </a:t>
            </a:r>
            <a:r>
              <a:rPr lang="cs-CZ" b="1" dirty="0" smtClean="0"/>
              <a:t>JOŽO UPRKA</a:t>
            </a:r>
            <a:endParaRPr lang="cs-CZ" b="1" dirty="0"/>
          </a:p>
        </p:txBody>
      </p:sp>
      <p:pic>
        <p:nvPicPr>
          <p:cNvPr id="3076" name="Picture 4" descr="uprk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01007"/>
            <a:ext cx="3744416" cy="22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355976" y="571021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Pouť u sv. Antonínka, Joža </a:t>
            </a:r>
            <a:r>
              <a:rPr lang="cs-CZ" dirty="0" err="1"/>
              <a:t>Uprka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3568" y="6079546"/>
            <a:ext cx="29523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http://cs-cz.facebook.com/pages/Impresionismuscz/157066557521?v=app_23798139265</a:t>
            </a:r>
          </a:p>
        </p:txBody>
      </p:sp>
    </p:spTree>
    <p:extLst>
      <p:ext uri="{BB962C8B-B14F-4D97-AF65-F5344CB8AC3E}">
        <p14:creationId xmlns:p14="http://schemas.microsoft.com/office/powerpoint/2010/main" val="3209049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Antonín Slavíček - </a:t>
            </a:r>
            <a:r>
              <a:rPr lang="cs-CZ" sz="2400" dirty="0" smtClean="0"/>
              <a:t>přední představitel českého impresionismu, AUTOR NÁLADOVÝCH OBRAZŮ Z VYSOČINY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38" y="1412776"/>
            <a:ext cx="3383939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44" y="6165304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http://simonak.eu/index.php?stranka=pages/g_u/8_1.htm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700808"/>
            <a:ext cx="4784232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067944" y="5733256"/>
            <a:ext cx="4784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http://82.114.195.35:90/ProjektModerniUmeni/19.stolet%C3%AD/IMPRESIONISMUS/</a:t>
            </a:r>
          </a:p>
        </p:txBody>
      </p:sp>
    </p:spTree>
    <p:extLst>
      <p:ext uri="{BB962C8B-B14F-4D97-AF65-F5344CB8AC3E}">
        <p14:creationId xmlns:p14="http://schemas.microsoft.com/office/powerpoint/2010/main" val="4188927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František kupka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542925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44" y="610326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/>
              <a:t>http://21stoleti.cz/wp-content/images/1166477332.jpg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0648"/>
            <a:ext cx="2619375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342614" y="2870498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http://www.tyden.cz/rubriky/kultura/trh-s-umenim/braque-zacne-na-polovicce-ceskeho-aukcniho-rekordu_56728.html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873" y="3573701"/>
            <a:ext cx="1971675" cy="212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23873" y="5707895"/>
            <a:ext cx="21770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http://oko.yin.cz/25/abstraktni-malirstvi-a-veda/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6349489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 dospěl již k abstrakci, zachycoval až hudební rytmus, vibraci zvuku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923958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Antonín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chittussi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-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působil ve francii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4098" name="Picture 2" descr="chittus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543" y="188640"/>
            <a:ext cx="3852048" cy="248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6705" y="6165304"/>
            <a:ext cx="38520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http://cs-cz.facebook.com/pages/Impresionismuscz/157066557521?v=app_23798139265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53" y="2204864"/>
            <a:ext cx="4226557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068960"/>
            <a:ext cx="4286250" cy="318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5658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František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Kaván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-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žák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chittussiho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, pokora před přírodou, citlivost, touha po objevení tajemství přírody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91"/>
          <a:stretch/>
        </p:blipFill>
        <p:spPr bwMode="auto">
          <a:xfrm>
            <a:off x="179512" y="1340768"/>
            <a:ext cx="373745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4570" y="3861048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http://www.artvalue.com/auctionresult--kavan-frantisek-1866-1941-czec-tani-za-jitra-1360587.htm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19"/>
          <a:stretch/>
        </p:blipFill>
        <p:spPr bwMode="auto">
          <a:xfrm>
            <a:off x="4211960" y="1772816"/>
            <a:ext cx="4752975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192682" y="6340907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http://www.artvalue.com/auction-results--40172----07032010--------KAVAN-Frantisek.htm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31" b="13325"/>
          <a:stretch/>
        </p:blipFill>
        <p:spPr bwMode="auto">
          <a:xfrm>
            <a:off x="455592" y="4289380"/>
            <a:ext cx="3324320" cy="2441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3142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Závěrečné období a nástup nových směrů – </a:t>
            </a:r>
            <a:r>
              <a:rPr lang="cs-CZ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jakub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schikaneder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Spojil umění krajinomalby s figurální tvorbou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1"/>
            <a:ext cx="2921365" cy="3965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06618" y="6242524"/>
            <a:ext cx="29213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</a:t>
            </a:r>
            <a:r>
              <a:rPr lang="cs-CZ" sz="1000" dirty="0" smtClean="0"/>
              <a:t>cs-cz.sdol.com/pages/Impresionismuscz/157066557521?v=app_23798139265</a:t>
            </a:r>
            <a:endParaRPr lang="cs-CZ" sz="10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564904"/>
            <a:ext cx="4797521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79040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105</TotalTime>
  <Words>244</Words>
  <Application>Microsoft Office PowerPoint</Application>
  <PresentationFormat>Předvádění na obrazovce (4:3)</PresentationFormat>
  <Paragraphs>53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Český impresionismus</vt:lpstr>
      <vt:lpstr>Umělecký směr 19. století</vt:lpstr>
      <vt:lpstr>Václav Radimský –Počátky českého                                                                impresionismu </vt:lpstr>
      <vt:lpstr>Antonín Slavíček - přední představitel českého impresionismu, AUTOR NÁLADOVÝCH OBRAZŮ Z VYSOČINY</vt:lpstr>
      <vt:lpstr>František kupka</vt:lpstr>
      <vt:lpstr>Antonín chittussi  - působil ve francii</vt:lpstr>
      <vt:lpstr>František Kaván - žák chittussiho, pokora před přírodou, citlivost, touha po objevení tajemství přírody</vt:lpstr>
      <vt:lpstr>Závěrečné období a nástup nových směrů – jakub schikaneder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Jarmila</cp:lastModifiedBy>
  <cp:revision>14</cp:revision>
  <dcterms:created xsi:type="dcterms:W3CDTF">2011-10-25T02:22:41Z</dcterms:created>
  <dcterms:modified xsi:type="dcterms:W3CDTF">2013-10-06T08:01:11Z</dcterms:modified>
</cp:coreProperties>
</file>