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2" r:id="rId2"/>
    <p:sldId id="256"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4" d="100"/>
          <a:sy n="114" d="100"/>
        </p:scale>
        <p:origin x="-126" y="13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9" name="Podnadpis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Nadpis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cs-CZ" smtClean="0"/>
              <a:t>Kliknutím lze upravit styl.</a:t>
            </a:r>
            <a:endParaRPr kumimoji="0" lang="en-US"/>
          </a:p>
        </p:txBody>
      </p:sp>
      <p:cxnSp>
        <p:nvCxnSpPr>
          <p:cNvPr id="8" name="Přímá spojnice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á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Zástupný symbol pro datum 14"/>
          <p:cNvSpPr>
            <a:spLocks noGrp="1"/>
          </p:cNvSpPr>
          <p:nvPr>
            <p:ph type="dt" sz="half" idx="10"/>
          </p:nvPr>
        </p:nvSpPr>
        <p:spPr/>
        <p:txBody>
          <a:bodyPr/>
          <a:lstStyle/>
          <a:p>
            <a:fld id="{E29C680E-2980-4A01-A774-EE138F1A22B1}" type="datetimeFigureOut">
              <a:rPr lang="cs-CZ" smtClean="0"/>
              <a:t>6.10.2013</a:t>
            </a:fld>
            <a:endParaRPr lang="cs-CZ"/>
          </a:p>
        </p:txBody>
      </p:sp>
      <p:sp>
        <p:nvSpPr>
          <p:cNvPr id="16" name="Zástupný symbol pro číslo snímku 15"/>
          <p:cNvSpPr>
            <a:spLocks noGrp="1"/>
          </p:cNvSpPr>
          <p:nvPr>
            <p:ph type="sldNum" sz="quarter" idx="11"/>
          </p:nvPr>
        </p:nvSpPr>
        <p:spPr/>
        <p:txBody>
          <a:bodyPr/>
          <a:lstStyle/>
          <a:p>
            <a:fld id="{BFEF5470-12D3-494C-9362-0EDE4CD88878}" type="slidenum">
              <a:rPr lang="cs-CZ" smtClean="0"/>
              <a:t>‹#›</a:t>
            </a:fld>
            <a:endParaRPr lang="cs-CZ"/>
          </a:p>
        </p:txBody>
      </p:sp>
      <p:sp>
        <p:nvSpPr>
          <p:cNvPr id="17" name="Zástupný symbol pro zápatí 16"/>
          <p:cNvSpPr>
            <a:spLocks noGrp="1"/>
          </p:cNvSpPr>
          <p:nvPr>
            <p:ph type="ftr" sz="quarter" idx="12"/>
          </p:nvPr>
        </p:nvSpPr>
        <p:spPr/>
        <p:txBody>
          <a:bodyPr/>
          <a:lstStyle/>
          <a:p>
            <a:endParaRPr lang="cs-CZ"/>
          </a:p>
        </p:txBody>
      </p:sp>
    </p:spTree>
  </p:cSld>
  <p:clrMapOvr>
    <a:masterClrMapping/>
  </p:clrMapOvr>
  <p:transition spd="slow">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9" name="Zástupný symbol pro obsah 8"/>
          <p:cNvSpPr>
            <a:spLocks noGrp="1"/>
          </p:cNvSpPr>
          <p:nvPr>
            <p:ph idx="1"/>
          </p:nvPr>
        </p:nvSpPr>
        <p:spPr>
          <a:xfrm>
            <a:off x="457200" y="1524000"/>
            <a:ext cx="8229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4" name="Zástupný symbol pro datum 13"/>
          <p:cNvSpPr>
            <a:spLocks noGrp="1"/>
          </p:cNvSpPr>
          <p:nvPr>
            <p:ph type="dt" sz="half" idx="14"/>
          </p:nvPr>
        </p:nvSpPr>
        <p:spPr/>
        <p:txBody>
          <a:bodyPr/>
          <a:lstStyle/>
          <a:p>
            <a:fld id="{E29C680E-2980-4A01-A774-EE138F1A22B1}" type="datetimeFigureOut">
              <a:rPr lang="cs-CZ" smtClean="0"/>
              <a:t>6.10.2013</a:t>
            </a:fld>
            <a:endParaRPr lang="cs-CZ"/>
          </a:p>
        </p:txBody>
      </p:sp>
      <p:sp>
        <p:nvSpPr>
          <p:cNvPr id="15" name="Zástupný symbol pro číslo snímku 14"/>
          <p:cNvSpPr>
            <a:spLocks noGrp="1"/>
          </p:cNvSpPr>
          <p:nvPr>
            <p:ph type="sldNum" sz="quarter" idx="15"/>
          </p:nvPr>
        </p:nvSpPr>
        <p:spPr/>
        <p:txBody>
          <a:bodyPr/>
          <a:lstStyle>
            <a:lvl1pPr algn="ctr">
              <a:defRPr/>
            </a:lvl1pPr>
          </a:lstStyle>
          <a:p>
            <a:fld id="{BFEF5470-12D3-494C-9362-0EDE4CD88878}" type="slidenum">
              <a:rPr lang="cs-CZ" smtClean="0"/>
              <a:t>‹#›</a:t>
            </a:fld>
            <a:endParaRPr lang="cs-CZ"/>
          </a:p>
        </p:txBody>
      </p:sp>
      <p:sp>
        <p:nvSpPr>
          <p:cNvPr id="16" name="Zástupný symbol pro zápatí 15"/>
          <p:cNvSpPr>
            <a:spLocks noGrp="1"/>
          </p:cNvSpPr>
          <p:nvPr>
            <p:ph type="ftr" sz="quarter" idx="16"/>
          </p:nvPr>
        </p:nvSpPr>
        <p:spPr/>
        <p:txBody>
          <a:bodyPr/>
          <a:lstStyle/>
          <a:p>
            <a:endParaRPr lang="cs-CZ"/>
          </a:p>
        </p:txBody>
      </p:sp>
      <p:sp>
        <p:nvSpPr>
          <p:cNvPr id="17" name="Nadpis 16"/>
          <p:cNvSpPr>
            <a:spLocks noGrp="1"/>
          </p:cNvSpPr>
          <p:nvPr>
            <p:ph type="title"/>
          </p:nvPr>
        </p:nvSpPr>
        <p:spPr/>
        <p:txBody>
          <a:bodyPr rtlCol="0" anchor="b" anchorCtr="0"/>
          <a:lstStyle/>
          <a:p>
            <a:r>
              <a:rPr kumimoji="0" lang="cs-CZ" smtClean="0"/>
              <a:t>Kliknutím lze upravit styl.</a:t>
            </a:r>
            <a:endParaRPr kumimoji="0" lang="en-US"/>
          </a:p>
        </p:txBody>
      </p:sp>
    </p:spTree>
  </p:cSld>
  <p:clrMapOvr>
    <a:masterClrMapping/>
  </p:clrMapOvr>
  <p:transition spd="slow">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4" name="Zástupný symbol pro datum 3"/>
          <p:cNvSpPr>
            <a:spLocks noGrp="1"/>
          </p:cNvSpPr>
          <p:nvPr>
            <p:ph type="dt" sz="half" idx="10"/>
          </p:nvPr>
        </p:nvSpPr>
        <p:spPr/>
        <p:txBody>
          <a:bodyPr/>
          <a:lstStyle/>
          <a:p>
            <a:fld id="{E29C680E-2980-4A01-A774-EE138F1A22B1}" type="datetimeFigureOut">
              <a:rPr lang="cs-CZ" smtClean="0"/>
              <a:t>6.10.2013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FEF5470-12D3-494C-9362-0EDE4CD88878}" type="slidenum">
              <a:rPr lang="cs-CZ" smtClean="0"/>
              <a:t>‹#›</a:t>
            </a:fld>
            <a:endParaRPr lang="cs-CZ"/>
          </a:p>
        </p:txBody>
      </p:sp>
      <p:sp>
        <p:nvSpPr>
          <p:cNvPr id="2" name="Nadpis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cxnSp>
        <p:nvCxnSpPr>
          <p:cNvPr id="7" name="Přímá spojnice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5" name="Zástupný symbol pro datum 4"/>
          <p:cNvSpPr>
            <a:spLocks noGrp="1"/>
          </p:cNvSpPr>
          <p:nvPr>
            <p:ph type="dt" sz="half" idx="10"/>
          </p:nvPr>
        </p:nvSpPr>
        <p:spPr/>
        <p:txBody>
          <a:bodyPr/>
          <a:lstStyle/>
          <a:p>
            <a:fld id="{E29C680E-2980-4A01-A774-EE138F1A22B1}" type="datetimeFigureOut">
              <a:rPr lang="cs-CZ" smtClean="0"/>
              <a:t>6.10.2013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FEF5470-12D3-494C-9362-0EDE4CD88878}" type="slidenum">
              <a:rPr lang="cs-CZ" smtClean="0"/>
              <a:t>‹#›</a:t>
            </a:fld>
            <a:endParaRPr lang="cs-CZ"/>
          </a:p>
        </p:txBody>
      </p:sp>
      <p:sp>
        <p:nvSpPr>
          <p:cNvPr id="2" name="Nadpis 1"/>
          <p:cNvSpPr>
            <a:spLocks noGrp="1"/>
          </p:cNvSpPr>
          <p:nvPr>
            <p:ph type="title"/>
          </p:nvPr>
        </p:nvSpPr>
        <p:spPr/>
        <p:txBody>
          <a:bodyPr/>
          <a:lstStyle/>
          <a:p>
            <a:r>
              <a:rPr kumimoji="0" lang="cs-CZ" smtClean="0"/>
              <a:t>Kliknutím lze upravit styl.</a:t>
            </a:r>
            <a:endParaRPr kumimoji="0" lang="en-US"/>
          </a:p>
        </p:txBody>
      </p:sp>
      <p:sp>
        <p:nvSpPr>
          <p:cNvPr id="11" name="Zástupný symbol pro obsah 10"/>
          <p:cNvSpPr>
            <a:spLocks noGrp="1"/>
          </p:cNvSpPr>
          <p:nvPr>
            <p:ph sz="half" idx="1"/>
          </p:nvPr>
        </p:nvSpPr>
        <p:spPr>
          <a:xfrm>
            <a:off x="457200" y="1524000"/>
            <a:ext cx="4059936"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half" idx="2"/>
          </p:nvPr>
        </p:nvSpPr>
        <p:spPr>
          <a:xfrm>
            <a:off x="4648200" y="1524000"/>
            <a:ext cx="4059936"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transition spd="slow">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9" name="Zástupný symbol pro číslo snímku 8"/>
          <p:cNvSpPr>
            <a:spLocks noGrp="1"/>
          </p:cNvSpPr>
          <p:nvPr>
            <p:ph type="sldNum" sz="quarter" idx="12"/>
          </p:nvPr>
        </p:nvSpPr>
        <p:spPr/>
        <p:txBody>
          <a:bodyPr/>
          <a:lstStyle/>
          <a:p>
            <a:fld id="{BFEF5470-12D3-494C-9362-0EDE4CD88878}" type="slidenum">
              <a:rPr lang="cs-CZ" smtClean="0"/>
              <a:t>‹#›</a:t>
            </a:fld>
            <a:endParaRPr lang="cs-CZ"/>
          </a:p>
        </p:txBody>
      </p:sp>
      <p:sp>
        <p:nvSpPr>
          <p:cNvPr id="8" name="Zástupný symbol pro zápatí 7"/>
          <p:cNvSpPr>
            <a:spLocks noGrp="1"/>
          </p:cNvSpPr>
          <p:nvPr>
            <p:ph type="ftr" sz="quarter" idx="11"/>
          </p:nvPr>
        </p:nvSpPr>
        <p:spPr/>
        <p:txBody>
          <a:bodyPr/>
          <a:lstStyle/>
          <a:p>
            <a:endParaRPr lang="cs-CZ"/>
          </a:p>
        </p:txBody>
      </p:sp>
      <p:sp>
        <p:nvSpPr>
          <p:cNvPr id="7" name="Zástupný symbol pro datum 6"/>
          <p:cNvSpPr>
            <a:spLocks noGrp="1"/>
          </p:cNvSpPr>
          <p:nvPr>
            <p:ph type="dt" sz="half" idx="10"/>
          </p:nvPr>
        </p:nvSpPr>
        <p:spPr/>
        <p:txBody>
          <a:bodyPr/>
          <a:lstStyle/>
          <a:p>
            <a:fld id="{E29C680E-2980-4A01-A774-EE138F1A22B1}" type="datetimeFigureOut">
              <a:rPr lang="cs-CZ" smtClean="0"/>
              <a:t>6.10.2013</a:t>
            </a:fld>
            <a:endParaRPr lang="cs-CZ"/>
          </a:p>
        </p:txBody>
      </p:sp>
      <p:sp>
        <p:nvSpPr>
          <p:cNvPr id="3" name="Zástupný symbol pro text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32" name="Zástupný symbol pro obsah 31"/>
          <p:cNvSpPr>
            <a:spLocks noGrp="1"/>
          </p:cNvSpPr>
          <p:nvPr>
            <p:ph sz="half" idx="2"/>
          </p:nvPr>
        </p:nvSpPr>
        <p:spPr>
          <a:xfrm>
            <a:off x="457200" y="2201896"/>
            <a:ext cx="4038600" cy="391363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34" name="Zástupný symbol pro obsah 33"/>
          <p:cNvSpPr>
            <a:spLocks noGrp="1"/>
          </p:cNvSpPr>
          <p:nvPr>
            <p:ph sz="quarter" idx="4"/>
          </p:nvPr>
        </p:nvSpPr>
        <p:spPr>
          <a:xfrm>
            <a:off x="4649788" y="2201896"/>
            <a:ext cx="4038600" cy="391363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 name="Nadpis 1"/>
          <p:cNvSpPr>
            <a:spLocks noGrp="1"/>
          </p:cNvSpPr>
          <p:nvPr>
            <p:ph type="title"/>
          </p:nvPr>
        </p:nvSpPr>
        <p:spPr>
          <a:xfrm>
            <a:off x="457200" y="155448"/>
            <a:ext cx="8229600" cy="1143000"/>
          </a:xfrm>
        </p:spPr>
        <p:txBody>
          <a:bodyPr anchor="b" anchorCtr="0"/>
          <a:lstStyle>
            <a:lvl1pPr>
              <a:defRPr/>
            </a:lvl1pPr>
          </a:lstStyle>
          <a:p>
            <a:r>
              <a:rPr kumimoji="0" lang="cs-CZ" smtClean="0"/>
              <a:t>Kliknutím lze upravit styl.</a:t>
            </a:r>
            <a:endParaRPr kumimoji="0" lang="en-US"/>
          </a:p>
        </p:txBody>
      </p:sp>
      <p:sp>
        <p:nvSpPr>
          <p:cNvPr id="12" name="Zástupný symbol pro text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cxnSp>
        <p:nvCxnSpPr>
          <p:cNvPr id="10" name="Přímá spojnice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Přímá spojnice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fld id="{E29C680E-2980-4A01-A774-EE138F1A22B1}" type="datetimeFigureOut">
              <a:rPr lang="cs-CZ" smtClean="0"/>
              <a:t>6.10.2013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FEF5470-12D3-494C-9362-0EDE4CD88878}" type="slidenum">
              <a:rPr lang="cs-CZ" smtClean="0"/>
              <a:t>‹#›</a:t>
            </a:fld>
            <a:endParaRPr lang="cs-CZ"/>
          </a:p>
        </p:txBody>
      </p:sp>
      <p:sp>
        <p:nvSpPr>
          <p:cNvPr id="2" name="Nadpis 1"/>
          <p:cNvSpPr>
            <a:spLocks noGrp="1"/>
          </p:cNvSpPr>
          <p:nvPr>
            <p:ph type="title"/>
          </p:nvPr>
        </p:nvSpPr>
        <p:spPr/>
        <p:txBody>
          <a:bodyPr/>
          <a:lstStyle/>
          <a:p>
            <a:r>
              <a:rPr kumimoji="0" lang="cs-CZ" smtClean="0"/>
              <a:t>Kliknutím lze upravit styl.</a:t>
            </a:r>
            <a:endParaRPr kumimoji="0" lang="en-US"/>
          </a:p>
        </p:txBody>
      </p:sp>
    </p:spTree>
  </p:cSld>
  <p:clrMapOvr>
    <a:masterClrMapping/>
  </p:clrMapOvr>
  <p:transition spd="slow">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29C680E-2980-4A01-A774-EE138F1A22B1}" type="datetimeFigureOut">
              <a:rPr lang="cs-CZ" smtClean="0"/>
              <a:t>6.10.2013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FEF5470-12D3-494C-9362-0EDE4CD88878}" type="slidenum">
              <a:rPr lang="cs-CZ" smtClean="0"/>
              <a:t>‹#›</a:t>
            </a:fld>
            <a:endParaRPr lang="cs-CZ"/>
          </a:p>
        </p:txBody>
      </p:sp>
    </p:spTree>
  </p:cSld>
  <p:clrMapOvr>
    <a:masterClrMapping/>
  </p:clrMapOvr>
  <p:transition spd="slow">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9" name="Zástupný symbol pro obsah 28"/>
          <p:cNvSpPr>
            <a:spLocks noGrp="1"/>
          </p:cNvSpPr>
          <p:nvPr>
            <p:ph sz="quarter" idx="1"/>
          </p:nvPr>
        </p:nvSpPr>
        <p:spPr>
          <a:xfrm>
            <a:off x="457200" y="457200"/>
            <a:ext cx="6248400" cy="5715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3" name="Zástupný symbol pro text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31" name="Nadpis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cs-CZ" smtClean="0"/>
              <a:t>Kliknutím lze upravit styl.</a:t>
            </a:r>
            <a:endParaRPr kumimoji="0" lang="en-US"/>
          </a:p>
        </p:txBody>
      </p:sp>
      <p:sp>
        <p:nvSpPr>
          <p:cNvPr id="8" name="Zástupný symbol pro datum 7"/>
          <p:cNvSpPr>
            <a:spLocks noGrp="1"/>
          </p:cNvSpPr>
          <p:nvPr>
            <p:ph type="dt" sz="half" idx="14"/>
          </p:nvPr>
        </p:nvSpPr>
        <p:spPr/>
        <p:txBody>
          <a:bodyPr/>
          <a:lstStyle/>
          <a:p>
            <a:fld id="{E29C680E-2980-4A01-A774-EE138F1A22B1}" type="datetimeFigureOut">
              <a:rPr lang="cs-CZ" smtClean="0"/>
              <a:t>6.10.2013</a:t>
            </a:fld>
            <a:endParaRPr lang="cs-CZ"/>
          </a:p>
        </p:txBody>
      </p:sp>
      <p:sp>
        <p:nvSpPr>
          <p:cNvPr id="9" name="Zástupný symbol pro číslo snímku 8"/>
          <p:cNvSpPr>
            <a:spLocks noGrp="1"/>
          </p:cNvSpPr>
          <p:nvPr>
            <p:ph type="sldNum" sz="quarter" idx="15"/>
          </p:nvPr>
        </p:nvSpPr>
        <p:spPr/>
        <p:txBody>
          <a:bodyPr/>
          <a:lstStyle/>
          <a:p>
            <a:fld id="{BFEF5470-12D3-494C-9362-0EDE4CD88878}" type="slidenum">
              <a:rPr lang="cs-CZ" smtClean="0"/>
              <a:t>‹#›</a:t>
            </a:fld>
            <a:endParaRPr lang="cs-CZ"/>
          </a:p>
        </p:txBody>
      </p:sp>
      <p:sp>
        <p:nvSpPr>
          <p:cNvPr id="10" name="Zástupný symbol pro zápatí 9"/>
          <p:cNvSpPr>
            <a:spLocks noGrp="1"/>
          </p:cNvSpPr>
          <p:nvPr>
            <p:ph type="ftr" sz="quarter" idx="16"/>
          </p:nvPr>
        </p:nvSpPr>
        <p:spPr/>
        <p:txBody>
          <a:bodyPr/>
          <a:lstStyle/>
          <a:p>
            <a:endParaRPr lang="cs-CZ"/>
          </a:p>
        </p:txBody>
      </p:sp>
    </p:spTree>
  </p:cSld>
  <p:clrMapOvr>
    <a:masterClrMapping/>
  </p:clrMapOvr>
  <p:transition spd="slow">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cs-CZ" smtClean="0"/>
              <a:t>Kliknutím na ikonu přidáte obrázek.</a:t>
            </a:r>
            <a:endParaRPr kumimoji="0" lang="en-US"/>
          </a:p>
        </p:txBody>
      </p:sp>
      <p:sp>
        <p:nvSpPr>
          <p:cNvPr id="4" name="Zástupný symbol pro text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8" name="Zástupný symbol pro datum 7"/>
          <p:cNvSpPr>
            <a:spLocks noGrp="1"/>
          </p:cNvSpPr>
          <p:nvPr>
            <p:ph type="dt" sz="half" idx="10"/>
          </p:nvPr>
        </p:nvSpPr>
        <p:spPr/>
        <p:txBody>
          <a:bodyPr/>
          <a:lstStyle/>
          <a:p>
            <a:fld id="{E29C680E-2980-4A01-A774-EE138F1A22B1}" type="datetimeFigureOut">
              <a:rPr lang="cs-CZ" smtClean="0"/>
              <a:t>6.10.2013</a:t>
            </a:fld>
            <a:endParaRPr lang="cs-CZ"/>
          </a:p>
        </p:txBody>
      </p:sp>
      <p:sp>
        <p:nvSpPr>
          <p:cNvPr id="9" name="Zástupný symbol pro číslo snímku 8"/>
          <p:cNvSpPr>
            <a:spLocks noGrp="1"/>
          </p:cNvSpPr>
          <p:nvPr>
            <p:ph type="sldNum" sz="quarter" idx="11"/>
          </p:nvPr>
        </p:nvSpPr>
        <p:spPr/>
        <p:txBody>
          <a:bodyPr/>
          <a:lstStyle/>
          <a:p>
            <a:fld id="{BFEF5470-12D3-494C-9362-0EDE4CD88878}" type="slidenum">
              <a:rPr lang="cs-CZ" smtClean="0"/>
              <a:t>‹#›</a:t>
            </a:fld>
            <a:endParaRPr lang="cs-CZ"/>
          </a:p>
        </p:txBody>
      </p:sp>
      <p:sp>
        <p:nvSpPr>
          <p:cNvPr id="10" name="Zástupný symbol pro zápatí 9"/>
          <p:cNvSpPr>
            <a:spLocks noGrp="1"/>
          </p:cNvSpPr>
          <p:nvPr>
            <p:ph type="ftr" sz="quarter" idx="12"/>
          </p:nvPr>
        </p:nvSpPr>
        <p:spPr/>
        <p:txBody>
          <a:bodyPr/>
          <a:lstStyle/>
          <a:p>
            <a:endParaRPr lang="cs-CZ"/>
          </a:p>
        </p:txBody>
      </p:sp>
    </p:spTree>
  </p:cSld>
  <p:clrMapOvr>
    <a:masterClrMapping/>
  </p:clrMapOvr>
  <p:transition spd="slow">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E29C680E-2980-4A01-A774-EE138F1A22B1}" type="datetimeFigureOut">
              <a:rPr lang="cs-CZ" smtClean="0"/>
              <a:t>6.10.2013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FEF5470-12D3-494C-9362-0EDE4CD88878}" type="slidenum">
              <a:rPr lang="cs-CZ" smtClean="0"/>
              <a:t>‹#›</a:t>
            </a:fld>
            <a:endParaRPr lang="cs-CZ"/>
          </a:p>
        </p:txBody>
      </p:sp>
    </p:spTree>
  </p:cSld>
  <p:clrMapOvr>
    <a:masterClrMapping/>
  </p:clrMapOvr>
  <p:transition spd="slow">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E29C680E-2980-4A01-A774-EE138F1A22B1}" type="datetimeFigureOut">
              <a:rPr lang="cs-CZ" smtClean="0"/>
              <a:t>6.10.2013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FEF5470-12D3-494C-9362-0EDE4CD88878}" type="slidenum">
              <a:rPr lang="cs-CZ" smtClean="0"/>
              <a:t>‹#›</a:t>
            </a:fld>
            <a:endParaRPr lang="cs-CZ"/>
          </a:p>
        </p:txBody>
      </p:sp>
    </p:spTree>
  </p:cSld>
  <p:clrMapOvr>
    <a:masterClrMapping/>
  </p:clrMapOvr>
  <p:transition spd="slow">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Zástupný symbol pro text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4" name="Zástupný symbol pro datum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E29C680E-2980-4A01-A774-EE138F1A22B1}" type="datetimeFigureOut">
              <a:rPr lang="cs-CZ" smtClean="0"/>
              <a:t>6.10.2013</a:t>
            </a:fld>
            <a:endParaRPr lang="cs-CZ"/>
          </a:p>
        </p:txBody>
      </p:sp>
      <p:sp>
        <p:nvSpPr>
          <p:cNvPr id="10" name="Zástupný symbol pro zápatí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cs-CZ"/>
          </a:p>
        </p:txBody>
      </p:sp>
      <p:sp>
        <p:nvSpPr>
          <p:cNvPr id="22" name="Zástupný symbol pro číslo snímku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FEF5470-12D3-494C-9362-0EDE4CD88878}" type="slidenum">
              <a:rPr lang="cs-CZ" smtClean="0"/>
              <a:t>‹#›</a:t>
            </a:fld>
            <a:endParaRPr lang="cs-CZ"/>
          </a:p>
        </p:txBody>
      </p:sp>
      <p:sp>
        <p:nvSpPr>
          <p:cNvPr id="5" name="Zástupný symbol pro nadpis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cs-CZ" smtClean="0"/>
              <a:t>Kliknutím lze upravit styl.</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ll/>
  </p:transition>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nahaafrika.cz/img/foto/platno/Svatba.kmene.Samburu.jpg" TargetMode="Externa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hyperlink" Target="http://www.nahaafrika.cz/img/foto/platno/Tvare.bojovniku.jp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hyperlink" Target="http://www.impala-gallery.com/img/original/historie/04.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p:cNvSpPr/>
          <p:nvPr/>
        </p:nvSpPr>
        <p:spPr>
          <a:xfrm>
            <a:off x="1191160" y="2132856"/>
            <a:ext cx="6266169" cy="4431983"/>
          </a:xfrm>
          <a:prstGeom prst="rect">
            <a:avLst/>
          </a:prstGeom>
        </p:spPr>
        <p:txBody>
          <a:bodyPr wrap="square">
            <a:spAutoFit/>
          </a:bodyPr>
          <a:lstStyle/>
          <a:p>
            <a:r>
              <a:rPr lang="cs-CZ" b="1" dirty="0">
                <a:solidFill>
                  <a:prstClr val="black"/>
                </a:solidFill>
              </a:rPr>
              <a:t> </a:t>
            </a:r>
            <a:r>
              <a:rPr lang="cs-CZ" sz="1100" b="1" dirty="0">
                <a:solidFill>
                  <a:prstClr val="black"/>
                </a:solidFill>
              </a:rPr>
              <a:t>METODICKÝ LIST PRO ZŠ</a:t>
            </a:r>
            <a:endParaRPr lang="cs-CZ" sz="1100" dirty="0">
              <a:solidFill>
                <a:prstClr val="black"/>
              </a:solidFill>
            </a:endParaRPr>
          </a:p>
          <a:p>
            <a:r>
              <a:rPr lang="cs-CZ" sz="1100" b="1" dirty="0">
                <a:solidFill>
                  <a:prstClr val="black"/>
                </a:solidFill>
              </a:rPr>
              <a:t> Pro zpracování vzdělávacích materiálů (VM)v rámci projektu EU peníze školám</a:t>
            </a:r>
            <a:endParaRPr lang="cs-CZ" sz="1100" dirty="0">
              <a:solidFill>
                <a:prstClr val="black"/>
              </a:solidFill>
            </a:endParaRPr>
          </a:p>
          <a:p>
            <a:r>
              <a:rPr lang="cs-CZ" sz="1100" b="1" dirty="0">
                <a:solidFill>
                  <a:prstClr val="black"/>
                </a:solidFill>
              </a:rPr>
              <a:t>     </a:t>
            </a:r>
            <a:r>
              <a:rPr lang="cs-CZ" sz="1100" b="1" dirty="0" smtClean="0">
                <a:solidFill>
                  <a:prstClr val="black"/>
                </a:solidFill>
              </a:rPr>
              <a:t>                 </a:t>
            </a:r>
            <a:r>
              <a:rPr lang="cs-CZ" sz="1100" b="1" dirty="0">
                <a:solidFill>
                  <a:prstClr val="black"/>
                </a:solidFill>
              </a:rPr>
              <a:t>Operační program Vzdělávání pro konkurenceschopnost</a:t>
            </a:r>
            <a:endParaRPr lang="cs-CZ" sz="1100" dirty="0">
              <a:solidFill>
                <a:prstClr val="black"/>
              </a:solidFill>
            </a:endParaRPr>
          </a:p>
          <a:p>
            <a:r>
              <a:rPr lang="cs-CZ" sz="1100" b="1" dirty="0">
                <a:solidFill>
                  <a:prstClr val="black"/>
                </a:solidFill>
              </a:rPr>
              <a:t>  </a:t>
            </a:r>
            <a:endParaRPr lang="cs-CZ" sz="1100" dirty="0">
              <a:solidFill>
                <a:prstClr val="black"/>
              </a:solidFill>
            </a:endParaRPr>
          </a:p>
          <a:p>
            <a:r>
              <a:rPr lang="cs-CZ" sz="1100" b="1" dirty="0">
                <a:solidFill>
                  <a:prstClr val="black"/>
                </a:solidFill>
              </a:rPr>
              <a:t>Projekt: Moderní výuka</a:t>
            </a:r>
            <a:endParaRPr lang="cs-CZ" sz="1100" dirty="0">
              <a:solidFill>
                <a:prstClr val="black"/>
              </a:solidFill>
            </a:endParaRPr>
          </a:p>
          <a:p>
            <a:r>
              <a:rPr lang="cs-CZ" sz="1100" b="1" dirty="0">
                <a:solidFill>
                  <a:prstClr val="black"/>
                </a:solidFill>
              </a:rPr>
              <a:t> </a:t>
            </a:r>
            <a:r>
              <a:rPr lang="cs-CZ" sz="1100" b="1" dirty="0" smtClean="0">
                <a:solidFill>
                  <a:prstClr val="black"/>
                </a:solidFill>
              </a:rPr>
              <a:t>Registrační </a:t>
            </a:r>
            <a:r>
              <a:rPr lang="cs-CZ" sz="1100" b="1" dirty="0">
                <a:solidFill>
                  <a:prstClr val="black"/>
                </a:solidFill>
              </a:rPr>
              <a:t>číslo: CZ.1.07/1.4.00/21.3192</a:t>
            </a:r>
            <a:endParaRPr lang="cs-CZ" sz="1100" dirty="0">
              <a:solidFill>
                <a:prstClr val="black"/>
              </a:solidFill>
            </a:endParaRPr>
          </a:p>
          <a:p>
            <a:r>
              <a:rPr lang="cs-CZ" sz="1100" b="1" dirty="0">
                <a:solidFill>
                  <a:prstClr val="black"/>
                </a:solidFill>
              </a:rPr>
              <a:t> </a:t>
            </a:r>
            <a:r>
              <a:rPr lang="cs-CZ" sz="1100" b="1" dirty="0" smtClean="0">
                <a:solidFill>
                  <a:prstClr val="black"/>
                </a:solidFill>
              </a:rPr>
              <a:t>Číslo </a:t>
            </a:r>
            <a:r>
              <a:rPr lang="cs-CZ" sz="1100" b="1" dirty="0">
                <a:solidFill>
                  <a:prstClr val="black"/>
                </a:solidFill>
              </a:rPr>
              <a:t>DUM: </a:t>
            </a:r>
            <a:r>
              <a:rPr lang="cs-CZ" sz="1100" b="1" dirty="0" smtClean="0">
                <a:solidFill>
                  <a:prstClr val="black"/>
                </a:solidFill>
              </a:rPr>
              <a:t>VY_32_INOVACE_5.3.19</a:t>
            </a:r>
            <a:endParaRPr lang="cs-CZ" sz="1100" dirty="0">
              <a:solidFill>
                <a:prstClr val="black"/>
              </a:solidFill>
            </a:endParaRPr>
          </a:p>
          <a:p>
            <a:r>
              <a:rPr lang="cs-CZ" sz="1100" b="1" dirty="0">
                <a:solidFill>
                  <a:prstClr val="black"/>
                </a:solidFill>
              </a:rPr>
              <a:t> </a:t>
            </a:r>
            <a:r>
              <a:rPr lang="cs-CZ" sz="1100" b="1" dirty="0" smtClean="0">
                <a:solidFill>
                  <a:prstClr val="black"/>
                </a:solidFill>
              </a:rPr>
              <a:t>Jméno </a:t>
            </a:r>
            <a:r>
              <a:rPr lang="cs-CZ" sz="1100" b="1" dirty="0">
                <a:solidFill>
                  <a:prstClr val="black"/>
                </a:solidFill>
              </a:rPr>
              <a:t>autora: </a:t>
            </a:r>
            <a:r>
              <a:rPr lang="cs-CZ" sz="1100" b="1" dirty="0" smtClean="0">
                <a:solidFill>
                  <a:prstClr val="black"/>
                </a:solidFill>
              </a:rPr>
              <a:t>Mgr. Jarmila </a:t>
            </a:r>
            <a:r>
              <a:rPr lang="cs-CZ" sz="1100" b="1" dirty="0" err="1" smtClean="0">
                <a:solidFill>
                  <a:prstClr val="black"/>
                </a:solidFill>
              </a:rPr>
              <a:t>Gécová</a:t>
            </a:r>
            <a:endParaRPr lang="cs-CZ" sz="1100" b="1" dirty="0" smtClean="0">
              <a:solidFill>
                <a:prstClr val="black"/>
              </a:solidFill>
            </a:endParaRPr>
          </a:p>
          <a:p>
            <a:r>
              <a:rPr lang="cs-CZ" sz="1100" b="1" dirty="0">
                <a:solidFill>
                  <a:prstClr val="black"/>
                </a:solidFill>
              </a:rPr>
              <a:t> </a:t>
            </a:r>
            <a:r>
              <a:rPr lang="cs-CZ" sz="1100" b="1" dirty="0" smtClean="0">
                <a:solidFill>
                  <a:prstClr val="black"/>
                </a:solidFill>
              </a:rPr>
              <a:t>Datum</a:t>
            </a:r>
            <a:r>
              <a:rPr lang="cs-CZ" sz="1100" b="1" dirty="0">
                <a:solidFill>
                  <a:prstClr val="black"/>
                </a:solidFill>
              </a:rPr>
              <a:t>, </a:t>
            </a:r>
            <a:r>
              <a:rPr lang="cs-CZ" sz="1100" b="1" dirty="0" smtClean="0">
                <a:solidFill>
                  <a:prstClr val="black"/>
                </a:solidFill>
              </a:rPr>
              <a:t>období, </a:t>
            </a:r>
            <a:r>
              <a:rPr lang="cs-CZ" sz="1100" b="1" dirty="0">
                <a:solidFill>
                  <a:prstClr val="black"/>
                </a:solidFill>
              </a:rPr>
              <a:t>kdy byl vytvořen: </a:t>
            </a:r>
            <a:r>
              <a:rPr lang="cs-CZ" sz="1100" b="1" dirty="0" smtClean="0">
                <a:solidFill>
                  <a:prstClr val="black"/>
                </a:solidFill>
              </a:rPr>
              <a:t>prosinec 2011</a:t>
            </a:r>
          </a:p>
          <a:p>
            <a:r>
              <a:rPr lang="cs-CZ" sz="1100" b="1" dirty="0">
                <a:solidFill>
                  <a:prstClr val="black"/>
                </a:solidFill>
              </a:rPr>
              <a:t> </a:t>
            </a:r>
            <a:r>
              <a:rPr lang="cs-CZ" sz="1100" b="1" dirty="0" smtClean="0">
                <a:solidFill>
                  <a:prstClr val="black"/>
                </a:solidFill>
              </a:rPr>
              <a:t>Název </a:t>
            </a:r>
            <a:r>
              <a:rPr lang="cs-CZ" sz="1100" b="1" dirty="0">
                <a:solidFill>
                  <a:prstClr val="black"/>
                </a:solidFill>
              </a:rPr>
              <a:t>práce</a:t>
            </a:r>
            <a:r>
              <a:rPr lang="cs-CZ" sz="1100" b="1" dirty="0" smtClean="0">
                <a:solidFill>
                  <a:prstClr val="black"/>
                </a:solidFill>
              </a:rPr>
              <a:t>: Umění Afriky</a:t>
            </a:r>
            <a:endParaRPr lang="cs-CZ" sz="1100" dirty="0">
              <a:solidFill>
                <a:prstClr val="black"/>
              </a:solidFill>
            </a:endParaRPr>
          </a:p>
          <a:p>
            <a:r>
              <a:rPr lang="cs-CZ" sz="1100" b="1" dirty="0">
                <a:solidFill>
                  <a:prstClr val="black"/>
                </a:solidFill>
              </a:rPr>
              <a:t> </a:t>
            </a:r>
            <a:r>
              <a:rPr lang="cs-CZ" sz="1100" b="1" dirty="0" smtClean="0">
                <a:solidFill>
                  <a:prstClr val="black"/>
                </a:solidFill>
              </a:rPr>
              <a:t>Předmět</a:t>
            </a:r>
            <a:r>
              <a:rPr lang="cs-CZ" sz="1100" b="1" dirty="0">
                <a:solidFill>
                  <a:prstClr val="black"/>
                </a:solidFill>
              </a:rPr>
              <a:t>, pro který je VM určen: </a:t>
            </a:r>
            <a:r>
              <a:rPr lang="cs-CZ" sz="1100" b="1" dirty="0" err="1" smtClean="0">
                <a:solidFill>
                  <a:prstClr val="black"/>
                </a:solidFill>
              </a:rPr>
              <a:t>Vv</a:t>
            </a:r>
            <a:endParaRPr lang="cs-CZ" sz="1100" b="1" dirty="0" smtClean="0">
              <a:solidFill>
                <a:prstClr val="black"/>
              </a:solidFill>
            </a:endParaRPr>
          </a:p>
          <a:p>
            <a:r>
              <a:rPr lang="cs-CZ" sz="1100" b="1" dirty="0">
                <a:solidFill>
                  <a:prstClr val="black"/>
                </a:solidFill>
              </a:rPr>
              <a:t> </a:t>
            </a:r>
            <a:r>
              <a:rPr lang="cs-CZ" sz="1100" b="1" dirty="0" smtClean="0">
                <a:solidFill>
                  <a:prstClr val="black"/>
                </a:solidFill>
              </a:rPr>
              <a:t>Ročník</a:t>
            </a:r>
            <a:r>
              <a:rPr lang="cs-CZ" sz="1100" b="1" dirty="0">
                <a:solidFill>
                  <a:prstClr val="black"/>
                </a:solidFill>
              </a:rPr>
              <a:t>, pro který je VM </a:t>
            </a:r>
            <a:r>
              <a:rPr lang="cs-CZ" sz="1100" b="1" dirty="0" smtClean="0">
                <a:solidFill>
                  <a:prstClr val="black"/>
                </a:solidFill>
              </a:rPr>
              <a:t>určen: 6.</a:t>
            </a:r>
            <a:endParaRPr lang="cs-CZ" sz="1100" dirty="0">
              <a:solidFill>
                <a:prstClr val="black"/>
              </a:solidFill>
            </a:endParaRPr>
          </a:p>
          <a:p>
            <a:r>
              <a:rPr lang="cs-CZ" sz="1100" b="1" dirty="0">
                <a:solidFill>
                  <a:prstClr val="black"/>
                </a:solidFill>
              </a:rPr>
              <a:t> </a:t>
            </a:r>
            <a:r>
              <a:rPr lang="cs-CZ" sz="1100" b="1" dirty="0" smtClean="0">
                <a:solidFill>
                  <a:prstClr val="black"/>
                </a:solidFill>
              </a:rPr>
              <a:t>Časová </a:t>
            </a:r>
            <a:r>
              <a:rPr lang="cs-CZ" sz="1100" b="1" dirty="0">
                <a:solidFill>
                  <a:prstClr val="black"/>
                </a:solidFill>
              </a:rPr>
              <a:t>dotace</a:t>
            </a:r>
            <a:r>
              <a:rPr lang="cs-CZ" sz="1100" dirty="0">
                <a:solidFill>
                  <a:prstClr val="black"/>
                </a:solidFill>
              </a:rPr>
              <a:t>: </a:t>
            </a:r>
            <a:r>
              <a:rPr lang="cs-CZ" sz="1100" b="1" dirty="0">
                <a:solidFill>
                  <a:prstClr val="black"/>
                </a:solidFill>
              </a:rPr>
              <a:t>1 h</a:t>
            </a:r>
            <a:endParaRPr lang="cs-CZ" sz="1100" dirty="0">
              <a:solidFill>
                <a:prstClr val="black"/>
              </a:solidFill>
            </a:endParaRPr>
          </a:p>
          <a:p>
            <a:r>
              <a:rPr lang="cs-CZ" sz="1100" b="1" dirty="0">
                <a:solidFill>
                  <a:prstClr val="black"/>
                </a:solidFill>
              </a:rPr>
              <a:t>  </a:t>
            </a:r>
            <a:endParaRPr lang="cs-CZ" sz="1100" dirty="0">
              <a:solidFill>
                <a:prstClr val="black"/>
              </a:solidFill>
            </a:endParaRPr>
          </a:p>
          <a:p>
            <a:r>
              <a:rPr lang="cs-CZ" sz="1100" b="1" dirty="0">
                <a:solidFill>
                  <a:prstClr val="black"/>
                </a:solidFill>
              </a:rPr>
              <a:t>Vzdělávací oblast, tematický okruh, téma:</a:t>
            </a:r>
            <a:endParaRPr lang="cs-CZ" sz="1100" dirty="0">
              <a:solidFill>
                <a:prstClr val="black"/>
              </a:solidFill>
            </a:endParaRPr>
          </a:p>
          <a:p>
            <a:r>
              <a:rPr lang="cs-CZ" sz="1100" b="1" dirty="0" smtClean="0">
                <a:solidFill>
                  <a:prstClr val="black"/>
                </a:solidFill>
              </a:rPr>
              <a:t>Umění a kultura</a:t>
            </a:r>
          </a:p>
          <a:p>
            <a:r>
              <a:rPr lang="cs-CZ" sz="1100" b="1" dirty="0" smtClean="0">
                <a:solidFill>
                  <a:prstClr val="black"/>
                </a:solidFill>
              </a:rPr>
              <a:t>Práce v materiálu</a:t>
            </a:r>
          </a:p>
          <a:p>
            <a:r>
              <a:rPr lang="cs-CZ" sz="1100" b="1" dirty="0" smtClean="0">
                <a:solidFill>
                  <a:prstClr val="black"/>
                </a:solidFill>
              </a:rPr>
              <a:t>Umění Afriky</a:t>
            </a:r>
            <a:endParaRPr lang="cs-CZ" sz="1100" b="1" dirty="0">
              <a:solidFill>
                <a:prstClr val="black"/>
              </a:solidFill>
            </a:endParaRPr>
          </a:p>
          <a:p>
            <a:endParaRPr lang="cs-CZ" sz="1100" b="1" dirty="0" smtClean="0">
              <a:solidFill>
                <a:prstClr val="black"/>
              </a:solidFill>
            </a:endParaRPr>
          </a:p>
          <a:p>
            <a:r>
              <a:rPr lang="cs-CZ" sz="1100" b="1" dirty="0">
                <a:solidFill>
                  <a:prstClr val="black"/>
                </a:solidFill>
              </a:rPr>
              <a:t>  </a:t>
            </a:r>
            <a:endParaRPr lang="cs-CZ" sz="1100" dirty="0">
              <a:solidFill>
                <a:prstClr val="black"/>
              </a:solidFill>
            </a:endParaRPr>
          </a:p>
          <a:p>
            <a:r>
              <a:rPr lang="cs-CZ" sz="1100" b="1" dirty="0">
                <a:solidFill>
                  <a:prstClr val="black"/>
                </a:solidFill>
              </a:rPr>
              <a:t>Metodický list, anotace- výstižný popis způsobu použití VM ve výuce:</a:t>
            </a:r>
            <a:r>
              <a:rPr lang="cs-CZ" sz="1100" dirty="0">
                <a:solidFill>
                  <a:prstClr val="black"/>
                </a:solidFill>
              </a:rPr>
              <a:t> </a:t>
            </a:r>
          </a:p>
          <a:p>
            <a:r>
              <a:rPr lang="cs-CZ" sz="1100" dirty="0" smtClean="0">
                <a:solidFill>
                  <a:prstClr val="black"/>
                </a:solidFill>
              </a:rPr>
              <a:t>Prezentace </a:t>
            </a:r>
            <a:r>
              <a:rPr lang="cs-CZ" sz="1100" dirty="0">
                <a:solidFill>
                  <a:prstClr val="black"/>
                </a:solidFill>
              </a:rPr>
              <a:t>je </a:t>
            </a:r>
            <a:r>
              <a:rPr lang="cs-CZ" sz="1100" dirty="0" smtClean="0">
                <a:solidFill>
                  <a:prstClr val="black"/>
                </a:solidFill>
              </a:rPr>
              <a:t>výukovým</a:t>
            </a:r>
            <a:r>
              <a:rPr lang="cs-CZ" sz="1100" dirty="0" smtClean="0">
                <a:solidFill>
                  <a:prstClr val="black"/>
                </a:solidFill>
              </a:rPr>
              <a:t> </a:t>
            </a:r>
            <a:r>
              <a:rPr lang="cs-CZ" sz="1100" dirty="0" smtClean="0">
                <a:solidFill>
                  <a:prstClr val="black"/>
                </a:solidFill>
              </a:rPr>
              <a:t>materiálem k upevňování vědomostí </a:t>
            </a:r>
            <a:r>
              <a:rPr lang="cs-CZ" sz="1100" dirty="0" smtClean="0">
                <a:solidFill>
                  <a:prstClr val="black"/>
                </a:solidFill>
              </a:rPr>
              <a:t>učiva o umění Afriky.</a:t>
            </a:r>
            <a:endParaRPr lang="cs-CZ" sz="1100" dirty="0" smtClean="0">
              <a:solidFill>
                <a:prstClr val="black"/>
              </a:solidFill>
            </a:endParaRPr>
          </a:p>
          <a:p>
            <a:r>
              <a:rPr lang="cs-CZ" sz="1100" b="1" dirty="0">
                <a:solidFill>
                  <a:prstClr val="black"/>
                </a:solidFill>
              </a:rPr>
              <a:t> </a:t>
            </a:r>
            <a:endParaRPr lang="cs-CZ" sz="1100" dirty="0">
              <a:solidFill>
                <a:prstClr val="black"/>
              </a:solidFill>
            </a:endParaRPr>
          </a:p>
          <a:p>
            <a:r>
              <a:rPr lang="cs-CZ" sz="1100" b="1" dirty="0">
                <a:solidFill>
                  <a:prstClr val="black"/>
                </a:solidFill>
              </a:rPr>
              <a:t>Pomůcky</a:t>
            </a:r>
            <a:r>
              <a:rPr lang="cs-CZ" sz="1100" dirty="0" smtClean="0">
                <a:solidFill>
                  <a:prstClr val="black"/>
                </a:solidFill>
              </a:rPr>
              <a:t>: José </a:t>
            </a:r>
            <a:r>
              <a:rPr lang="cs-CZ" sz="1100" dirty="0" err="1" smtClean="0">
                <a:solidFill>
                  <a:prstClr val="black"/>
                </a:solidFill>
              </a:rPr>
              <a:t>Pijoan</a:t>
            </a:r>
            <a:r>
              <a:rPr lang="cs-CZ" sz="1100" dirty="0" smtClean="0">
                <a:solidFill>
                  <a:prstClr val="black"/>
                </a:solidFill>
              </a:rPr>
              <a:t> – Dějiny umění</a:t>
            </a:r>
            <a:endParaRPr lang="cs-CZ" sz="1100" dirty="0">
              <a:solidFill>
                <a:prstClr val="black"/>
              </a:solidFill>
            </a:endParaRPr>
          </a:p>
        </p:txBody>
      </p:sp>
      <p:pic>
        <p:nvPicPr>
          <p:cNvPr id="2" name="obrázek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41484" y="338138"/>
            <a:ext cx="5745162" cy="14049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2393468"/>
      </p:ext>
    </p:extLst>
  </p:cSld>
  <p:clrMapOvr>
    <a:masterClrMapping/>
  </p:clrMapOvr>
  <p:transition spd="slow">
    <p:pull/>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323528" y="1556792"/>
            <a:ext cx="8305800" cy="1981200"/>
          </a:xfrm>
        </p:spPr>
        <p:txBody>
          <a:bodyPr/>
          <a:lstStyle/>
          <a:p>
            <a:r>
              <a:rPr lang="cs-CZ" sz="9600" b="1" spc="0" dirty="0" smtClean="0">
                <a:ln w="5715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CHRISTY" pitchFamily="2" charset="0"/>
              </a:rPr>
              <a:t>AFRIKA</a:t>
            </a:r>
            <a:endParaRPr lang="cs-CZ" sz="9600" b="1" spc="0" dirty="0">
              <a:ln w="5715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 CHRISTY" pitchFamily="2" charset="0"/>
            </a:endParaRPr>
          </a:p>
        </p:txBody>
      </p:sp>
    </p:spTree>
    <p:extLst>
      <p:ext uri="{BB962C8B-B14F-4D97-AF65-F5344CB8AC3E}">
        <p14:creationId xmlns:p14="http://schemas.microsoft.com/office/powerpoint/2010/main" val="3491130730"/>
      </p:ext>
    </p:extLst>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11" y="692696"/>
            <a:ext cx="8229600" cy="4572000"/>
          </a:xfrm>
        </p:spPr>
        <p:txBody>
          <a:bodyPr>
            <a:normAutofit/>
          </a:bodyPr>
          <a:lstStyle/>
          <a:p>
            <a:pPr marL="0" indent="0" algn="ctr">
              <a:buNone/>
            </a:pPr>
            <a:r>
              <a:rPr lang="cs-CZ" sz="2000" dirty="0" smtClean="0">
                <a:latin typeface="Comic Sans MS" pitchFamily="66" charset="0"/>
              </a:rPr>
              <a:t>"Co všechno patří do afrického umění?" - barevné obrazy, velké sochy z ebenového dřeva, vyřezávané maličkosti na korálkových řetízcích ... divoké africké rytmy, bubínky z kozích kůží, děti z ulice hrající divadlo</a:t>
            </a:r>
            <a:br>
              <a:rPr lang="cs-CZ" sz="2000" dirty="0" smtClean="0">
                <a:latin typeface="Comic Sans MS" pitchFamily="66" charset="0"/>
              </a:rPr>
            </a:br>
            <a:r>
              <a:rPr lang="cs-CZ" sz="2000" dirty="0" smtClean="0">
                <a:latin typeface="Comic Sans MS" pitchFamily="66" charset="0"/>
              </a:rPr>
              <a:t/>
            </a:r>
            <a:br>
              <a:rPr lang="cs-CZ" sz="2000" dirty="0" smtClean="0">
                <a:latin typeface="Comic Sans MS" pitchFamily="66" charset="0"/>
              </a:rPr>
            </a:br>
            <a:r>
              <a:rPr lang="cs-CZ" sz="2000" dirty="0" smtClean="0">
                <a:latin typeface="Comic Sans MS" pitchFamily="66" charset="0"/>
              </a:rPr>
              <a:t>Podívejte se do různých zemí afrického kontinentu a užasnete nad tím, jak jsou místní lidé šikovní a jejich výrobky nápadité, krásné, exotické ... </a:t>
            </a:r>
            <a:r>
              <a:rPr lang="cs-CZ" dirty="0" smtClean="0">
                <a:latin typeface="Comic Sans MS" pitchFamily="66" charset="0"/>
              </a:rPr>
              <a:t/>
            </a:r>
            <a:br>
              <a:rPr lang="cs-CZ" dirty="0" smtClean="0">
                <a:latin typeface="Comic Sans MS" pitchFamily="66" charset="0"/>
              </a:rPr>
            </a:br>
            <a:r>
              <a:rPr lang="cs-CZ" dirty="0" smtClean="0">
                <a:latin typeface="Comic Sans MS" pitchFamily="66" charset="0"/>
              </a:rPr>
              <a:t/>
            </a:r>
            <a:br>
              <a:rPr lang="cs-CZ" dirty="0" smtClean="0">
                <a:latin typeface="Comic Sans MS" pitchFamily="66" charset="0"/>
              </a:rPr>
            </a:br>
            <a:endParaRPr lang="cs-CZ" dirty="0">
              <a:latin typeface="Comic Sans MS" pitchFamily="66" charset="0"/>
            </a:endParaRPr>
          </a:p>
        </p:txBody>
      </p:sp>
      <p:pic>
        <p:nvPicPr>
          <p:cNvPr id="14338" name="Picture 2" descr="http://tmp.aktualne.centrum.sk/soumar/img/1054/79/10547919-africka-sava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3140968"/>
            <a:ext cx="4629150" cy="30861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Obdélník 3"/>
          <p:cNvSpPr/>
          <p:nvPr/>
        </p:nvSpPr>
        <p:spPr>
          <a:xfrm>
            <a:off x="2224311" y="6093296"/>
            <a:ext cx="4572000" cy="646331"/>
          </a:xfrm>
          <a:prstGeom prst="rect">
            <a:avLst/>
          </a:prstGeom>
        </p:spPr>
        <p:txBody>
          <a:bodyPr>
            <a:spAutoFit/>
          </a:bodyPr>
          <a:lstStyle/>
          <a:p>
            <a:pPr algn="ctr"/>
            <a:r>
              <a:rPr lang="cs-CZ" dirty="0" smtClean="0">
                <a:latin typeface="AR CARTER" pitchFamily="2" charset="0"/>
              </a:rPr>
              <a:t>http://aktualne.centrum.sk/cestovanie/foto.phtml?id=965468&amp;cid=1190665</a:t>
            </a:r>
            <a:endParaRPr lang="cs-CZ" dirty="0">
              <a:latin typeface="AR CARTER" pitchFamily="2" charset="0"/>
            </a:endParaRPr>
          </a:p>
        </p:txBody>
      </p:sp>
    </p:spTree>
    <p:extLst>
      <p:ext uri="{BB962C8B-B14F-4D97-AF65-F5344CB8AC3E}">
        <p14:creationId xmlns:p14="http://schemas.microsoft.com/office/powerpoint/2010/main" val="3056011552"/>
      </p:ext>
    </p:extLst>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jakelavery.com/africa/images/africamap.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836712"/>
            <a:ext cx="4686300" cy="4933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Obdélník 4"/>
          <p:cNvSpPr/>
          <p:nvPr/>
        </p:nvSpPr>
        <p:spPr>
          <a:xfrm rot="550503">
            <a:off x="3003977" y="5949280"/>
            <a:ext cx="2925801" cy="369332"/>
          </a:xfrm>
          <a:prstGeom prst="rect">
            <a:avLst/>
          </a:prstGeom>
        </p:spPr>
        <p:txBody>
          <a:bodyPr wrap="none">
            <a:spAutoFit/>
          </a:bodyPr>
          <a:lstStyle/>
          <a:p>
            <a:r>
              <a:rPr lang="cs-CZ" dirty="0" smtClean="0">
                <a:latin typeface="AR CARTER" pitchFamily="2" charset="0"/>
              </a:rPr>
              <a:t>http://jakelavery.com/africa/map.html</a:t>
            </a:r>
            <a:endParaRPr lang="cs-CZ" dirty="0">
              <a:latin typeface="AR CARTER" pitchFamily="2" charset="0"/>
            </a:endParaRPr>
          </a:p>
        </p:txBody>
      </p:sp>
    </p:spTree>
    <p:extLst>
      <p:ext uri="{BB962C8B-B14F-4D97-AF65-F5344CB8AC3E}">
        <p14:creationId xmlns:p14="http://schemas.microsoft.com/office/powerpoint/2010/main" val="2476213780"/>
      </p:ext>
    </p:extLst>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57200" y="1524000"/>
            <a:ext cx="8229600" cy="896888"/>
          </a:xfrm>
        </p:spPr>
        <p:txBody>
          <a:bodyPr/>
          <a:lstStyle/>
          <a:p>
            <a:pPr marL="0" indent="0" algn="ctr">
              <a:buNone/>
            </a:pPr>
            <a:r>
              <a:rPr lang="cs-CZ" dirty="0" smtClean="0"/>
              <a:t>Kontinent </a:t>
            </a:r>
            <a:r>
              <a:rPr lang="cs-CZ" dirty="0"/>
              <a:t>je plný národů, společností a civilizací, každý s jedinečnou vizuální zvláštní </a:t>
            </a:r>
            <a:r>
              <a:rPr lang="cs-CZ" dirty="0" smtClean="0"/>
              <a:t>kulturou.</a:t>
            </a:r>
            <a:endParaRPr lang="cs-CZ" dirty="0"/>
          </a:p>
        </p:txBody>
      </p:sp>
      <p:pic>
        <p:nvPicPr>
          <p:cNvPr id="3074" name="Picture 2" descr="afrič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008" y="3140968"/>
            <a:ext cx="3790447" cy="25202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76" name="Picture 4" descr="http://www.body-art.estranky.cz/img/picture/13/pictur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3152831"/>
            <a:ext cx="3768417" cy="25202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Obdélník 4"/>
          <p:cNvSpPr/>
          <p:nvPr/>
        </p:nvSpPr>
        <p:spPr>
          <a:xfrm>
            <a:off x="4386232" y="5712256"/>
            <a:ext cx="4572000" cy="307777"/>
          </a:xfrm>
          <a:prstGeom prst="rect">
            <a:avLst/>
          </a:prstGeom>
        </p:spPr>
        <p:txBody>
          <a:bodyPr>
            <a:spAutoFit/>
          </a:bodyPr>
          <a:lstStyle/>
          <a:p>
            <a:pPr algn="ctr"/>
            <a:r>
              <a:rPr lang="cs-CZ" sz="1400" dirty="0" smtClean="0">
                <a:latin typeface="AR CARTER" pitchFamily="2" charset="0"/>
              </a:rPr>
              <a:t>http://www.body-art.estranky.cz/clanky/bodyart.html</a:t>
            </a:r>
            <a:endParaRPr lang="cs-CZ" sz="1400" dirty="0">
              <a:latin typeface="AR CARTER" pitchFamily="2" charset="0"/>
            </a:endParaRPr>
          </a:p>
        </p:txBody>
      </p:sp>
      <p:sp>
        <p:nvSpPr>
          <p:cNvPr id="6" name="Obdélník 5"/>
          <p:cNvSpPr/>
          <p:nvPr/>
        </p:nvSpPr>
        <p:spPr>
          <a:xfrm>
            <a:off x="216024" y="5712256"/>
            <a:ext cx="4572000" cy="584775"/>
          </a:xfrm>
          <a:prstGeom prst="rect">
            <a:avLst/>
          </a:prstGeom>
        </p:spPr>
        <p:txBody>
          <a:bodyPr>
            <a:spAutoFit/>
          </a:bodyPr>
          <a:lstStyle/>
          <a:p>
            <a:pPr algn="ctr"/>
            <a:r>
              <a:rPr lang="cs-CZ" sz="1600" dirty="0" smtClean="0">
                <a:latin typeface="AR CARTER" pitchFamily="2" charset="0"/>
              </a:rPr>
              <a:t>http://masopustovaostravice.blog.cz/en/0909/africke-narody-a-kmeny</a:t>
            </a:r>
            <a:endParaRPr lang="cs-CZ" sz="1600" dirty="0">
              <a:latin typeface="AR CARTER" pitchFamily="2" charset="0"/>
            </a:endParaRPr>
          </a:p>
        </p:txBody>
      </p:sp>
    </p:spTree>
    <p:extLst>
      <p:ext uri="{BB962C8B-B14F-4D97-AF65-F5344CB8AC3E}">
        <p14:creationId xmlns:p14="http://schemas.microsoft.com/office/powerpoint/2010/main" val="2898478770"/>
      </p:ext>
    </p:extLst>
  </p:cSld>
  <p:clrMapOvr>
    <a:masterClrMapping/>
  </p:clrMapOvr>
  <p:transition spd="slow">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323528" y="8531"/>
            <a:ext cx="6923112" cy="1044352"/>
          </a:xfrm>
        </p:spPr>
        <p:txBody>
          <a:bodyPr/>
          <a:lstStyle/>
          <a:p>
            <a:r>
              <a:rPr lang="cs-CZ" dirty="0" smtClean="0"/>
              <a:t>Umění…kousek po kousku </a:t>
            </a:r>
            <a:endParaRPr lang="cs-CZ" dirty="0"/>
          </a:p>
        </p:txBody>
      </p:sp>
      <p:sp>
        <p:nvSpPr>
          <p:cNvPr id="4" name="TextovéPole 3"/>
          <p:cNvSpPr txBox="1"/>
          <p:nvPr/>
        </p:nvSpPr>
        <p:spPr>
          <a:xfrm>
            <a:off x="449466" y="1700808"/>
            <a:ext cx="2376264" cy="3570208"/>
          </a:xfrm>
          <a:prstGeom prst="rect">
            <a:avLst/>
          </a:prstGeom>
          <a:noFill/>
        </p:spPr>
        <p:txBody>
          <a:bodyPr wrap="square" rtlCol="0">
            <a:spAutoFit/>
          </a:bodyPr>
          <a:lstStyle/>
          <a:p>
            <a:r>
              <a:rPr lang="cs-CZ" sz="2800" b="1" dirty="0" smtClean="0"/>
              <a:t>Body art -</a:t>
            </a:r>
            <a:r>
              <a:rPr lang="cs-CZ" dirty="0" smtClean="0"/>
              <a:t>používají africké kmeny už dlouhá tisíciletí. Někdy je to pouze „módní doplněk“ a jindy má mystické až rituální účely. </a:t>
            </a:r>
          </a:p>
          <a:p>
            <a:endParaRPr lang="cs-CZ" dirty="0" smtClean="0"/>
          </a:p>
          <a:p>
            <a:endParaRPr lang="cs-CZ" dirty="0"/>
          </a:p>
          <a:p>
            <a:endParaRPr lang="cs-CZ" dirty="0" smtClean="0"/>
          </a:p>
          <a:p>
            <a:endParaRPr lang="cs-CZ" dirty="0"/>
          </a:p>
        </p:txBody>
      </p:sp>
      <p:pic>
        <p:nvPicPr>
          <p:cNvPr id="4098" name="Picture 2" descr="http://www.photoearth.cz/html/fotografie/56_66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7907" y="1831535"/>
            <a:ext cx="5814990" cy="41764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Obdélník 4"/>
          <p:cNvSpPr/>
          <p:nvPr/>
        </p:nvSpPr>
        <p:spPr>
          <a:xfrm>
            <a:off x="3419402" y="6007999"/>
            <a:ext cx="4572000" cy="646331"/>
          </a:xfrm>
          <a:prstGeom prst="rect">
            <a:avLst/>
          </a:prstGeom>
        </p:spPr>
        <p:txBody>
          <a:bodyPr>
            <a:spAutoFit/>
          </a:bodyPr>
          <a:lstStyle/>
          <a:p>
            <a:pPr algn="ctr"/>
            <a:r>
              <a:rPr lang="cs-CZ" dirty="0" smtClean="0">
                <a:latin typeface="AR CARTER" pitchFamily="2" charset="0"/>
              </a:rPr>
              <a:t>http://www.photoearth.cz/clanek-etiopie-zeme-kde-se-zastavil-cas/</a:t>
            </a:r>
            <a:endParaRPr lang="cs-CZ" dirty="0">
              <a:latin typeface="AR CARTER" pitchFamily="2" charset="0"/>
            </a:endParaRPr>
          </a:p>
        </p:txBody>
      </p:sp>
    </p:spTree>
    <p:extLst>
      <p:ext uri="{BB962C8B-B14F-4D97-AF65-F5344CB8AC3E}">
        <p14:creationId xmlns:p14="http://schemas.microsoft.com/office/powerpoint/2010/main" val="1283510447"/>
      </p:ext>
    </p:extLst>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95536" y="260648"/>
            <a:ext cx="3394720" cy="3417168"/>
          </a:xfrm>
        </p:spPr>
        <p:txBody>
          <a:bodyPr>
            <a:normAutofit/>
          </a:bodyPr>
          <a:lstStyle/>
          <a:p>
            <a:pPr marL="0" indent="0">
              <a:buNone/>
            </a:pPr>
            <a:r>
              <a:rPr lang="cs-CZ" b="1" dirty="0" smtClean="0"/>
              <a:t>Šperky -</a:t>
            </a:r>
          </a:p>
          <a:p>
            <a:pPr marL="0" indent="0">
              <a:buNone/>
            </a:pPr>
            <a:r>
              <a:rPr lang="cs-CZ" sz="2400" dirty="0" smtClean="0"/>
              <a:t>V této zemi nemají poukazovat na slávu a bohatství, ale mají zdobit africké ženy a hrdé bojovníky. Každý kmen mé své barvy, styly a způsoby </a:t>
            </a:r>
            <a:r>
              <a:rPr lang="cs-CZ" sz="2400" dirty="0" smtClean="0"/>
              <a:t>užívání. </a:t>
            </a:r>
            <a:endParaRPr lang="cs-CZ" sz="2400" dirty="0"/>
          </a:p>
        </p:txBody>
      </p:sp>
      <p:pic>
        <p:nvPicPr>
          <p:cNvPr id="5124" name="Picture 4" descr="Svatba kmene Samburu. &#10;Ženská obřízka. Příležitostí pro slávu jsou ženské obřízky prováděné u Samburů těsně před svatbou. Ti totiž stále věří, že pokud by se penis muže dotkl klitorisu ženy, stal by se muž impotentním. To je hlavní důvod, proč jsou samburské dívky dodnes zbavovány klitorisu. V den obřízky je dívce pomazána hlava a korále červenou hlínou smíchanou s máslem. Žena, která obřízku provádí, pochází většinou z klanu Ltorobo, bývá středního věku a je velmi vážená. Neobřezanou dívku by za ženu nikdo nechtěl. Těsně před samotným zákrokem se dívce polije hlava mlékem. Hned poté je posazena na hovězí kůži, která je rovněž celá natřena červenou barvou. Ženská obřízka je extrémně bolestivou záležitostí, a proto dívku drží většinou čtyři ženy. Dvě za ruce a za ramena, druhé dvě jí drží roztažené nohy. Tento obřad právě probíhá v jedné ze zdejších chýší. K té se samozřejmě celý den nesmí muži ani přiblížit. U jiných domorodých kmenů v nedalekém Somálsku se dokonce provádí tak zvané rituální zašívání žen, při kterém před svatbou zašijí nevěstě vaginu! Takto zašitou ženu musí poté muž nožem rozříznout a nejbližších několik dní s ní souložit pokud možno co nejčastěji, aby rána opět nesrostla! Obřízky penisů jsou v Africe výsadou zejména islámských krajů, tedy nejvíce v saharské oblasti. &#10;(Keňa)">
            <a:hlinkClick r:id="rId2" tooltip="Svatba kmene Samburu. &#10;Ženská obřízka. Příležitostí pro slávu jsou ženské obřízky prováděné u Samburů těsně před svatbou. Ti totiž stále věří, že pokud by se penis muže dotkl klitorisu ženy, stal by se muž impotentním. To je hlavní důvod, proč jsou samburské dívky dodnes zbavovány klitorisu. V den obřízky je dívce pomazána hlava a korále červenou hlínou smíchanou s máslem. Žena, která obřízku provádí, pochází většinou z klanu Ltorobo, bývá středního věku a je velmi vážená. Neobřezanou dívku by za ženu nikdo nechtěl. Těsně před samotným zákrokem se dívce polije hlava mlékem. Hned poté je posazena na hovězí kůži, která je rovněž celá natřena červenou barvou. Ženská obřízka je extrémně bolestivou záležitostí, a proto dívku drží většinou čtyři ženy. Dvě za ruce a za ramena, druhé dvě jí drží roztažené nohy. Tento obřad právě probíhá v jedné ze zdejších chýší. K té se samozřejmě celý den nesmí muži ani přiblížit. U jiných domorodých kmenů v nedalekém Somálsku se dokonce provádí tak zvané rituální zašívání žen, při kterém před svatbou zašijí nevěstě vaginu! Takto zašitou ženu musí poté muž nožem rozříznout a nejbližších několik dní s ní souložit pokud možno co nejčastěji, aby rána opět nesrostla! Obřízky penisů jsou v Africe výsadou zejména islámských krajů, tedy nejvíce v saharské oblasti. &#10;(Keň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476671"/>
            <a:ext cx="4005197" cy="282867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Tváře. &#10;Samburští bojovníci mají na hlavách typická dlouhá péra zdejších ptáků, stejně jako pouťové růže. Také dlouhé spletené vlasy potřené červenou směsí másla a hlíny, nebo ornamenty a barevné korálky jsou pro tento kmen specifické. Samburové žijí v blízkosti kmenů Turkana, Rendil a El Molo vyskytujících se na břehu jezera Turkana nebo také nepočetného kmene Njemsů a kmene Karamojů. Vyznávají animismus, součástí jejich života jsou bolestivé a kruté rituály jako například ženská obřízka. Jsou to pastevci žijící v oblastech, kde lze stále pozorovat značné množství divoké zvěře, například lvů, levhartů a také slonů. &#10;(Severní Keňa)">
            <a:hlinkClick r:id="rId4" tooltip="Tváře. &#10;Samburští bojovníci mají na hlavách typická dlouhá péra zdejších ptáků, stejně jako pouťové růže. Také dlouhé spletené vlasy potřené červenou směsí másla a hlíny, nebo ornamenty a barevné korálky jsou pro tento kmen specifické. Samburové žijí v blízkosti kmenů Turkana, Rendil a El Molo vyskytujících se na břehu jezera Turkana nebo také nepočetného kmene Njemsů a kmene Karamojů. Vyznávají animismus, součástí jejich života jsou bolestivé a kruté rituály jako například ženská obřízka. Jsou to pastevci žijící v oblastech, kde lze stále pozorovat značné množství divoké zvěře, například lvů, levhartů a také slonů. &#10;(Severní Keňa)"/>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7860" y="3899898"/>
            <a:ext cx="4005197" cy="2628412"/>
          </a:xfrm>
          <a:prstGeom prst="rect">
            <a:avLst/>
          </a:prstGeom>
          <a:noFill/>
          <a:extLst>
            <a:ext uri="{909E8E84-426E-40DD-AFC4-6F175D3DCCD1}">
              <a14:hiddenFill xmlns:a14="http://schemas.microsoft.com/office/drawing/2010/main">
                <a:solidFill>
                  <a:srgbClr val="FFFFFF"/>
                </a:solidFill>
              </a14:hiddenFill>
            </a:ext>
          </a:extLst>
        </p:spPr>
      </p:pic>
      <p:sp>
        <p:nvSpPr>
          <p:cNvPr id="4" name="Obdélník 3"/>
          <p:cNvSpPr/>
          <p:nvPr/>
        </p:nvSpPr>
        <p:spPr>
          <a:xfrm>
            <a:off x="4432614" y="3333441"/>
            <a:ext cx="4572000" cy="646331"/>
          </a:xfrm>
          <a:prstGeom prst="rect">
            <a:avLst/>
          </a:prstGeom>
        </p:spPr>
        <p:txBody>
          <a:bodyPr>
            <a:spAutoFit/>
          </a:bodyPr>
          <a:lstStyle/>
          <a:p>
            <a:pPr algn="ctr"/>
            <a:r>
              <a:rPr lang="cs-CZ" dirty="0" smtClean="0">
                <a:latin typeface="AR CARTER" pitchFamily="2" charset="0"/>
              </a:rPr>
              <a:t>http://www.nahaafrika.cz/pribehy-z-Afriky/Svatba-kmene-Samburu.html</a:t>
            </a:r>
            <a:endParaRPr lang="cs-CZ" dirty="0">
              <a:latin typeface="AR CARTER" pitchFamily="2" charset="0"/>
            </a:endParaRPr>
          </a:p>
        </p:txBody>
      </p:sp>
      <p:pic>
        <p:nvPicPr>
          <p:cNvPr id="5128" name="Picture 8" descr="http://www.csoplibosvary.ecn.cz/galerie/201102022114_Nahe_Himbky_v_Namibii.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527" y="3899898"/>
            <a:ext cx="4084693" cy="2628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800243"/>
      </p:ext>
    </p:extLst>
  </p:cSld>
  <p:clrMapOvr>
    <a:masterClrMapping/>
  </p:clrMapOvr>
  <p:transition spd="slow">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cestovatel.cz/foto-soubory/001-murs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77484"/>
            <a:ext cx="3810000" cy="5715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Obdélník 3"/>
          <p:cNvSpPr/>
          <p:nvPr/>
        </p:nvSpPr>
        <p:spPr>
          <a:xfrm>
            <a:off x="142497" y="6084819"/>
            <a:ext cx="4572000" cy="584775"/>
          </a:xfrm>
          <a:prstGeom prst="rect">
            <a:avLst/>
          </a:prstGeom>
        </p:spPr>
        <p:txBody>
          <a:bodyPr>
            <a:spAutoFit/>
          </a:bodyPr>
          <a:lstStyle/>
          <a:p>
            <a:pPr algn="ctr"/>
            <a:r>
              <a:rPr lang="cs-CZ" sz="1600" dirty="0" smtClean="0">
                <a:latin typeface="AR CARTER" pitchFamily="2" charset="0"/>
              </a:rPr>
              <a:t>http://www.cestovatel.cz/clanky/etiopske-udoli-omo-8211-cerny-poklad-africkych-pralesu/#4173e8da09a55b906ae912ee6c478194</a:t>
            </a:r>
            <a:endParaRPr lang="cs-CZ" sz="1600" dirty="0">
              <a:latin typeface="AR CARTER" pitchFamily="2" charset="0"/>
            </a:endParaRPr>
          </a:p>
        </p:txBody>
      </p:sp>
      <p:pic>
        <p:nvPicPr>
          <p:cNvPr id="6150" name="Picture 6" descr="http://3.bp.blogspot.com/_JUT0ekNl-Ms/TB4TML4qzvI/AAAAAAAABFY/rOji2kG4H-E/s1600/donsow-chief-cl-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332655"/>
            <a:ext cx="3772040" cy="56635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Obdélník 5"/>
          <p:cNvSpPr/>
          <p:nvPr/>
        </p:nvSpPr>
        <p:spPr>
          <a:xfrm>
            <a:off x="4532060" y="6054040"/>
            <a:ext cx="4572000" cy="646331"/>
          </a:xfrm>
          <a:prstGeom prst="rect">
            <a:avLst/>
          </a:prstGeom>
        </p:spPr>
        <p:txBody>
          <a:bodyPr>
            <a:spAutoFit/>
          </a:bodyPr>
          <a:lstStyle/>
          <a:p>
            <a:pPr algn="ctr"/>
            <a:r>
              <a:rPr lang="cs-CZ" dirty="0" smtClean="0">
                <a:latin typeface="AR CARTER" pitchFamily="2" charset="0"/>
              </a:rPr>
              <a:t>http://vicsvetla.blogspot.com/2010/06/jung-ze-vzpominek-cesty-severni-afrika.html</a:t>
            </a:r>
            <a:endParaRPr lang="cs-CZ" dirty="0">
              <a:latin typeface="AR CARTER" pitchFamily="2" charset="0"/>
            </a:endParaRPr>
          </a:p>
        </p:txBody>
      </p:sp>
    </p:spTree>
    <p:extLst>
      <p:ext uri="{BB962C8B-B14F-4D97-AF65-F5344CB8AC3E}">
        <p14:creationId xmlns:p14="http://schemas.microsoft.com/office/powerpoint/2010/main" val="475427119"/>
      </p:ext>
    </p:extLst>
  </p:cSld>
  <p:clrMapOvr>
    <a:masterClrMapping/>
  </p:clrMapOvr>
  <p:transition spd="slow">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83788" y="1772816"/>
            <a:ext cx="3744416" cy="4752528"/>
          </a:xfrm>
        </p:spPr>
        <p:txBody>
          <a:bodyPr>
            <a:normAutofit/>
          </a:bodyPr>
          <a:lstStyle/>
          <a:p>
            <a:pPr marL="0" indent="0">
              <a:buNone/>
            </a:pPr>
            <a:r>
              <a:rPr lang="cs-CZ" sz="2400" dirty="0" smtClean="0"/>
              <a:t>Africké bubny  a plápolající oheň. Kolem ohně poskakují afričtí domorodci v maskách nebo s oštěpy. Tak si mnoho lidí vybaví africkou hudbu. Hudba slouží pro rozmluvu s bohy, jako oslava vítězství nebo má jiný rituální význam. Někdy se mohou tanečníci ocitnout až v transu.</a:t>
            </a:r>
            <a:endParaRPr lang="cs-CZ" sz="2400" dirty="0"/>
          </a:p>
        </p:txBody>
      </p:sp>
      <p:sp>
        <p:nvSpPr>
          <p:cNvPr id="3" name="Nadpis 2"/>
          <p:cNvSpPr>
            <a:spLocks noGrp="1"/>
          </p:cNvSpPr>
          <p:nvPr>
            <p:ph type="title"/>
          </p:nvPr>
        </p:nvSpPr>
        <p:spPr/>
        <p:txBody>
          <a:bodyPr/>
          <a:lstStyle/>
          <a:p>
            <a:r>
              <a:rPr lang="cs-CZ" dirty="0" smtClean="0"/>
              <a:t>Hudba? Také umění!</a:t>
            </a:r>
            <a:endParaRPr lang="cs-CZ" dirty="0"/>
          </a:p>
        </p:txBody>
      </p:sp>
      <p:pic>
        <p:nvPicPr>
          <p:cNvPr id="7170" name="Picture 2" descr="Účastníci 1000 stars f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1" y="2204864"/>
            <a:ext cx="4619625" cy="30765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Obdélník 3"/>
          <p:cNvSpPr/>
          <p:nvPr/>
        </p:nvSpPr>
        <p:spPr>
          <a:xfrm>
            <a:off x="4163763" y="5445224"/>
            <a:ext cx="4572000" cy="369332"/>
          </a:xfrm>
          <a:prstGeom prst="rect">
            <a:avLst/>
          </a:prstGeom>
        </p:spPr>
        <p:txBody>
          <a:bodyPr>
            <a:spAutoFit/>
          </a:bodyPr>
          <a:lstStyle/>
          <a:p>
            <a:pPr algn="ctr"/>
            <a:r>
              <a:rPr lang="cs-CZ" dirty="0" smtClean="0">
                <a:latin typeface="AR CARTER" pitchFamily="2" charset="0"/>
              </a:rPr>
              <a:t>http://www.velehory.cz/zeme/etiopie/festival-tisice-hvezd</a:t>
            </a:r>
            <a:endParaRPr lang="cs-CZ" dirty="0">
              <a:latin typeface="AR CARTER" pitchFamily="2" charset="0"/>
            </a:endParaRPr>
          </a:p>
        </p:txBody>
      </p:sp>
    </p:spTree>
    <p:extLst>
      <p:ext uri="{BB962C8B-B14F-4D97-AF65-F5344CB8AC3E}">
        <p14:creationId xmlns:p14="http://schemas.microsoft.com/office/powerpoint/2010/main" val="749375609"/>
      </p:ext>
    </p:extLst>
  </p:cSld>
  <p:clrMapOvr>
    <a:masterClrMapping/>
  </p:clrMapOvr>
  <p:transition spd="slow">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nd01.jxs.cz/432/456/a78a4db745_29754089_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4644516" cy="30963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Obdélník 3"/>
          <p:cNvSpPr/>
          <p:nvPr/>
        </p:nvSpPr>
        <p:spPr>
          <a:xfrm>
            <a:off x="-19147" y="3192790"/>
            <a:ext cx="4572000" cy="369332"/>
          </a:xfrm>
          <a:prstGeom prst="rect">
            <a:avLst/>
          </a:prstGeom>
        </p:spPr>
        <p:txBody>
          <a:bodyPr>
            <a:spAutoFit/>
          </a:bodyPr>
          <a:lstStyle/>
          <a:p>
            <a:pPr algn="ctr"/>
            <a:r>
              <a:rPr lang="cs-CZ" dirty="0" smtClean="0">
                <a:latin typeface="AR CARTER" pitchFamily="2" charset="0"/>
              </a:rPr>
              <a:t>http://maya-mysteria.blog.cz/0806/africka-magie</a:t>
            </a:r>
            <a:endParaRPr lang="cs-CZ" dirty="0">
              <a:latin typeface="AR CARTER" pitchFamily="2" charset="0"/>
            </a:endParaRPr>
          </a:p>
        </p:txBody>
      </p:sp>
      <p:pic>
        <p:nvPicPr>
          <p:cNvPr id="8196" name="Picture 4" descr="http://oe8cua.blu.livefilestore.com/y1pWrfjjQ22SXmiamb4uIcddcsqNV__TRbhLVqJi497TwEUWvU6J6vhr56IeyUA9HxbbJaNu-l5yg_bju-wNGw5EZuSyRPY2HVU/initiation-ritual-in-malawi-afrika-t7010.jpg?psid=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6248" y="3192790"/>
            <a:ext cx="4692599" cy="33161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Obdélník 4"/>
          <p:cNvSpPr/>
          <p:nvPr/>
        </p:nvSpPr>
        <p:spPr>
          <a:xfrm>
            <a:off x="4356719" y="6185728"/>
            <a:ext cx="4572000" cy="646331"/>
          </a:xfrm>
          <a:prstGeom prst="rect">
            <a:avLst/>
          </a:prstGeom>
        </p:spPr>
        <p:txBody>
          <a:bodyPr>
            <a:spAutoFit/>
          </a:bodyPr>
          <a:lstStyle/>
          <a:p>
            <a:pPr algn="ctr"/>
            <a:r>
              <a:rPr lang="cs-CZ" dirty="0" smtClean="0">
                <a:latin typeface="AR CARTER" pitchFamily="2" charset="0"/>
              </a:rPr>
              <a:t>https://annapos.wordpress.com/2011/06/11/moralka-pani-dulske/</a:t>
            </a:r>
            <a:endParaRPr lang="cs-CZ" dirty="0">
              <a:latin typeface="AR CARTER" pitchFamily="2" charset="0"/>
            </a:endParaRPr>
          </a:p>
        </p:txBody>
      </p:sp>
      <p:sp>
        <p:nvSpPr>
          <p:cNvPr id="6" name="TextovéPole 5"/>
          <p:cNvSpPr txBox="1"/>
          <p:nvPr/>
        </p:nvSpPr>
        <p:spPr>
          <a:xfrm>
            <a:off x="5148064" y="1268760"/>
            <a:ext cx="3312368" cy="369332"/>
          </a:xfrm>
          <a:prstGeom prst="rect">
            <a:avLst/>
          </a:prstGeom>
          <a:noFill/>
        </p:spPr>
        <p:txBody>
          <a:bodyPr wrap="square" rtlCol="0">
            <a:spAutoFit/>
          </a:bodyPr>
          <a:lstStyle/>
          <a:p>
            <a:r>
              <a:rPr lang="cs-CZ" b="1" dirty="0" smtClean="0"/>
              <a:t>ŠAMAN V TRANZU</a:t>
            </a:r>
            <a:endParaRPr lang="cs-CZ" b="1" dirty="0"/>
          </a:p>
        </p:txBody>
      </p:sp>
      <p:sp>
        <p:nvSpPr>
          <p:cNvPr id="7" name="TextovéPole 6"/>
          <p:cNvSpPr txBox="1"/>
          <p:nvPr/>
        </p:nvSpPr>
        <p:spPr>
          <a:xfrm>
            <a:off x="1259632" y="4509120"/>
            <a:ext cx="2880320" cy="646331"/>
          </a:xfrm>
          <a:prstGeom prst="rect">
            <a:avLst/>
          </a:prstGeom>
          <a:noFill/>
        </p:spPr>
        <p:txBody>
          <a:bodyPr wrap="square" rtlCol="0">
            <a:spAutoFit/>
          </a:bodyPr>
          <a:lstStyle/>
          <a:p>
            <a:r>
              <a:rPr lang="cs-CZ" b="1" dirty="0" smtClean="0"/>
              <a:t>PŘED RITUÁLNÍM TANCEM</a:t>
            </a:r>
            <a:endParaRPr lang="cs-CZ" b="1" dirty="0"/>
          </a:p>
        </p:txBody>
      </p:sp>
    </p:spTree>
    <p:extLst>
      <p:ext uri="{BB962C8B-B14F-4D97-AF65-F5344CB8AC3E}">
        <p14:creationId xmlns:p14="http://schemas.microsoft.com/office/powerpoint/2010/main" val="2538726660"/>
      </p:ext>
    </p:extLst>
  </p:cSld>
  <p:clrMapOvr>
    <a:masterClrMapping/>
  </p:clrMapOvr>
  <p:transition spd="slow">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upload.wikimedia.org/wikipedia/commons/9/91/Djemb%C3%A9_player.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1377280"/>
            <a:ext cx="5329836" cy="4572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Obdélník 4"/>
          <p:cNvSpPr/>
          <p:nvPr/>
        </p:nvSpPr>
        <p:spPr>
          <a:xfrm>
            <a:off x="3524033" y="5949280"/>
            <a:ext cx="2105063" cy="369332"/>
          </a:xfrm>
          <a:prstGeom prst="rect">
            <a:avLst/>
          </a:prstGeom>
        </p:spPr>
        <p:txBody>
          <a:bodyPr wrap="none">
            <a:spAutoFit/>
          </a:bodyPr>
          <a:lstStyle/>
          <a:p>
            <a:pPr algn="ctr"/>
            <a:r>
              <a:rPr lang="cs-CZ" dirty="0" smtClean="0">
                <a:latin typeface="AR CARTER" pitchFamily="2" charset="0"/>
              </a:rPr>
              <a:t>http://udu.tumi.cz/faq.htm</a:t>
            </a:r>
            <a:endParaRPr lang="cs-CZ" dirty="0">
              <a:latin typeface="AR CARTER" pitchFamily="2" charset="0"/>
            </a:endParaRPr>
          </a:p>
        </p:txBody>
      </p:sp>
      <p:sp>
        <p:nvSpPr>
          <p:cNvPr id="2" name="TextovéPole 1"/>
          <p:cNvSpPr txBox="1"/>
          <p:nvPr/>
        </p:nvSpPr>
        <p:spPr>
          <a:xfrm>
            <a:off x="395536" y="404664"/>
            <a:ext cx="8136904" cy="646331"/>
          </a:xfrm>
          <a:prstGeom prst="rect">
            <a:avLst/>
          </a:prstGeom>
          <a:noFill/>
        </p:spPr>
        <p:txBody>
          <a:bodyPr wrap="square" rtlCol="0">
            <a:spAutoFit/>
          </a:bodyPr>
          <a:lstStyle/>
          <a:p>
            <a:r>
              <a:rPr lang="cs-CZ" sz="3600" dirty="0" smtClean="0"/>
              <a:t>MODERNÍ SE MÍSÍ SE STAROBYLÝM</a:t>
            </a:r>
            <a:endParaRPr lang="cs-CZ" sz="3600" dirty="0"/>
          </a:p>
        </p:txBody>
      </p:sp>
    </p:spTree>
    <p:extLst>
      <p:ext uri="{BB962C8B-B14F-4D97-AF65-F5344CB8AC3E}">
        <p14:creationId xmlns:p14="http://schemas.microsoft.com/office/powerpoint/2010/main" val="1103175159"/>
      </p:ext>
    </p:extLst>
  </p:cSld>
  <p:clrMapOvr>
    <a:masterClrMapping/>
  </p:clrMapOvr>
  <p:transition spd="slow">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23528" y="980728"/>
            <a:ext cx="2880320" cy="4497288"/>
          </a:xfrm>
        </p:spPr>
        <p:txBody>
          <a:bodyPr>
            <a:normAutofit fontScale="92500" lnSpcReduction="10000"/>
          </a:bodyPr>
          <a:lstStyle/>
          <a:p>
            <a:pPr marL="0" indent="0">
              <a:buNone/>
            </a:pPr>
            <a:r>
              <a:rPr lang="cs-CZ" sz="3800" b="1" dirty="0" smtClean="0"/>
              <a:t>Dřevořezby -</a:t>
            </a:r>
          </a:p>
          <a:p>
            <a:pPr marL="0" indent="0">
              <a:buNone/>
            </a:pPr>
            <a:r>
              <a:rPr lang="cs-CZ" dirty="0" smtClean="0"/>
              <a:t>nejen způsob, jak si zkrátit čas, ale i forma uctívání bohů. V některých kmenech se nosí velké dřevěné masky nebo štíty velkých rozměrů. Samozřejmě mají dřevořezby i okrasnou funkci </a:t>
            </a:r>
            <a:endParaRPr lang="cs-CZ" dirty="0"/>
          </a:p>
        </p:txBody>
      </p:sp>
      <p:pic>
        <p:nvPicPr>
          <p:cNvPr id="12290" name="Picture 2" descr="http://faculty.scf.edu/jonesj/hum2230/pictures/african-mask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332656"/>
            <a:ext cx="4104457" cy="59722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Obdélník 3"/>
          <p:cNvSpPr/>
          <p:nvPr/>
        </p:nvSpPr>
        <p:spPr>
          <a:xfrm>
            <a:off x="3474132" y="6153801"/>
            <a:ext cx="4572000" cy="369332"/>
          </a:xfrm>
          <a:prstGeom prst="rect">
            <a:avLst/>
          </a:prstGeom>
        </p:spPr>
        <p:txBody>
          <a:bodyPr>
            <a:spAutoFit/>
          </a:bodyPr>
          <a:lstStyle/>
          <a:p>
            <a:pPr algn="ctr"/>
            <a:r>
              <a:rPr lang="cs-CZ" dirty="0" smtClean="0">
                <a:latin typeface="AR CARTER" pitchFamily="2" charset="0"/>
              </a:rPr>
              <a:t>http://faculty.scf.edu/jonesj/hum2230/syllabus.htm</a:t>
            </a:r>
            <a:endParaRPr lang="cs-CZ" dirty="0">
              <a:latin typeface="AR CARTER" pitchFamily="2" charset="0"/>
            </a:endParaRPr>
          </a:p>
        </p:txBody>
      </p:sp>
    </p:spTree>
    <p:extLst>
      <p:ext uri="{BB962C8B-B14F-4D97-AF65-F5344CB8AC3E}">
        <p14:creationId xmlns:p14="http://schemas.microsoft.com/office/powerpoint/2010/main" val="170111529"/>
      </p:ext>
    </p:extLst>
  </p:cSld>
  <p:clrMapOvr>
    <a:masterClrMapping/>
  </p:clrMapOvr>
  <p:transition spd="slow">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96086" y="1405847"/>
            <a:ext cx="3970784" cy="1760984"/>
          </a:xfrm>
        </p:spPr>
        <p:txBody>
          <a:bodyPr>
            <a:normAutofit fontScale="70000" lnSpcReduction="20000"/>
          </a:bodyPr>
          <a:lstStyle/>
          <a:p>
            <a:pPr marL="0" indent="0">
              <a:buNone/>
            </a:pPr>
            <a:r>
              <a:rPr lang="cs-CZ" dirty="0" smtClean="0"/>
              <a:t>Africké umění zná především tři barvy: </a:t>
            </a:r>
            <a:r>
              <a:rPr lang="cs-CZ" dirty="0" smtClean="0">
                <a:solidFill>
                  <a:srgbClr val="FF0000"/>
                </a:solidFill>
              </a:rPr>
              <a:t>červená</a:t>
            </a:r>
            <a:r>
              <a:rPr lang="cs-CZ" dirty="0" smtClean="0"/>
              <a:t>, bílá a</a:t>
            </a:r>
            <a:r>
              <a:rPr lang="cs-CZ" dirty="0" smtClean="0">
                <a:solidFill>
                  <a:schemeClr val="bg1"/>
                </a:solidFill>
              </a:rPr>
              <a:t> černá</a:t>
            </a:r>
            <a:r>
              <a:rPr lang="cs-CZ" dirty="0" smtClean="0"/>
              <a:t>. Avšak obrazy od umělců září různými barvami. Nejčastějšími motivy jsou zvířata a příběhy kmene (legendy). Barvy bývají převážně z přírodnin: </a:t>
            </a:r>
            <a:r>
              <a:rPr lang="cs-CZ" dirty="0" smtClean="0">
                <a:solidFill>
                  <a:srgbClr val="FF0000"/>
                </a:solidFill>
              </a:rPr>
              <a:t>červená=krev</a:t>
            </a:r>
            <a:r>
              <a:rPr lang="cs-CZ" dirty="0" smtClean="0"/>
              <a:t>, </a:t>
            </a:r>
            <a:r>
              <a:rPr lang="cs-CZ" dirty="0" smtClean="0">
                <a:solidFill>
                  <a:srgbClr val="663300"/>
                </a:solidFill>
              </a:rPr>
              <a:t>hnědá=hlína</a:t>
            </a:r>
            <a:r>
              <a:rPr lang="cs-CZ" dirty="0" smtClean="0"/>
              <a:t>, bílá=jíl…</a:t>
            </a:r>
            <a:endParaRPr lang="cs-CZ" dirty="0"/>
          </a:p>
        </p:txBody>
      </p:sp>
      <p:sp>
        <p:nvSpPr>
          <p:cNvPr id="3" name="Nadpis 2"/>
          <p:cNvSpPr>
            <a:spLocks noGrp="1"/>
          </p:cNvSpPr>
          <p:nvPr>
            <p:ph type="title"/>
          </p:nvPr>
        </p:nvSpPr>
        <p:spPr/>
        <p:txBody>
          <a:bodyPr/>
          <a:lstStyle/>
          <a:p>
            <a:r>
              <a:rPr lang="cs-CZ" dirty="0" smtClean="0"/>
              <a:t>Malířství-spíše malování</a:t>
            </a:r>
            <a:endParaRPr lang="cs-CZ" dirty="0"/>
          </a:p>
        </p:txBody>
      </p:sp>
      <p:sp>
        <p:nvSpPr>
          <p:cNvPr id="4" name="TextovéPole 3"/>
          <p:cNvSpPr txBox="1"/>
          <p:nvPr/>
        </p:nvSpPr>
        <p:spPr>
          <a:xfrm>
            <a:off x="4716016" y="5445224"/>
            <a:ext cx="4145109" cy="923330"/>
          </a:xfrm>
          <a:prstGeom prst="rect">
            <a:avLst/>
          </a:prstGeom>
          <a:noFill/>
        </p:spPr>
        <p:txBody>
          <a:bodyPr wrap="none" rtlCol="0">
            <a:spAutoFit/>
          </a:bodyPr>
          <a:lstStyle/>
          <a:p>
            <a:r>
              <a:rPr lang="cs-CZ" dirty="0" smtClean="0"/>
              <a:t>- ale </a:t>
            </a:r>
            <a:r>
              <a:rPr lang="cs-CZ" dirty="0" smtClean="0"/>
              <a:t>v některých kmenech se setkáváme </a:t>
            </a:r>
          </a:p>
          <a:p>
            <a:r>
              <a:rPr lang="cs-CZ" dirty="0" smtClean="0"/>
              <a:t>i s malbami krvavých bitev a lovů. Často</a:t>
            </a:r>
          </a:p>
          <a:p>
            <a:r>
              <a:rPr lang="cs-CZ" dirty="0"/>
              <a:t>m</a:t>
            </a:r>
            <a:r>
              <a:rPr lang="cs-CZ" dirty="0" smtClean="0"/>
              <a:t>alby dotvářejí </a:t>
            </a:r>
            <a:r>
              <a:rPr lang="cs-CZ" dirty="0" smtClean="0"/>
              <a:t>i štíty nebo chýše.</a:t>
            </a:r>
            <a:endParaRPr lang="cs-CZ" dirty="0"/>
          </a:p>
        </p:txBody>
      </p:sp>
      <p:pic>
        <p:nvPicPr>
          <p:cNvPr id="9218" name="Picture 2" descr="http://thumbs.dreamstime.com/thumb_437/1253170691bU3YB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405847"/>
            <a:ext cx="4237184" cy="33473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Obdélník 4"/>
          <p:cNvSpPr/>
          <p:nvPr/>
        </p:nvSpPr>
        <p:spPr>
          <a:xfrm>
            <a:off x="4572000" y="4798893"/>
            <a:ext cx="4572000" cy="646331"/>
          </a:xfrm>
          <a:prstGeom prst="rect">
            <a:avLst/>
          </a:prstGeom>
        </p:spPr>
        <p:txBody>
          <a:bodyPr>
            <a:spAutoFit/>
          </a:bodyPr>
          <a:lstStyle/>
          <a:p>
            <a:pPr algn="ctr"/>
            <a:r>
              <a:rPr lang="cs-CZ" dirty="0" smtClean="0">
                <a:latin typeface="AR CARTER" pitchFamily="2" charset="0"/>
              </a:rPr>
              <a:t>http://www.stockphotos.cz/image.php?img_id=10956285&amp;img_type=1</a:t>
            </a:r>
            <a:endParaRPr lang="cs-CZ" dirty="0">
              <a:latin typeface="AR CARTER" pitchFamily="2" charset="0"/>
            </a:endParaRPr>
          </a:p>
        </p:txBody>
      </p:sp>
      <p:pic>
        <p:nvPicPr>
          <p:cNvPr id="9220" name="Picture 4" descr="http://www.dlavak.cz/galerie-cesta/6/cesta_2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226" y="3109623"/>
            <a:ext cx="4536504" cy="3035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Obdélník 5"/>
          <p:cNvSpPr/>
          <p:nvPr/>
        </p:nvSpPr>
        <p:spPr>
          <a:xfrm>
            <a:off x="1113956" y="6015447"/>
            <a:ext cx="2735044" cy="369332"/>
          </a:xfrm>
          <a:prstGeom prst="rect">
            <a:avLst/>
          </a:prstGeom>
        </p:spPr>
        <p:txBody>
          <a:bodyPr wrap="none">
            <a:spAutoFit/>
          </a:bodyPr>
          <a:lstStyle/>
          <a:p>
            <a:r>
              <a:rPr lang="cs-CZ" dirty="0" smtClean="0">
                <a:latin typeface="AR CARTER" pitchFamily="2" charset="0"/>
              </a:rPr>
              <a:t>http://www.dlavak.cz/naceste6.htm</a:t>
            </a:r>
            <a:endParaRPr lang="cs-CZ" dirty="0">
              <a:latin typeface="AR CARTER" pitchFamily="2" charset="0"/>
            </a:endParaRPr>
          </a:p>
        </p:txBody>
      </p:sp>
    </p:spTree>
    <p:extLst>
      <p:ext uri="{BB962C8B-B14F-4D97-AF65-F5344CB8AC3E}">
        <p14:creationId xmlns:p14="http://schemas.microsoft.com/office/powerpoint/2010/main" val="2940806274"/>
      </p:ext>
    </p:extLst>
  </p:cSld>
  <p:clrMapOvr>
    <a:masterClrMapping/>
  </p:clrMapOvr>
  <p:transition spd="slow">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6012160" y="1620762"/>
            <a:ext cx="2048249" cy="366763"/>
          </a:xfrm>
        </p:spPr>
        <p:txBody>
          <a:bodyPr>
            <a:normAutofit fontScale="90000"/>
          </a:bodyPr>
          <a:lstStyle/>
          <a:p>
            <a:r>
              <a:rPr lang="cs-CZ" dirty="0" smtClean="0"/>
              <a:t>vesnička</a:t>
            </a:r>
            <a:endParaRPr lang="cs-CZ" dirty="0"/>
          </a:p>
        </p:txBody>
      </p:sp>
      <p:pic>
        <p:nvPicPr>
          <p:cNvPr id="11266" name="Picture 2" descr="http://www.obrazy-dekorace-interier.cz/images/big/406HS1400-obraz-lide-v-zapadu-slunce.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983" y="836712"/>
            <a:ext cx="4095750" cy="49339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Obdélník 3"/>
          <p:cNvSpPr/>
          <p:nvPr/>
        </p:nvSpPr>
        <p:spPr>
          <a:xfrm>
            <a:off x="120858" y="5770662"/>
            <a:ext cx="4572000" cy="646331"/>
          </a:xfrm>
          <a:prstGeom prst="rect">
            <a:avLst/>
          </a:prstGeom>
        </p:spPr>
        <p:txBody>
          <a:bodyPr>
            <a:spAutoFit/>
          </a:bodyPr>
          <a:lstStyle/>
          <a:p>
            <a:pPr algn="ctr"/>
            <a:r>
              <a:rPr lang="cs-CZ" dirty="0" smtClean="0">
                <a:latin typeface="AR CARTER" pitchFamily="2" charset="0"/>
              </a:rPr>
              <a:t>http://www.obrazy-dekorace-interier.cz/produkt.php?p=406HS1400</a:t>
            </a:r>
            <a:endParaRPr lang="cs-CZ" dirty="0">
              <a:latin typeface="AR CARTER" pitchFamily="2" charset="0"/>
            </a:endParaRPr>
          </a:p>
        </p:txBody>
      </p:sp>
      <p:pic>
        <p:nvPicPr>
          <p:cNvPr id="11270" name="Picture 6" descr="http://www.zoojihlava.cz/obrazky/431asc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7509" y="2018357"/>
            <a:ext cx="3235796" cy="257066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Obdélník 4"/>
          <p:cNvSpPr/>
          <p:nvPr/>
        </p:nvSpPr>
        <p:spPr>
          <a:xfrm>
            <a:off x="4599407" y="4605288"/>
            <a:ext cx="4572000" cy="369332"/>
          </a:xfrm>
          <a:prstGeom prst="rect">
            <a:avLst/>
          </a:prstGeom>
        </p:spPr>
        <p:txBody>
          <a:bodyPr>
            <a:spAutoFit/>
          </a:bodyPr>
          <a:lstStyle/>
          <a:p>
            <a:pPr algn="ctr"/>
            <a:r>
              <a:rPr lang="cs-CZ" dirty="0" smtClean="0">
                <a:latin typeface="AR CARTER" pitchFamily="2" charset="0"/>
              </a:rPr>
              <a:t>http://www.zoojihlava.cz/index.php?menu=5</a:t>
            </a:r>
            <a:endParaRPr lang="cs-CZ" dirty="0">
              <a:latin typeface="AR CARTER" pitchFamily="2" charset="0"/>
            </a:endParaRPr>
          </a:p>
        </p:txBody>
      </p:sp>
    </p:spTree>
    <p:extLst>
      <p:ext uri="{BB962C8B-B14F-4D97-AF65-F5344CB8AC3E}">
        <p14:creationId xmlns:p14="http://schemas.microsoft.com/office/powerpoint/2010/main" val="4156857846"/>
      </p:ext>
    </p:extLst>
  </p:cSld>
  <p:clrMapOvr>
    <a:masterClrMapping/>
  </p:clrMapOvr>
  <p:transition spd="slow">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endParaRPr lang="cs-CZ" dirty="0"/>
          </a:p>
        </p:txBody>
      </p:sp>
      <p:sp>
        <p:nvSpPr>
          <p:cNvPr id="3" name="Nadpis 2"/>
          <p:cNvSpPr>
            <a:spLocks noGrp="1"/>
          </p:cNvSpPr>
          <p:nvPr>
            <p:ph type="title"/>
          </p:nvPr>
        </p:nvSpPr>
        <p:spPr/>
        <p:txBody>
          <a:bodyPr/>
          <a:lstStyle/>
          <a:p>
            <a:endParaRPr lang="cs-CZ" dirty="0"/>
          </a:p>
        </p:txBody>
      </p:sp>
      <p:pic>
        <p:nvPicPr>
          <p:cNvPr id="13314" name="Picture 2" descr="http://www.artodox.eu/components/com_joomgallery/img_pictures/malstv_1/afrika_20111022_16571748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1" y="70464"/>
            <a:ext cx="4248472" cy="34766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Obdélník 3"/>
          <p:cNvSpPr/>
          <p:nvPr/>
        </p:nvSpPr>
        <p:spPr>
          <a:xfrm>
            <a:off x="179511" y="87513"/>
            <a:ext cx="4248472" cy="646331"/>
          </a:xfrm>
          <a:prstGeom prst="rect">
            <a:avLst/>
          </a:prstGeom>
        </p:spPr>
        <p:txBody>
          <a:bodyPr wrap="square">
            <a:spAutoFit/>
          </a:bodyPr>
          <a:lstStyle/>
          <a:p>
            <a:pPr algn="ctr"/>
            <a:r>
              <a:rPr lang="cs-CZ" dirty="0" smtClean="0">
                <a:latin typeface="AR CARTER" pitchFamily="2" charset="0"/>
              </a:rPr>
              <a:t>http://artodox.eu/home/malirstvi/vzpominky-na-afriku-3488.html</a:t>
            </a:r>
            <a:endParaRPr lang="cs-CZ" dirty="0">
              <a:latin typeface="AR CARTER" pitchFamily="2" charset="0"/>
            </a:endParaRPr>
          </a:p>
        </p:txBody>
      </p:sp>
      <p:pic>
        <p:nvPicPr>
          <p:cNvPr id="13316" name="Picture 4" descr="http://www.impala-gallery.com/img/original/historie/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3353208"/>
            <a:ext cx="5967759" cy="33513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Obdélník 4"/>
          <p:cNvSpPr/>
          <p:nvPr/>
        </p:nvSpPr>
        <p:spPr>
          <a:xfrm>
            <a:off x="2757468" y="6488668"/>
            <a:ext cx="3074881" cy="369332"/>
          </a:xfrm>
          <a:prstGeom prst="rect">
            <a:avLst/>
          </a:prstGeom>
        </p:spPr>
        <p:txBody>
          <a:bodyPr wrap="none">
            <a:spAutoFit/>
          </a:bodyPr>
          <a:lstStyle/>
          <a:p>
            <a:pPr algn="ctr"/>
            <a:r>
              <a:rPr lang="cs-CZ" dirty="0" smtClean="0">
                <a:solidFill>
                  <a:schemeClr val="accent2">
                    <a:lumMod val="40000"/>
                    <a:lumOff val="60000"/>
                  </a:schemeClr>
                </a:solidFill>
                <a:latin typeface="AR CARTER" pitchFamily="2" charset="0"/>
              </a:rPr>
              <a:t>http://www.impala-gallery.com/historie/</a:t>
            </a:r>
            <a:endParaRPr lang="cs-CZ" dirty="0">
              <a:solidFill>
                <a:schemeClr val="accent2">
                  <a:lumMod val="40000"/>
                  <a:lumOff val="60000"/>
                </a:schemeClr>
              </a:solidFill>
              <a:latin typeface="AR CARTER" pitchFamily="2" charset="0"/>
            </a:endParaRPr>
          </a:p>
        </p:txBody>
      </p:sp>
      <p:pic>
        <p:nvPicPr>
          <p:cNvPr id="13318" name="Picture 6" descr="Mapanga, Malawi - Začátek práce na velkém rybáři zvaném Madala">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20123" y="410678"/>
            <a:ext cx="3816424" cy="25824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Obdélník 8"/>
          <p:cNvSpPr/>
          <p:nvPr/>
        </p:nvSpPr>
        <p:spPr>
          <a:xfrm>
            <a:off x="5230803" y="2808460"/>
            <a:ext cx="3074881" cy="369332"/>
          </a:xfrm>
          <a:prstGeom prst="rect">
            <a:avLst/>
          </a:prstGeom>
        </p:spPr>
        <p:txBody>
          <a:bodyPr wrap="none">
            <a:spAutoFit/>
          </a:bodyPr>
          <a:lstStyle/>
          <a:p>
            <a:pPr algn="ctr"/>
            <a:r>
              <a:rPr lang="cs-CZ" dirty="0" smtClean="0">
                <a:solidFill>
                  <a:schemeClr val="accent2">
                    <a:lumMod val="40000"/>
                    <a:lumOff val="60000"/>
                  </a:schemeClr>
                </a:solidFill>
                <a:latin typeface="AR CARTER" pitchFamily="2" charset="0"/>
              </a:rPr>
              <a:t>http://www.impala-gallery.com/historie/</a:t>
            </a:r>
            <a:endParaRPr lang="cs-CZ" dirty="0">
              <a:solidFill>
                <a:schemeClr val="accent2">
                  <a:lumMod val="40000"/>
                  <a:lumOff val="60000"/>
                </a:schemeClr>
              </a:solidFill>
              <a:latin typeface="AR CARTER" pitchFamily="2" charset="0"/>
            </a:endParaRPr>
          </a:p>
        </p:txBody>
      </p:sp>
    </p:spTree>
    <p:extLst>
      <p:ext uri="{BB962C8B-B14F-4D97-AF65-F5344CB8AC3E}">
        <p14:creationId xmlns:p14="http://schemas.microsoft.com/office/powerpoint/2010/main" val="1601166136"/>
      </p:ext>
    </p:extLst>
  </p:cSld>
  <p:clrMapOvr>
    <a:masterClrMapping/>
  </p:clrMapOvr>
  <p:transition spd="slow">
    <p:pull/>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ír">
  <a:themeElements>
    <a:clrScheme name="Základní">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Papí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Papí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117</TotalTime>
  <Words>364</Words>
  <Application>Microsoft Office PowerPoint</Application>
  <PresentationFormat>Předvádění na obrazovce (4:3)</PresentationFormat>
  <Paragraphs>66</Paragraphs>
  <Slides>15</Slides>
  <Notes>0</Notes>
  <HiddenSlides>0</HiddenSlides>
  <MMClips>0</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Papír</vt:lpstr>
      <vt:lpstr>Prezentace aplikace PowerPoint</vt:lpstr>
      <vt:lpstr>AFRIKA</vt:lpstr>
      <vt:lpstr>Prezentace aplikace PowerPoint</vt:lpstr>
      <vt:lpstr>Prezentace aplikace PowerPoint</vt:lpstr>
      <vt:lpstr>Prezentace aplikace PowerPoint</vt:lpstr>
      <vt:lpstr>Umění…kousek po kousku </vt:lpstr>
      <vt:lpstr>Prezentace aplikace PowerPoint</vt:lpstr>
      <vt:lpstr>Prezentace aplikace PowerPoint</vt:lpstr>
      <vt:lpstr>Hudba? Také umění!</vt:lpstr>
      <vt:lpstr>Prezentace aplikace PowerPoint</vt:lpstr>
      <vt:lpstr>Prezentace aplikace PowerPoint</vt:lpstr>
      <vt:lpstr>Prezentace aplikace PowerPoint</vt:lpstr>
      <vt:lpstr>Malířství-spíše malování</vt:lpstr>
      <vt:lpstr>vesnička</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AFRIKA</dc:title>
  <dc:creator>Marta</dc:creator>
  <cp:lastModifiedBy>Jarmila</cp:lastModifiedBy>
  <cp:revision>18</cp:revision>
  <dcterms:created xsi:type="dcterms:W3CDTF">2011-12-12T11:17:37Z</dcterms:created>
  <dcterms:modified xsi:type="dcterms:W3CDTF">2013-10-06T08:29:03Z</dcterms:modified>
</cp:coreProperties>
</file>