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sz="2400" b="1" kern="1200">
        <a:solidFill>
          <a:schemeClr val="bg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b="1" kern="1200">
        <a:solidFill>
          <a:schemeClr val="bg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b="1" kern="1200">
        <a:solidFill>
          <a:schemeClr val="bg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b="1" kern="1200">
        <a:solidFill>
          <a:schemeClr val="bg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b="1"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FFFF"/>
    <a:srgbClr val="FFFFFF"/>
    <a:srgbClr val="CC0099"/>
    <a:srgbClr val="003300"/>
    <a:srgbClr val="333300"/>
    <a:srgbClr val="CC3300"/>
    <a:srgbClr val="FF66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66" autoAdjust="0"/>
  </p:normalViewPr>
  <p:slideViewPr>
    <p:cSldViewPr>
      <p:cViewPr>
        <p:scale>
          <a:sx n="114" d="100"/>
          <a:sy n="114" d="100"/>
        </p:scale>
        <p:origin x="-12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1016B-1243-4F11-8D0A-43CDEB0DF2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186009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CB5C77-7483-4AF8-8E50-78921F3AA30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558878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4CED54-69B9-41EE-ADE7-82D16355A1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862356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5F5A6A-491F-4FD7-A49C-7A55F800B40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64028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DAA071-E202-461C-B3A7-12719EAF74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41617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00214-92C4-4C51-8DB8-197666C735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11941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2103E9-8716-4B8E-AF5E-A79A6022E2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113408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EB1C54-573C-4319-8CAC-8F7AECEC53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935869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8B3F8D-EE61-4543-9E08-C334FE7BA7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17310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6616E-A9D5-48A7-A029-486E0B91C2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613279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BD38B-8AE0-4558-B87A-FDB2E577871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35077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6FBED1-E624-42F7-A90F-ACAFD29242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388441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9A7086-19D7-4323-83A5-E2CE5E7A9A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120357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18CFB4-F636-4094-9DDF-FC1719C101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15149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chemeClr val="tx1"/>
                </a:solidFill>
              </a:defRPr>
            </a:lvl1pPr>
          </a:lstStyle>
          <a:p>
            <a:fld id="{B81EFF48-07A5-464D-A7BB-37885CB9E63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1190625" y="2133600"/>
            <a:ext cx="6267450" cy="435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>
                <a:latin typeface="Trebuchet MS" pitchFamily="34" charset="0"/>
              </a:rPr>
              <a:t> </a:t>
            </a:r>
            <a:r>
              <a:rPr lang="cs-CZ" sz="1100" b="1" dirty="0">
                <a:latin typeface="Trebuchet MS" pitchFamily="34" charset="0"/>
              </a:rPr>
              <a:t>METODICKÝ LIST PRO ZŠ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 Pro zpracování vzdělávacích materiálů (VM)v rámci projektu EU peníze školám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                      Operační program Vzdělávání pro konkurenceschopnost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Projekt: Moderní výuka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Registrační číslo: CZ.1.07/1.4.00/21.3192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Číslo DUM: </a:t>
            </a:r>
            <a:r>
              <a:rPr lang="cs-CZ" sz="1100" b="1" dirty="0" smtClean="0">
                <a:latin typeface="Trebuchet MS" pitchFamily="34" charset="0"/>
              </a:rPr>
              <a:t>VY_</a:t>
            </a:r>
            <a:r>
              <a:rPr lang="cs-CZ" sz="1100" b="1" dirty="0" smtClean="0"/>
              <a:t>32</a:t>
            </a:r>
            <a:r>
              <a:rPr lang="cs-CZ" sz="1100" b="1" dirty="0" smtClean="0">
                <a:latin typeface="Trebuchet MS" pitchFamily="34" charset="0"/>
              </a:rPr>
              <a:t>_INOVACE_</a:t>
            </a:r>
            <a:r>
              <a:rPr lang="cs-CZ" sz="1100" b="1" dirty="0" smtClean="0"/>
              <a:t>5.1.03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Jméno autora: Mgr. Jarmila </a:t>
            </a:r>
            <a:r>
              <a:rPr lang="cs-CZ" sz="1100" b="1" dirty="0" err="1">
                <a:latin typeface="Trebuchet MS" pitchFamily="34" charset="0"/>
              </a:rPr>
              <a:t>Gécová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Datum, období kdy byl vytvořen: říjen 2011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Název práce: </a:t>
            </a:r>
            <a:r>
              <a:rPr lang="cs-CZ" sz="1100" b="1" dirty="0" smtClean="0">
                <a:latin typeface="Trebuchet MS" pitchFamily="34" charset="0"/>
              </a:rPr>
              <a:t>Region </a:t>
            </a:r>
            <a:r>
              <a:rPr lang="cs-CZ" sz="1100" b="1" dirty="0" smtClean="0"/>
              <a:t>Krkonoše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Předmět, pro který je VM určen: </a:t>
            </a:r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>
                <a:latin typeface="Trebuchet MS" pitchFamily="34" charset="0"/>
              </a:rPr>
              <a:t> Ročník, pro který je VM určen </a:t>
            </a:r>
            <a:r>
              <a:rPr lang="cs-CZ" sz="1100" b="1" dirty="0"/>
              <a:t>6</a:t>
            </a:r>
            <a:r>
              <a:rPr lang="cs-CZ" sz="1100" b="1" dirty="0">
                <a:latin typeface="Trebuchet MS" pitchFamily="34" charset="0"/>
              </a:rPr>
              <a:t>.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Časová dotace</a:t>
            </a:r>
            <a:r>
              <a:rPr lang="cs-CZ" sz="1100" dirty="0">
                <a:latin typeface="Trebuchet MS" pitchFamily="34" charset="0"/>
              </a:rPr>
              <a:t>: </a:t>
            </a:r>
            <a:r>
              <a:rPr lang="cs-CZ" sz="1100" b="1" dirty="0" smtClean="0"/>
              <a:t>1 h.</a:t>
            </a:r>
            <a:endParaRPr lang="cs-CZ" sz="1100" dirty="0"/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Vzdělávací oblast, tematický okruh, téma: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/>
              <a:t>Má vlast</a:t>
            </a:r>
            <a:endParaRPr lang="cs-CZ" sz="1100" dirty="0"/>
          </a:p>
          <a:p>
            <a:r>
              <a:rPr lang="cs-CZ" sz="1100" dirty="0">
                <a:latin typeface="Trebuchet MS" pitchFamily="34" charset="0"/>
              </a:rPr>
              <a:t>Region </a:t>
            </a:r>
            <a:r>
              <a:rPr lang="cs-CZ" sz="1100" dirty="0"/>
              <a:t>Krkonoše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Metodický list, anotace- výstižný popis způsobu použití VM ve výuce:</a:t>
            </a:r>
            <a:r>
              <a:rPr lang="cs-CZ" sz="1100" dirty="0">
                <a:latin typeface="Trebuchet MS" pitchFamily="34" charset="0"/>
              </a:rPr>
              <a:t> </a:t>
            </a:r>
          </a:p>
          <a:p>
            <a:r>
              <a:rPr lang="cs-CZ" sz="1100" dirty="0"/>
              <a:t>Prezentace je </a:t>
            </a:r>
            <a:r>
              <a:rPr lang="cs-CZ" sz="1100" dirty="0" smtClean="0"/>
              <a:t>výukovým </a:t>
            </a:r>
            <a:r>
              <a:rPr lang="cs-CZ" sz="1100" dirty="0"/>
              <a:t>materiálem k tématu Má vlast, rozšiřuje národní povědomí a navazuje na znalosti z 5. ročníku</a:t>
            </a:r>
          </a:p>
          <a:p>
            <a:r>
              <a:rPr lang="cs-CZ" sz="1100" b="1" dirty="0">
                <a:latin typeface="Trebuchet MS" pitchFamily="34" charset="0"/>
              </a:rPr>
              <a:t>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Pomůcky</a:t>
            </a:r>
            <a:r>
              <a:rPr lang="cs-CZ" sz="1100" dirty="0">
                <a:latin typeface="Trebuchet MS" pitchFamily="34" charset="0"/>
              </a:rPr>
              <a:t>: </a:t>
            </a:r>
            <a:r>
              <a:rPr lang="cs-CZ" sz="1100" dirty="0"/>
              <a:t>obrazový materiál</a:t>
            </a:r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913" y="404664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0813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00213"/>
            <a:ext cx="7772400" cy="1008062"/>
          </a:xfrm>
        </p:spPr>
        <p:txBody>
          <a:bodyPr/>
          <a:lstStyle/>
          <a:p>
            <a:r>
              <a:rPr lang="cs-CZ" sz="3200" b="1" i="1"/>
              <a:t>„Hory jsou výzvou pro člověka už jen tím, že existují!“</a:t>
            </a: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539750" y="5084763"/>
            <a:ext cx="7991475" cy="106838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VÝCHODNÍ KRKONOŠE</a:t>
            </a:r>
          </a:p>
        </p:txBody>
      </p:sp>
      <p:sp>
        <p:nvSpPr>
          <p:cNvPr id="2054" name="WordArt 6"/>
          <p:cNvSpPr>
            <a:spLocks noChangeArrowheads="1" noChangeShapeType="1" noTextEdit="1"/>
          </p:cNvSpPr>
          <p:nvPr/>
        </p:nvSpPr>
        <p:spPr bwMode="auto">
          <a:xfrm>
            <a:off x="611188" y="3716338"/>
            <a:ext cx="7920037" cy="11525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KRKONOŠE</a:t>
            </a:r>
          </a:p>
        </p:txBody>
      </p:sp>
      <p:sp>
        <p:nvSpPr>
          <p:cNvPr id="2055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AutoShape 9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660232" y="260648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VY_32_INOVACE_5.1.03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308725"/>
            <a:ext cx="24482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0" dirty="0" smtClean="0"/>
              <a:t>commons.wikimedia.org, 189.jpg</a:t>
            </a:r>
            <a:endParaRPr lang="cs-CZ" sz="1000" b="0" dirty="0"/>
          </a:p>
        </p:txBody>
      </p:sp>
    </p:spTree>
  </p:cSld>
  <p:clrMapOvr>
    <a:masterClrMapping/>
  </p:clrMapOvr>
  <p:transition spd="slow" advClick="0" advTm="15000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5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2" grpId="0" animBg="1"/>
      <p:bldP spid="2054" grpId="0" animBg="1"/>
      <p:bldP spid="2054" grpId="1" animBg="1"/>
      <p:bldP spid="2055" grpId="0" animBg="1"/>
      <p:bldP spid="205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8" name="Picture 16" descr="Letecký pohled - 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799695">
            <a:off x="6084888" y="2060575"/>
            <a:ext cx="2752725" cy="1787525"/>
          </a:xfrm>
          <a:prstGeom prst="rect">
            <a:avLst/>
          </a:prstGeom>
          <a:noFill/>
          <a:ln w="349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rašeliniště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8218">
            <a:off x="5867400" y="4149725"/>
            <a:ext cx="2676525" cy="1908175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Rectangle 7"/>
          <p:cNvSpPr>
            <a:spLocks noGrp="1" noChangeArrowheads="1"/>
          </p:cNvSpPr>
          <p:nvPr>
            <p:ph type="body" sz="half" idx="3"/>
          </p:nvPr>
        </p:nvSpPr>
        <p:spPr>
          <a:xfrm>
            <a:off x="395288" y="333375"/>
            <a:ext cx="4176712" cy="43910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Krkonoše - nejvyšší     pohoří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 b="1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Severovýchodní Čechy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   -hranice s Polskem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 b="1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Nejvyšší hora - Sněžka (1602 m n.m.)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 b="1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Kr</a:t>
            </a:r>
            <a:r>
              <a:rPr lang="cs-CZ" sz="2400" b="1"/>
              <a:t>konošský </a:t>
            </a:r>
            <a:r>
              <a:rPr lang="cs-CZ" sz="2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ná</a:t>
            </a:r>
            <a:r>
              <a:rPr lang="cs-CZ" sz="2400" b="1"/>
              <a:t>rodní </a:t>
            </a:r>
            <a:r>
              <a:rPr lang="cs-CZ" sz="24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cs-CZ" sz="2400" b="1"/>
              <a:t>ark - mimořádné přírodní bohatství	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                          </a:t>
            </a:r>
            <a:r>
              <a:rPr lang="cs-CZ" sz="3600" b="1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KRNAP</a:t>
            </a:r>
          </a:p>
        </p:txBody>
      </p:sp>
      <p:pic>
        <p:nvPicPr>
          <p:cNvPr id="3080" name="Picture 8" descr="panprama-hory léto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96749">
            <a:off x="5795963" y="404813"/>
            <a:ext cx="2879725" cy="1727200"/>
          </a:xfrm>
          <a:noFill/>
          <a:ln w="254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81" name="Picture 9" descr="logo_krnap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4941888"/>
            <a:ext cx="1449388" cy="16081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89" name="WordArt 17"/>
          <p:cNvSpPr>
            <a:spLocks noChangeArrowheads="1" noChangeShapeType="1" noTextEdit="1"/>
          </p:cNvSpPr>
          <p:nvPr/>
        </p:nvSpPr>
        <p:spPr bwMode="auto">
          <a:xfrm rot="2155540">
            <a:off x="6011863" y="3573463"/>
            <a:ext cx="1296987" cy="57626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 Black"/>
              </a:rPr>
              <a:t>SNĚŽKA</a:t>
            </a:r>
          </a:p>
        </p:txBody>
      </p:sp>
      <p:sp>
        <p:nvSpPr>
          <p:cNvPr id="3093" name="AutoShape 2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4" name="AutoShape 22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5" name="AutoShape 23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6609085"/>
            <a:ext cx="68407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>
                <a:solidFill>
                  <a:schemeClr val="tx1"/>
                </a:solidFill>
              </a:rPr>
              <a:t>commons.wikimedia.org,snezka.jpg,snezka-1.jpg,35.jpg,BAT16b6a5_snezka.jpg</a:t>
            </a:r>
            <a:endParaRPr lang="cs-CZ" sz="1000" b="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Click="0" advTm="80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" fill="hold"/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960"/>
                            </p:stCondLst>
                            <p:childTnLst>
                              <p:par>
                                <p:cTn id="1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37" decel="100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37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37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37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" accel="100000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" accel="100000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261"/>
                            </p:stCondLst>
                            <p:childTnLst>
                              <p:par>
                                <p:cTn id="2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"/>
                                        <p:tgtEl>
                                          <p:spTgt spid="30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" fill="hold"/>
                                        <p:tgtEl>
                                          <p:spTgt spid="30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30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101"/>
                            </p:stCondLst>
                            <p:childTnLst>
                              <p:par>
                                <p:cTn id="26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"/>
                                        <p:tgtEl>
                                          <p:spTgt spid="30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" fill="hold"/>
                                        <p:tgtEl>
                                          <p:spTgt spid="30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" fill="hold"/>
                                        <p:tgtEl>
                                          <p:spTgt spid="30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851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851"/>
                            </p:stCondLst>
                            <p:childTnLst>
                              <p:par>
                                <p:cTn id="38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"/>
                                        <p:tgtEl>
                                          <p:spTgt spid="30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300" fill="hold"/>
                                        <p:tgtEl>
                                          <p:spTgt spid="30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" fill="hold"/>
                                        <p:tgtEl>
                                          <p:spTgt spid="30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21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521"/>
                            </p:stCondLst>
                            <p:childTnLst>
                              <p:par>
                                <p:cTn id="5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"/>
                                        <p:tgtEl>
                                          <p:spTgt spid="30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300" fill="hold"/>
                                        <p:tgtEl>
                                          <p:spTgt spid="30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" fill="hold"/>
                                        <p:tgtEl>
                                          <p:spTgt spid="30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7231"/>
                            </p:stCondLst>
                            <p:childTnLst>
                              <p:par>
                                <p:cTn id="56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7931"/>
                            </p:stCondLst>
                            <p:childTnLst>
                              <p:par>
                                <p:cTn id="6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931"/>
                            </p:stCondLst>
                            <p:childTnLst>
                              <p:par>
                                <p:cTn id="6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9931"/>
                            </p:stCondLst>
                            <p:childTnLst>
                              <p:par>
                                <p:cTn id="7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9" grpId="0" uiExpand="1" build="p"/>
      <p:bldP spid="3089" grpId="0" animBg="1"/>
      <p:bldP spid="3093" grpId="0" animBg="1"/>
      <p:bldP spid="3094" grpId="0" animBg="1"/>
      <p:bldP spid="309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9138"/>
            <a:ext cx="4038600" cy="4103687"/>
          </a:xfrm>
          <a:solidFill>
            <a:schemeClr val="accent1">
              <a:alpha val="47000"/>
            </a:schemeClr>
          </a:solidFill>
          <a:ln/>
        </p:spPr>
        <p:txBody>
          <a:bodyPr/>
          <a:lstStyle/>
          <a:p>
            <a:pPr>
              <a:lnSpc>
                <a:spcPct val="90000"/>
              </a:lnSpc>
            </a:pPr>
            <a:endParaRPr lang="cs-CZ" sz="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Krakonoš - bájný horský duch Krkonoš</a:t>
            </a:r>
          </a:p>
          <a:p>
            <a:pPr>
              <a:lnSpc>
                <a:spcPct val="90000"/>
              </a:lnSpc>
            </a:pPr>
            <a:endParaRPr lang="cs-CZ" sz="20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Nejprve byl Krakonoš stylizován jako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zlý</a:t>
            </a:r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všemocný živel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, </a:t>
            </a: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vládce větru a démon,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trestající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bez rozdílu všechny</a:t>
            </a:r>
            <a:r>
              <a:rPr lang="cs-CZ" sz="20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</a:pPr>
            <a:endParaRPr lang="cs-CZ" sz="1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Později -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spravedlivý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zastánce chudých v boji proti chamtivcům</a:t>
            </a:r>
          </a:p>
        </p:txBody>
      </p:sp>
      <p:sp>
        <p:nvSpPr>
          <p:cNvPr id="5124" name="WordArt 4"/>
          <p:cNvSpPr>
            <a:spLocks noChangeArrowheads="1" noChangeShapeType="1" noTextEdit="1"/>
          </p:cNvSpPr>
          <p:nvPr/>
        </p:nvSpPr>
        <p:spPr bwMode="auto">
          <a:xfrm>
            <a:off x="827088" y="260350"/>
            <a:ext cx="7777162" cy="792163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KRAKONOŠ</a:t>
            </a:r>
          </a:p>
        </p:txBody>
      </p:sp>
      <p:pic>
        <p:nvPicPr>
          <p:cNvPr id="5137" name="Picture 17" descr="Kr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1412875"/>
            <a:ext cx="2424113" cy="350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Kr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3573463"/>
            <a:ext cx="1827213" cy="264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lý Krakonoš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32363" y="2636838"/>
            <a:ext cx="3887787" cy="2754312"/>
          </a:xfrm>
          <a:noFill/>
          <a:ln w="254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54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AutoShape 3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AutoShape 3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15669" y="6308725"/>
            <a:ext cx="259263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commons.wikimedia.org, krak2.jpg</a:t>
            </a:r>
            <a:endParaRPr lang="cs-CZ" sz="1000" b="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431835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commons.wikimedia.org, 179_1.jpg</a:t>
            </a:r>
            <a:endParaRPr lang="cs-CZ" sz="1000" b="0" dirty="0"/>
          </a:p>
        </p:txBody>
      </p:sp>
    </p:spTree>
    <p:custDataLst>
      <p:tags r:id="rId1"/>
    </p:custDataLst>
  </p:cSld>
  <p:clrMapOvr>
    <a:masterClrMapping/>
  </p:clrMapOvr>
  <p:transition spd="slow" advClick="0" advTm="266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0" presetClass="entr" presetSubtype="0" fill="hold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2200"/>
                            </p:stCondLst>
                            <p:childTnLst>
                              <p:par>
                                <p:cTn id="40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3200"/>
                            </p:stCondLst>
                            <p:childTnLst>
                              <p:par>
                                <p:cTn id="47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6350"/>
                            </p:stCondLst>
                            <p:childTnLst>
                              <p:par>
                                <p:cTn id="53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70" decel="100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770" decel="100000"/>
                                        <p:tgtEl>
                                          <p:spTgt spid="51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8" dur="77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77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8350"/>
                            </p:stCondLst>
                            <p:childTnLst>
                              <p:par>
                                <p:cTn id="6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 animBg="1"/>
      <p:bldP spid="5124" grpId="0" animBg="1"/>
      <p:bldP spid="5154" grpId="0" animBg="1"/>
      <p:bldP spid="5155" grpId="0" animBg="1"/>
      <p:bldP spid="51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logo_krnap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3860800"/>
            <a:ext cx="2227262" cy="24701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4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3779838" y="333375"/>
            <a:ext cx="5111750" cy="6191250"/>
          </a:xfrm>
          <a:solidFill>
            <a:srgbClr val="0000FF">
              <a:alpha val="23000"/>
            </a:srgbClr>
          </a:solidFill>
          <a:ln/>
        </p:spPr>
        <p:txBody>
          <a:bodyPr/>
          <a:lstStyle/>
          <a:p>
            <a:pPr>
              <a:buFontTx/>
              <a:buNone/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Založen v roce 1963 </a:t>
            </a:r>
          </a:p>
          <a:p>
            <a:pPr>
              <a:buFontTx/>
              <a:buNone/>
            </a:pPr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VEGETAČNÍ STUPNĚ:</a:t>
            </a:r>
          </a:p>
          <a:p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submontánní (podhorský) - 480 - 800 m n. m. - listnaté a smíšené lesy</a:t>
            </a:r>
          </a:p>
          <a:p>
            <a:pPr>
              <a:buFontTx/>
              <a:buNone/>
            </a:pPr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montánní (horský) - 800 - 1200 m n. m. - smrkové lesy, horské louky</a:t>
            </a:r>
          </a:p>
          <a:p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subalpinský - 1200 - 1450 m n. m. - klečové porosty, rašeliniště, ledovcové kary</a:t>
            </a:r>
          </a:p>
          <a:p>
            <a:pPr>
              <a:buFontTx/>
              <a:buNone/>
            </a:pPr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alpinský - 1450 - 1602 m n. m. - lišejníková, travnatá a kamenitá tundra</a:t>
            </a:r>
          </a:p>
          <a:p>
            <a:pPr>
              <a:buFontTx/>
              <a:buNone/>
            </a:pPr>
            <a:endParaRPr lang="cs-CZ" sz="1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Tx/>
              <a:buNone/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Kvetoucí rostliny: přes 1300 druhů </a:t>
            </a:r>
          </a:p>
          <a:p>
            <a:pPr>
              <a:buFontTx/>
              <a:buNone/>
            </a:pPr>
            <a:r>
              <a:rPr lang="cs-CZ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Obratlovci: 240 druhů (57 savců, 165 ptáků) </a:t>
            </a:r>
          </a:p>
        </p:txBody>
      </p:sp>
      <p:sp>
        <p:nvSpPr>
          <p:cNvPr id="9230" name="WordArt 14"/>
          <p:cNvSpPr>
            <a:spLocks noChangeArrowheads="1" noChangeShapeType="1" noTextEdit="1"/>
          </p:cNvSpPr>
          <p:nvPr/>
        </p:nvSpPr>
        <p:spPr bwMode="auto">
          <a:xfrm>
            <a:off x="468313" y="476250"/>
            <a:ext cx="3167062" cy="720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KRKONOŠSKÝ</a:t>
            </a:r>
          </a:p>
        </p:txBody>
      </p:sp>
      <p:sp>
        <p:nvSpPr>
          <p:cNvPr id="9231" name="WordArt 15"/>
          <p:cNvSpPr>
            <a:spLocks noChangeArrowheads="1" noChangeShapeType="1" noTextEdit="1"/>
          </p:cNvSpPr>
          <p:nvPr/>
        </p:nvSpPr>
        <p:spPr bwMode="auto">
          <a:xfrm>
            <a:off x="611188" y="1052513"/>
            <a:ext cx="2952750" cy="1008062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endParaRPr lang="cs-CZ" sz="3600" kern="10">
              <a:gradFill rotWithShape="0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80000"/>
                  </a:srgbClr>
                </a:outerShdw>
              </a:effectLst>
              <a:latin typeface="Impact"/>
            </a:endParaRPr>
          </a:p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NÁRODNÍ</a:t>
            </a:r>
          </a:p>
        </p:txBody>
      </p:sp>
      <p:sp>
        <p:nvSpPr>
          <p:cNvPr id="9232" name="WordArt 16"/>
          <p:cNvSpPr>
            <a:spLocks noChangeArrowheads="1" noChangeShapeType="1" noTextEdit="1"/>
          </p:cNvSpPr>
          <p:nvPr/>
        </p:nvSpPr>
        <p:spPr bwMode="auto">
          <a:xfrm>
            <a:off x="611188" y="2492375"/>
            <a:ext cx="2665412" cy="5715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PARK</a:t>
            </a:r>
          </a:p>
        </p:txBody>
      </p:sp>
      <p:sp>
        <p:nvSpPr>
          <p:cNvPr id="9237" name="AutoShape 2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8" name="AutoShape 22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9" name="AutoShape 23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 advClick="0" advTm="306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7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4" grpId="2" animBg="1"/>
      <p:bldP spid="9230" grpId="0" animBg="1"/>
      <p:bldP spid="9231" grpId="0" animBg="1"/>
      <p:bldP spid="9232" grpId="0" animBg="1"/>
      <p:bldP spid="9237" grpId="0" animBg="1"/>
      <p:bldP spid="9238" grpId="0" animBg="1"/>
      <p:bldP spid="92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2" name="Picture 6" descr="mapa - Pec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813050"/>
            <a:ext cx="4968875" cy="3663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7" name="WordArt 11"/>
          <p:cNvSpPr>
            <a:spLocks noChangeArrowheads="1" noChangeShapeType="1" noTextEdit="1"/>
          </p:cNvSpPr>
          <p:nvPr/>
        </p:nvSpPr>
        <p:spPr bwMode="auto">
          <a:xfrm>
            <a:off x="3708400" y="5300663"/>
            <a:ext cx="3636963" cy="8604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Pec pod Sněžkou</a:t>
            </a:r>
          </a:p>
        </p:txBody>
      </p:sp>
      <p:pic>
        <p:nvPicPr>
          <p:cNvPr id="14340" name="Picture 4" descr="mapa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852738"/>
            <a:ext cx="4968875" cy="35163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6" name="WordArt 10"/>
          <p:cNvSpPr>
            <a:spLocks noChangeArrowheads="1" noChangeShapeType="1" noTextEdit="1"/>
          </p:cNvSpPr>
          <p:nvPr/>
        </p:nvSpPr>
        <p:spPr bwMode="auto">
          <a:xfrm>
            <a:off x="4067175" y="5373688"/>
            <a:ext cx="2881313" cy="71913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Janské Lázně</a:t>
            </a:r>
          </a:p>
        </p:txBody>
      </p:sp>
      <p:pic>
        <p:nvPicPr>
          <p:cNvPr id="14344" name="Picture 8" descr="map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852738"/>
            <a:ext cx="4968875" cy="3130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50" name="WordArt 14"/>
          <p:cNvSpPr>
            <a:spLocks noChangeArrowheads="1" noChangeShapeType="1" noTextEdit="1"/>
          </p:cNvSpPr>
          <p:nvPr/>
        </p:nvSpPr>
        <p:spPr bwMode="auto">
          <a:xfrm>
            <a:off x="4067175" y="3141663"/>
            <a:ext cx="2663825" cy="64293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cs-CZ" sz="3600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Impact"/>
              </a:rPr>
              <a:t>Malá Úpa</a:t>
            </a:r>
          </a:p>
        </p:txBody>
      </p:sp>
      <p:sp>
        <p:nvSpPr>
          <p:cNvPr id="14356" name="AutoShape 2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357" name="AutoShape 21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358" name="AutoShape 22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359" name="AutoShape 23"/>
          <p:cNvSpPr>
            <a:spLocks noChangeArrowheads="1"/>
          </p:cNvSpPr>
          <p:nvPr/>
        </p:nvSpPr>
        <p:spPr bwMode="auto">
          <a:xfrm>
            <a:off x="1116013" y="404813"/>
            <a:ext cx="7056437" cy="1295400"/>
          </a:xfrm>
          <a:prstGeom prst="flowChartAlternateProcess">
            <a:avLst/>
          </a:prstGeom>
          <a:solidFill>
            <a:srgbClr val="3366FF">
              <a:alpha val="50000"/>
            </a:srgbClr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cs-CZ"/>
              <a:t>Významná rekreační oblast:</a:t>
            </a:r>
            <a:br>
              <a:rPr lang="cs-CZ"/>
            </a:br>
            <a:r>
              <a:rPr lang="cs-CZ"/>
              <a:t>- pěší turistika i cykloturistika </a:t>
            </a:r>
            <a:br>
              <a:rPr lang="cs-CZ"/>
            </a:br>
            <a:r>
              <a:rPr lang="cs-CZ"/>
              <a:t>- ideální podmínky pro lyžaře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6597352"/>
            <a:ext cx="61926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commons.wikimedia.org, vychodni-krkonose-big-right.jpg</a:t>
            </a:r>
            <a:endParaRPr lang="cs-CZ" sz="1000" b="0" dirty="0"/>
          </a:p>
        </p:txBody>
      </p:sp>
    </p:spTree>
  </p:cSld>
  <p:clrMapOvr>
    <a:masterClrMapping/>
  </p:clrMapOvr>
  <p:transition spd="slow" advClick="0" advTm="20300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5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2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2" presetID="9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5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4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58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9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7500"/>
                            </p:stCondLst>
                            <p:childTnLst>
                              <p:par>
                                <p:cTn id="69" presetID="5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7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8500"/>
                            </p:stCondLst>
                            <p:childTnLst>
                              <p:par>
                                <p:cTn id="7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7" grpId="0" animBg="1"/>
      <p:bldP spid="14347" grpId="1" animBg="1"/>
      <p:bldP spid="14346" grpId="0" animBg="1"/>
      <p:bldP spid="14346" grpId="1" animBg="1"/>
      <p:bldP spid="14350" grpId="0" animBg="1"/>
      <p:bldP spid="14350" grpId="1" animBg="1"/>
      <p:bldP spid="14356" grpId="0" animBg="1"/>
      <p:bldP spid="14357" grpId="0" animBg="1"/>
      <p:bldP spid="14358" grpId="0" animBg="1"/>
      <p:bldP spid="1435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JANSKÉ LÁZNĚ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4437063"/>
            <a:ext cx="8748712" cy="2078037"/>
          </a:xfrm>
          <a:solidFill>
            <a:srgbClr val="339966">
              <a:alpha val="50000"/>
            </a:srgbClr>
          </a:solidFill>
          <a:ln w="34925">
            <a:solidFill>
              <a:srgbClr val="FF9900"/>
            </a:solidFill>
            <a:miter lim="800000"/>
            <a:headEnd/>
            <a:tailEnd/>
          </a:ln>
        </p:spPr>
        <p:txBody>
          <a:bodyPr/>
          <a:lstStyle/>
          <a:p>
            <a:pPr marL="457200" indent="-457200">
              <a:lnSpc>
                <a:spcPct val="90000"/>
              </a:lnSpc>
            </a:pPr>
            <a:r>
              <a:rPr lang="cs-CZ" sz="2400" b="1">
                <a:solidFill>
                  <a:srgbClr val="FFFF00"/>
                </a:solidFill>
                <a:latin typeface="Arial Black" pitchFamily="34" charset="0"/>
              </a:rPr>
              <a:t>Horské město</a:t>
            </a:r>
          </a:p>
          <a:p>
            <a:pPr marL="457200" indent="-457200">
              <a:lnSpc>
                <a:spcPct val="90000"/>
              </a:lnSpc>
            </a:pPr>
            <a:r>
              <a:rPr lang="cs-CZ" sz="2400" b="1">
                <a:solidFill>
                  <a:srgbClr val="FFFF00"/>
                </a:solidFill>
                <a:latin typeface="Arial Black" pitchFamily="34" charset="0"/>
              </a:rPr>
              <a:t> Rekreační středisko </a:t>
            </a:r>
          </a:p>
          <a:p>
            <a:pPr marL="457200" indent="-457200">
              <a:lnSpc>
                <a:spcPct val="90000"/>
              </a:lnSpc>
            </a:pPr>
            <a:r>
              <a:rPr lang="cs-CZ" sz="2400" b="1">
                <a:solidFill>
                  <a:srgbClr val="FFFF00"/>
                </a:solidFill>
                <a:latin typeface="Arial Black" pitchFamily="34" charset="0"/>
              </a:rPr>
              <a:t>Jediné významné lázně v Krkonoších </a:t>
            </a: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cs-CZ" sz="2400" b="1">
                <a:solidFill>
                  <a:srgbClr val="FFFF00"/>
                </a:solidFill>
                <a:latin typeface="Arial Black" pitchFamily="34" charset="0"/>
              </a:rPr>
              <a:t>     Léčebné prameny </a:t>
            </a: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cs-CZ" sz="2400" b="1">
                <a:solidFill>
                  <a:srgbClr val="FFFF00"/>
                </a:solidFill>
                <a:latin typeface="Arial Black" pitchFamily="34" charset="0"/>
              </a:rPr>
              <a:t>                  zde byly objeveny již ve 14. století</a:t>
            </a:r>
            <a:r>
              <a:rPr lang="cs-CZ" sz="2400" b="1">
                <a:solidFill>
                  <a:srgbClr val="FF9933"/>
                </a:solidFill>
                <a:latin typeface="Arial Black" pitchFamily="34" charset="0"/>
              </a:rPr>
              <a:t> </a:t>
            </a:r>
          </a:p>
        </p:txBody>
      </p:sp>
      <p:pic>
        <p:nvPicPr>
          <p:cNvPr id="18439" name="Picture 7" descr="vodotrysk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268413"/>
            <a:ext cx="3421062" cy="4537075"/>
          </a:xfrm>
          <a:noFill/>
          <a:ln w="19050">
            <a:solidFill>
              <a:srgbClr val="FF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41" name="Picture 9" descr="lanovk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484313"/>
            <a:ext cx="2911475" cy="4537075"/>
          </a:xfrm>
          <a:noFill/>
          <a:ln w="19050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43" name="Picture 11" descr="lázenský dů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781300"/>
            <a:ext cx="4968875" cy="3421063"/>
          </a:xfrm>
          <a:prstGeom prst="rect">
            <a:avLst/>
          </a:prstGeom>
          <a:noFill/>
          <a:ln w="1905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5" name="Picture 13" descr="pohle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268413"/>
            <a:ext cx="4181475" cy="2974975"/>
          </a:xfrm>
          <a:prstGeom prst="rect">
            <a:avLst/>
          </a:prstGeom>
          <a:noFill/>
          <a:ln w="31750">
            <a:solidFill>
              <a:srgbClr val="FFFF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50" name="AutoShape 18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51" name="AutoShape 19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6597352"/>
            <a:ext cx="61926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commons.wikimedia.org, Omnia-web_obr_20.jpg,janske-lazne-nocbi.png, </a:t>
            </a:r>
            <a:r>
              <a:rPr lang="cs-CZ" sz="1000" b="0" dirty="0" err="1" smtClean="0"/>
              <a:t>obr.php</a:t>
            </a:r>
            <a:endParaRPr lang="cs-CZ" sz="1000" b="0" dirty="0"/>
          </a:p>
        </p:txBody>
      </p:sp>
    </p:spTree>
  </p:cSld>
  <p:clrMapOvr>
    <a:masterClrMapping/>
  </p:clrMapOvr>
  <p:transition spd="slow" advClick="0" advTm="22200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350"/>
                            </p:stCondLst>
                            <p:childTnLst>
                              <p:par>
                                <p:cTn id="4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300"/>
                            </p:stCondLst>
                            <p:childTnLst>
                              <p:par>
                                <p:cTn id="4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1450"/>
                            </p:stCondLst>
                            <p:childTnLst>
                              <p:par>
                                <p:cTn id="5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3400"/>
                            </p:stCondLst>
                            <p:childTnLst>
                              <p:par>
                                <p:cTn id="65" presetID="52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5400"/>
                            </p:stCondLst>
                            <p:childTnLst>
                              <p:par>
                                <p:cTn id="7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72" dur="1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75" dur="1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78" dur="1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81" dur="10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84" dur="10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" dur="1000"/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4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16400"/>
                            </p:stCondLst>
                            <p:childTnLst>
                              <p:par>
                                <p:cTn id="9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7400"/>
                            </p:stCondLst>
                            <p:childTnLst>
                              <p:par>
                                <p:cTn id="101" presetID="2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 nodeType="afterGroup">
                            <p:stCondLst>
                              <p:cond delay="21400"/>
                            </p:stCondLst>
                            <p:childTnLst>
                              <p:par>
                                <p:cTn id="112" presetID="2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25400"/>
                            </p:stCondLst>
                            <p:childTnLst>
                              <p:par>
                                <p:cTn id="1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uiExpand="1" build="p" animBg="1"/>
      <p:bldP spid="18435" grpId="1" build="p" animBg="1"/>
      <p:bldP spid="18449" grpId="0" animBg="1"/>
      <p:bldP spid="18450" grpId="0" animBg="1"/>
      <p:bldP spid="184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effectLst>
                  <a:outerShdw blurRad="38100" dist="38100" dir="2700000" algn="tl">
                    <a:srgbClr val="C0C0C0"/>
                  </a:outerShdw>
                </a:effectLst>
                <a:latin typeface="Century Gothic" pitchFamily="34" charset="0"/>
              </a:rPr>
              <a:t>PEC POD SNĚŽKOU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8009" y="5229200"/>
            <a:ext cx="8796337" cy="1401762"/>
          </a:xfrm>
          <a:solidFill>
            <a:srgbClr val="3366FF">
              <a:alpha val="60001"/>
            </a:srgbClr>
          </a:solidFill>
          <a:ln w="22225">
            <a:solidFill>
              <a:srgbClr val="FF9900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>
                <a:solidFill>
                  <a:srgbClr val="FF6600"/>
                </a:solidFill>
              </a:rPr>
              <a:t>Mezinárodní rekreační středisko</a:t>
            </a:r>
            <a:r>
              <a:rPr lang="cs-CZ" sz="2400">
                <a:solidFill>
                  <a:srgbClr val="FFFF00"/>
                </a:solidFill>
              </a:rPr>
              <a:t> </a:t>
            </a:r>
          </a:p>
          <a:p>
            <a:pPr>
              <a:lnSpc>
                <a:spcPct val="80000"/>
              </a:lnSpc>
            </a:pPr>
            <a:r>
              <a:rPr lang="cs-CZ" sz="2000">
                <a:solidFill>
                  <a:srgbClr val="FFFF00"/>
                </a:solidFill>
              </a:rPr>
              <a:t>Rozkládá se v údolích Úpy, Zeleného a Lučního potoka </a:t>
            </a:r>
          </a:p>
          <a:p>
            <a:pPr>
              <a:lnSpc>
                <a:spcPct val="80000"/>
              </a:lnSpc>
            </a:pPr>
            <a:r>
              <a:rPr lang="cs-CZ" sz="2000">
                <a:solidFill>
                  <a:srgbClr val="FFFF00"/>
                </a:solidFill>
              </a:rPr>
              <a:t>                           na úpatí hory </a:t>
            </a:r>
            <a:r>
              <a:rPr lang="cs-CZ" sz="24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Sněžky</a:t>
            </a:r>
          </a:p>
          <a:p>
            <a:pPr>
              <a:lnSpc>
                <a:spcPct val="80000"/>
              </a:lnSpc>
            </a:pPr>
            <a:r>
              <a:rPr lang="cs-CZ" sz="2000">
                <a:solidFill>
                  <a:srgbClr val="FFFF00"/>
                </a:solidFill>
              </a:rPr>
              <a:t>Původní osada je doložena z 16. století</a:t>
            </a:r>
          </a:p>
        </p:txBody>
      </p:sp>
      <p:pic>
        <p:nvPicPr>
          <p:cNvPr id="23559" name="Picture 7" descr="ski areál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676843">
            <a:off x="755650" y="1773238"/>
            <a:ext cx="4105275" cy="2740025"/>
          </a:xfrm>
          <a:ln w="19050">
            <a:solidFill>
              <a:srgbClr val="FFCC00"/>
            </a:solidFill>
            <a:miter lim="800000"/>
            <a:headEnd/>
            <a:tailEnd/>
          </a:ln>
        </p:spPr>
      </p:pic>
      <p:pic>
        <p:nvPicPr>
          <p:cNvPr id="23560" name="Picture 8" descr="zima - náměstí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1628775"/>
            <a:ext cx="3960812" cy="2605088"/>
          </a:xfrm>
          <a:noFill/>
          <a:ln w="19050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62" name="Picture 10" descr="vle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2276475"/>
            <a:ext cx="4300537" cy="2881313"/>
          </a:xfrm>
          <a:prstGeom prst="rect">
            <a:avLst/>
          </a:prstGeom>
          <a:noFill/>
          <a:ln w="19050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6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68" name="AutoShape 16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69" name="AutoShape 17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15019" y="6731176"/>
            <a:ext cx="71281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commons.wikimedia.orgHotel_Horizont_Pec_pod_Snezkou.jpg,5980.jpg,1024.jpg,vysch1.jpg</a:t>
            </a:r>
            <a:endParaRPr lang="cs-CZ" sz="1000" b="0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ransition spd="slow" advClick="0" advTm="248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0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5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70" decel="100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770" decel="100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7" dur="77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77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5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62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68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7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7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uiExpand="1" build="p"/>
      <p:bldP spid="23555" grpId="1" uiExpand="1" build="p" animBg="1"/>
      <p:bldP spid="23567" grpId="0" animBg="1"/>
      <p:bldP spid="23568" grpId="0" animBg="1"/>
      <p:bldP spid="2356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latin typeface="Century Gothic" pitchFamily="34" charset="0"/>
              </a:rPr>
              <a:t>MALÁ ÚPA – Pomezní Boudy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4797425"/>
            <a:ext cx="8435975" cy="1584325"/>
          </a:xfrm>
          <a:solidFill>
            <a:srgbClr val="3366FF">
              <a:alpha val="50000"/>
            </a:srgbClr>
          </a:solidFill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dirty="0">
                <a:solidFill>
                  <a:srgbClr val="FFFF00"/>
                </a:solidFill>
              </a:rPr>
              <a:t>Osada v údolí říčky Úpy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dirty="0">
                <a:solidFill>
                  <a:srgbClr val="FFFF00"/>
                </a:solidFill>
              </a:rPr>
              <a:t>          osídlena v 16. století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dirty="0">
                <a:solidFill>
                  <a:srgbClr val="FFFF00"/>
                </a:solidFill>
              </a:rPr>
              <a:t>          oblast  na svazích Hraničního hřebene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dirty="0">
                <a:solidFill>
                  <a:srgbClr val="FFFF00"/>
                </a:solidFill>
              </a:rPr>
              <a:t>          k obci patří Pomezní Boudy, Nové Domky a Mokré Jámy</a:t>
            </a:r>
          </a:p>
          <a:p>
            <a:pPr>
              <a:lnSpc>
                <a:spcPct val="80000"/>
              </a:lnSpc>
            </a:pPr>
            <a:r>
              <a:rPr lang="cs-CZ" sz="2000" dirty="0">
                <a:solidFill>
                  <a:srgbClr val="FFFF00"/>
                </a:solidFill>
              </a:rPr>
              <a:t>Hraniční přechod s Polskem</a:t>
            </a:r>
          </a:p>
        </p:txBody>
      </p:sp>
      <p:pic>
        <p:nvPicPr>
          <p:cNvPr id="26628" name="Picture 4" descr="jezero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467083">
            <a:off x="755650" y="1700213"/>
            <a:ext cx="2914650" cy="2185987"/>
          </a:xfrm>
          <a:noFill/>
          <a:ln w="25400">
            <a:solidFill>
              <a:srgbClr val="3366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0" name="Picture 6" descr="panoram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514138">
            <a:off x="4806950" y="1752600"/>
            <a:ext cx="3097213" cy="2324100"/>
          </a:xfrm>
          <a:noFill/>
          <a:ln w="25400">
            <a:solidFill>
              <a:srgbClr val="3366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8" descr="pomezní bou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628775"/>
            <a:ext cx="3744912" cy="2809875"/>
          </a:xfrm>
          <a:prstGeom prst="rect">
            <a:avLst/>
          </a:prstGeom>
          <a:noFill/>
          <a:ln w="28575">
            <a:solidFill>
              <a:srgbClr val="3366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6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604250" y="6308725"/>
            <a:ext cx="431800" cy="433388"/>
          </a:xfrm>
          <a:prstGeom prst="actionButtonForwardNext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637" name="AutoShape 13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638" name="AutoShape 14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6525419"/>
            <a:ext cx="68407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>
                <a:solidFill>
                  <a:schemeClr val="tx1"/>
                </a:solidFill>
              </a:rPr>
              <a:t>commons.wikimedia.org, </a:t>
            </a:r>
            <a:r>
              <a:rPr lang="cs-CZ" sz="1000" b="0" dirty="0" err="1" smtClean="0">
                <a:solidFill>
                  <a:schemeClr val="tx1"/>
                </a:solidFill>
              </a:rPr>
              <a:t>Pomezni_Boudy</a:t>
            </a:r>
            <a:r>
              <a:rPr lang="cs-CZ" sz="1000" b="0" dirty="0" smtClean="0">
                <a:solidFill>
                  <a:schemeClr val="tx1"/>
                </a:solidFill>
              </a:rPr>
              <a:t>_ </a:t>
            </a:r>
            <a:r>
              <a:rPr lang="cs-CZ" sz="1000" b="0" dirty="0" err="1" smtClean="0">
                <a:solidFill>
                  <a:schemeClr val="tx1"/>
                </a:solidFill>
              </a:rPr>
              <a:t>hotel_Družba</a:t>
            </a:r>
            <a:r>
              <a:rPr lang="cs-CZ" sz="1000" b="0" dirty="0" smtClean="0">
                <a:solidFill>
                  <a:schemeClr val="tx1"/>
                </a:solidFill>
              </a:rPr>
              <a:t>. </a:t>
            </a:r>
            <a:r>
              <a:rPr lang="cs-CZ" sz="1000" b="0" dirty="0" err="1" smtClean="0">
                <a:solidFill>
                  <a:schemeClr val="tx1"/>
                </a:solidFill>
              </a:rPr>
              <a:t>Jpg</a:t>
            </a:r>
            <a:r>
              <a:rPr lang="cs-CZ" sz="1000" b="0" dirty="0" smtClean="0">
                <a:solidFill>
                  <a:schemeClr val="tx1"/>
                </a:solidFill>
              </a:rPr>
              <a:t>, cesta.jpg, 239213_5.jpg,13901.jpg</a:t>
            </a:r>
            <a:endParaRPr lang="cs-CZ" sz="1000" b="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 advClick="0" advTm="303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13" presetID="30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6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2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8250"/>
                            </p:stCondLst>
                            <p:childTnLst>
                              <p:par>
                                <p:cTn id="3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250"/>
                            </p:stCondLst>
                            <p:childTnLst>
                              <p:par>
                                <p:cTn id="4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70" decel="100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770" decel="100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7" dur="77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77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2250"/>
                            </p:stCondLst>
                            <p:childTnLst>
                              <p:par>
                                <p:cTn id="5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4250"/>
                            </p:stCondLst>
                            <p:childTnLst>
                              <p:par>
                                <p:cTn id="6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70" decel="100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770" decel="100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7" dur="77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77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16250"/>
                            </p:stCondLst>
                            <p:childTnLst>
                              <p:par>
                                <p:cTn id="7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400" decel="100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4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4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4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9250"/>
                            </p:stCondLst>
                            <p:childTnLst>
                              <p:par>
                                <p:cTn id="8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400" decel="100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400" decel="100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400" decel="100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400" decel="100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22250"/>
                            </p:stCondLst>
                            <p:childTnLst>
                              <p:par>
                                <p:cTn id="9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25250"/>
                            </p:stCondLst>
                            <p:childTnLst>
                              <p:par>
                                <p:cTn id="9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3" uiExpand="1" build="p" animBg="1"/>
      <p:bldP spid="26636" grpId="0" animBg="1"/>
      <p:bldP spid="26637" grpId="0" animBg="1"/>
      <p:bldP spid="2663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2" name="WordArt 6"/>
          <p:cNvSpPr>
            <a:spLocks noChangeArrowheads="1" noChangeShapeType="1" noTextEdit="1"/>
          </p:cNvSpPr>
          <p:nvPr/>
        </p:nvSpPr>
        <p:spPr bwMode="auto">
          <a:xfrm>
            <a:off x="250825" y="260350"/>
            <a:ext cx="8497888" cy="496887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56338"/>
              </a:avLst>
            </a:prstTxWarp>
          </a:bodyPr>
          <a:lstStyle/>
          <a:p>
            <a:r>
              <a:rPr lang="cs-CZ" sz="3600" kern="1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0" scaled="1"/>
                </a:gradFill>
                <a:effectLst>
                  <a:outerShdw dist="45791" dir="2021404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NA SHLEDANOU V KRKONOŠÍCH</a:t>
            </a:r>
          </a:p>
        </p:txBody>
      </p:sp>
      <p:sp>
        <p:nvSpPr>
          <p:cNvPr id="75789" name="AutoShape 13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451725" y="6308725"/>
            <a:ext cx="431800" cy="433388"/>
          </a:xfrm>
          <a:prstGeom prst="actionButtonBackPrevious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5790" name="AutoShape 14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8027988" y="6308725"/>
            <a:ext cx="431800" cy="433388"/>
          </a:xfrm>
          <a:prstGeom prst="actionButtonHome">
            <a:avLst/>
          </a:prstGeom>
          <a:gradFill rotWithShape="1">
            <a:gsLst>
              <a:gs pos="0">
                <a:schemeClr val="bg1"/>
              </a:gs>
              <a:gs pos="100000">
                <a:schemeClr val="bg2">
                  <a:alpha val="97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0825" y="6453336"/>
            <a:ext cx="16568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000" b="0" dirty="0" smtClean="0"/>
              <a:t>Ok2kkw.com,jo70ur_4.jpg</a:t>
            </a:r>
            <a:endParaRPr lang="cs-CZ" sz="1000" b="0" dirty="0"/>
          </a:p>
        </p:txBody>
      </p:sp>
    </p:spTree>
    <p:custDataLst>
      <p:tags r:id="rId1"/>
    </p:custDataLst>
  </p:cSld>
  <p:clrMapOvr>
    <a:masterClrMapping/>
  </p:clrMapOvr>
  <p:transition spd="slow" advClick="0" advTm="7900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5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5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5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5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5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 animBg="1"/>
      <p:bldP spid="75789" grpId="0" animBg="1"/>
      <p:bldP spid="75790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3366FF">
            <a:alpha val="50000"/>
          </a:srgbClr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3366FF">
            <a:alpha val="50000"/>
          </a:srgbClr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940</TotalTime>
  <Words>328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„Hory jsou výzvou pro člověka už jen tím, že existují!“</vt:lpstr>
      <vt:lpstr>Prezentace aplikace PowerPoint</vt:lpstr>
      <vt:lpstr>Prezentace aplikace PowerPoint</vt:lpstr>
      <vt:lpstr>Prezentace aplikace PowerPoint</vt:lpstr>
      <vt:lpstr>Prezentace aplikace PowerPoint</vt:lpstr>
      <vt:lpstr>JANSKÉ LÁZNĚ</vt:lpstr>
      <vt:lpstr>PEC POD SNĚŽKOU</vt:lpstr>
      <vt:lpstr>MALÁ ÚPA – Pomezní Boudy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„Hory jsou výzvou pro člověka už jen tím, že existují!“</dc:title>
  <dc:creator>PC_učebna_01</dc:creator>
  <cp:lastModifiedBy>Jarmila</cp:lastModifiedBy>
  <cp:revision>50</cp:revision>
  <dcterms:created xsi:type="dcterms:W3CDTF">2006-11-08T15:12:00Z</dcterms:created>
  <dcterms:modified xsi:type="dcterms:W3CDTF">2013-10-06T09:32:30Z</dcterms:modified>
</cp:coreProperties>
</file>