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65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191160" y="2132856"/>
            <a:ext cx="626616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100" b="1" dirty="0"/>
              <a:t>METODICKÝ LIST PRO ZŠ</a:t>
            </a:r>
            <a:endParaRPr lang="cs-CZ" sz="1100" dirty="0"/>
          </a:p>
          <a:p>
            <a:r>
              <a:rPr lang="cs-CZ" sz="1100" b="1" dirty="0"/>
              <a:t> Pro zpracování vzdělávacích materiálů (VM)v rámci projektu EU peníze školám</a:t>
            </a:r>
            <a:endParaRPr lang="cs-CZ" sz="1100" dirty="0"/>
          </a:p>
          <a:p>
            <a:r>
              <a:rPr lang="cs-CZ" sz="1100" b="1" dirty="0"/>
              <a:t>     </a:t>
            </a:r>
            <a:r>
              <a:rPr lang="cs-CZ" sz="1100" b="1" dirty="0" smtClean="0"/>
              <a:t>                 </a:t>
            </a:r>
            <a:r>
              <a:rPr lang="cs-CZ" sz="1100" b="1" dirty="0"/>
              <a:t>Operační program Vzdělávání pro konkurenceschopnost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Projekt: Moderní výuka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Registrační </a:t>
            </a:r>
            <a:r>
              <a:rPr lang="cs-CZ" sz="1100" b="1" dirty="0"/>
              <a:t>číslo: CZ.1.07/1.4.00/21.3192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Číslo </a:t>
            </a:r>
            <a:r>
              <a:rPr lang="cs-CZ" sz="1100" b="1" dirty="0"/>
              <a:t>DUM: </a:t>
            </a:r>
            <a:r>
              <a:rPr lang="cs-CZ" sz="1100" b="1" dirty="0" smtClean="0"/>
              <a:t>VY_32_INOVACE_5.1.05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Jméno </a:t>
            </a:r>
            <a:r>
              <a:rPr lang="cs-CZ" sz="1100" b="1" dirty="0"/>
              <a:t>autora: Mgr. Jarmila </a:t>
            </a:r>
            <a:r>
              <a:rPr lang="cs-CZ" sz="1100" b="1" dirty="0" err="1"/>
              <a:t>Gécová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Datum</a:t>
            </a:r>
            <a:r>
              <a:rPr lang="cs-CZ" sz="1100" b="1" dirty="0"/>
              <a:t>, období kdy byl vytvořen: říjen 2011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Název </a:t>
            </a:r>
            <a:r>
              <a:rPr lang="cs-CZ" sz="1100" b="1" dirty="0"/>
              <a:t>práce: </a:t>
            </a:r>
            <a:r>
              <a:rPr lang="cs-CZ" sz="1100" b="1" dirty="0" smtClean="0"/>
              <a:t>Má vlast v dějinách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Předmět</a:t>
            </a:r>
            <a:r>
              <a:rPr lang="cs-CZ" sz="1100" b="1" dirty="0"/>
              <a:t>, pro který je VM určen: </a:t>
            </a:r>
            <a:r>
              <a:rPr lang="cs-CZ" sz="1100" b="1" dirty="0" smtClean="0"/>
              <a:t>Výchova k občanství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Ročník</a:t>
            </a:r>
            <a:r>
              <a:rPr lang="cs-CZ" sz="1100" b="1" dirty="0"/>
              <a:t>, pro který je VM určen </a:t>
            </a:r>
            <a:r>
              <a:rPr lang="cs-CZ" sz="1100" b="1" dirty="0" smtClean="0"/>
              <a:t>6.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Časová </a:t>
            </a:r>
            <a:r>
              <a:rPr lang="cs-CZ" sz="1100" b="1" dirty="0"/>
              <a:t>dotace</a:t>
            </a:r>
            <a:r>
              <a:rPr lang="cs-CZ" sz="1100" dirty="0"/>
              <a:t>: </a:t>
            </a:r>
            <a:r>
              <a:rPr lang="cs-CZ" sz="1100" b="1" dirty="0"/>
              <a:t>2</a:t>
            </a:r>
            <a:r>
              <a:rPr lang="cs-CZ" sz="1100" b="1" dirty="0" smtClean="0"/>
              <a:t> </a:t>
            </a:r>
            <a:r>
              <a:rPr lang="cs-CZ" sz="1100" b="1" dirty="0"/>
              <a:t>h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Vzdělávací oblast, tematický okruh, téma:</a:t>
            </a:r>
            <a:endParaRPr lang="cs-CZ" sz="1100" dirty="0"/>
          </a:p>
          <a:p>
            <a:r>
              <a:rPr lang="cs-CZ" sz="1100" b="1" dirty="0" smtClean="0"/>
              <a:t>Výchova k občanství</a:t>
            </a:r>
            <a:endParaRPr lang="cs-CZ" sz="1100" dirty="0"/>
          </a:p>
          <a:p>
            <a:r>
              <a:rPr lang="cs-CZ" sz="1100" b="1" dirty="0" smtClean="0"/>
              <a:t>Naše vlast</a:t>
            </a:r>
            <a:endParaRPr lang="cs-CZ" sz="1100" dirty="0"/>
          </a:p>
          <a:p>
            <a:r>
              <a:rPr lang="cs-CZ" sz="1100" b="1" dirty="0" smtClean="0"/>
              <a:t>Má vlast v dějinách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Metodický list, anotace- výstižný popis způsobu použití VM ve výuce:</a:t>
            </a:r>
            <a:r>
              <a:rPr lang="cs-CZ" sz="1100" dirty="0"/>
              <a:t> </a:t>
            </a:r>
          </a:p>
          <a:p>
            <a:r>
              <a:rPr lang="cs-CZ" sz="1100" dirty="0"/>
              <a:t>P</a:t>
            </a:r>
            <a:r>
              <a:rPr lang="cs-CZ" sz="1100" dirty="0" smtClean="0"/>
              <a:t>rezentace </a:t>
            </a:r>
            <a:r>
              <a:rPr lang="cs-CZ" sz="1100" dirty="0"/>
              <a:t>je pracovním listem k upevňování </a:t>
            </a:r>
            <a:r>
              <a:rPr lang="cs-CZ" sz="1100" dirty="0" smtClean="0"/>
              <a:t> a prohlubování znalostí o naší vlasti, posiluje národní vědomí i hrdost nad významnými osobnostmi i tradicemi naší země</a:t>
            </a:r>
            <a:r>
              <a:rPr lang="cs-CZ" sz="1100" b="1" dirty="0"/>
              <a:t> </a:t>
            </a:r>
            <a:endParaRPr lang="cs-CZ" sz="1100" dirty="0"/>
          </a:p>
          <a:p>
            <a:r>
              <a:rPr lang="cs-CZ" sz="1100" b="1" dirty="0"/>
              <a:t>Pomůcky</a:t>
            </a:r>
            <a:r>
              <a:rPr lang="cs-CZ" sz="1100" dirty="0"/>
              <a:t>: </a:t>
            </a:r>
            <a:r>
              <a:rPr lang="cs-CZ" sz="1100" dirty="0" smtClean="0"/>
              <a:t>Alois Jirásek - Staré pověsti české, prezentace</a:t>
            </a:r>
            <a:endParaRPr lang="cs-CZ" sz="1100" dirty="0"/>
          </a:p>
        </p:txBody>
      </p:sp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57254"/>
            <a:ext cx="5745162" cy="14049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90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5157192"/>
            <a:ext cx="9252520" cy="1143000"/>
          </a:xfrm>
        </p:spPr>
        <p:txBody>
          <a:bodyPr/>
          <a:lstStyle/>
          <a:p>
            <a:pPr algn="l"/>
            <a:r>
              <a:rPr lang="cs-CZ" sz="4000" dirty="0" smtClean="0"/>
              <a:t>Pověsti o počátcích českého národa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99" y="404664"/>
            <a:ext cx="4011613" cy="4713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17099" y="116632"/>
            <a:ext cx="36388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Cesky-jazyk.cz,jirasek-alois-il.jpg</a:t>
            </a:r>
          </a:p>
          <a:p>
            <a:endParaRPr lang="cs-CZ" sz="1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02"/>
          <a:stretch/>
        </p:blipFill>
        <p:spPr bwMode="auto">
          <a:xfrm>
            <a:off x="4860031" y="856307"/>
            <a:ext cx="4000987" cy="3724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932040" y="4581128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Dvdedice.ajspc1.jpg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4189499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229200"/>
            <a:ext cx="8496943" cy="1143000"/>
          </a:xfrm>
        </p:spPr>
        <p:txBody>
          <a:bodyPr/>
          <a:lstStyle/>
          <a:p>
            <a:pPr algn="l"/>
            <a:r>
              <a:rPr lang="cs-CZ" sz="3600" dirty="0" smtClean="0"/>
              <a:t> „...když ale vidím na obzoru, uprostřed kraje nízkou horu…“</a:t>
            </a:r>
            <a:endParaRPr lang="cs-CZ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494" y="476672"/>
            <a:ext cx="5789361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31494" y="4458267"/>
            <a:ext cx="225633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Dejepisec.cz,rip.jpg</a:t>
            </a:r>
            <a:endParaRPr lang="cs-CZ" sz="10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75" y="260648"/>
            <a:ext cx="1411642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7505" y="0"/>
            <a:ext cx="25202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Cs.wikimedia.com,RotundaRip.jpg</a:t>
            </a:r>
            <a:endParaRPr lang="cs-CZ" sz="10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420" y="3068960"/>
            <a:ext cx="3531619" cy="2185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948264" y="5254545"/>
            <a:ext cx="21602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Pravda-a-cest.cz,praotec-cech.jpg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20000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2852" y="5157192"/>
            <a:ext cx="7766248" cy="1143000"/>
          </a:xfrm>
        </p:spPr>
        <p:txBody>
          <a:bodyPr/>
          <a:lstStyle/>
          <a:p>
            <a:pPr algn="l"/>
            <a:r>
              <a:rPr lang="cs-CZ" dirty="0" smtClean="0"/>
              <a:t>Přemyslovci na počátku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24744"/>
            <a:ext cx="4295775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575185" y="3868192"/>
            <a:ext cx="29523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Lednice.org,premysl_a_voli.jpg</a:t>
            </a:r>
            <a:endParaRPr lang="cs-CZ" sz="1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464" y="692696"/>
            <a:ext cx="2471764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47464" y="446475"/>
            <a:ext cx="26805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Cs.wikimedia.com,Josef_Mauthauser.jpg</a:t>
            </a:r>
            <a:endParaRPr lang="cs-CZ" sz="10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33" y="2598796"/>
            <a:ext cx="3880495" cy="2538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38733" y="2398741"/>
            <a:ext cx="35851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Cs.wikimedia.com,Josef_Mauthauser_knize_krok.jpg</a:t>
            </a:r>
            <a:endParaRPr lang="cs-CZ" sz="1000" dirty="0"/>
          </a:p>
          <a:p>
            <a:endParaRPr lang="cs-CZ" sz="1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7984" y="4365104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Znáš je?    </a:t>
            </a:r>
            <a:r>
              <a:rPr lang="cs-CZ" dirty="0" smtClean="0">
                <a:solidFill>
                  <a:schemeClr val="accent1"/>
                </a:solidFill>
              </a:rPr>
              <a:t>Bivoj, Ctirad a Šárka, </a:t>
            </a:r>
          </a:p>
          <a:p>
            <a:r>
              <a:rPr lang="cs-CZ" dirty="0">
                <a:solidFill>
                  <a:schemeClr val="accent1"/>
                </a:solidFill>
              </a:rPr>
              <a:t> </a:t>
            </a:r>
            <a:r>
              <a:rPr lang="cs-CZ" dirty="0" smtClean="0">
                <a:solidFill>
                  <a:schemeClr val="accent1"/>
                </a:solidFill>
              </a:rPr>
              <a:t>               Šťáhlav a Chrudoš…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868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5517232"/>
            <a:ext cx="6512511" cy="1143000"/>
          </a:xfrm>
        </p:spPr>
        <p:txBody>
          <a:bodyPr/>
          <a:lstStyle/>
          <a:p>
            <a:pPr algn="l"/>
            <a:r>
              <a:rPr lang="cs-CZ" dirty="0" smtClean="0"/>
              <a:t>Velkomoravská říše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2047875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627784" y="404664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Svatopluk</a:t>
            </a:r>
            <a:r>
              <a:rPr lang="cs-CZ" dirty="0" smtClean="0"/>
              <a:t> 870 – 894    panovník Velkomoravské říše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- přivedl říši k největší slávě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8382" y="2705697"/>
            <a:ext cx="204787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2zskolin.cz,image47.jpg</a:t>
            </a:r>
            <a:endParaRPr lang="cs-CZ" sz="10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1573833"/>
            <a:ext cx="2047875" cy="210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937060" y="1820783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Rostislav</a:t>
            </a:r>
            <a:r>
              <a:rPr lang="cs-CZ" dirty="0" smtClean="0"/>
              <a:t> – žádá byzantského císaře Michala III. o misionáře</a:t>
            </a:r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838922"/>
            <a:ext cx="2367985" cy="3267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879810" y="3708723"/>
            <a:ext cx="1975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2zskolin.cz,image_rostislav.jp</a:t>
            </a:r>
            <a:endParaRPr lang="cs-CZ" sz="1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76256" y="6106741"/>
            <a:ext cx="20162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Pravoslav.gts.cz,cyrmet.gif</a:t>
            </a:r>
            <a:endParaRPr lang="cs-CZ" sz="1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7376" y="4221088"/>
            <a:ext cx="5820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Konstantin (Cyril)  a Metoděj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hlásali křesťanskou víru slovanskou </a:t>
            </a:r>
            <a:r>
              <a:rPr lang="cs-CZ" dirty="0" smtClean="0"/>
              <a:t>řečí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Konstantin sestavil zvláštní písmo - hlaholici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299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5517232"/>
            <a:ext cx="6512511" cy="1143000"/>
          </a:xfrm>
        </p:spPr>
        <p:txBody>
          <a:bodyPr/>
          <a:lstStyle/>
          <a:p>
            <a:pPr algn="l"/>
            <a:r>
              <a:rPr lang="cs-CZ" dirty="0" smtClean="0"/>
              <a:t>Naši slavní předkové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352928" cy="347472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 sv. Ludmila, babička knížete Václava</a:t>
            </a:r>
          </a:p>
          <a:p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rgbClr val="0B65A9"/>
                </a:solidFill>
              </a:rPr>
              <a:t>P</a:t>
            </a:r>
            <a:r>
              <a:rPr lang="cs-CZ" dirty="0" smtClean="0">
                <a:solidFill>
                  <a:srgbClr val="0B65A9"/>
                </a:solidFill>
              </a:rPr>
              <a:t>řemysl Otakar I.,  Přemysl Otakar II. – král železný a zlatý</a:t>
            </a:r>
          </a:p>
          <a:p>
            <a:r>
              <a:rPr lang="cs-CZ" dirty="0">
                <a:solidFill>
                  <a:srgbClr val="0B65A9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sv. Anežka Přemyslovna, řečená Anežka Česká</a:t>
            </a:r>
          </a:p>
          <a:p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0B65A9"/>
                </a:solidFill>
              </a:rPr>
              <a:t>Karel IV., král český a římský císař</a:t>
            </a:r>
          </a:p>
          <a:p>
            <a:r>
              <a:rPr lang="cs-CZ" dirty="0">
                <a:solidFill>
                  <a:srgbClr val="0B65A9"/>
                </a:solidFill>
              </a:rPr>
              <a:t> </a:t>
            </a:r>
            <a:r>
              <a:rPr lang="cs-CZ" dirty="0" smtClean="0">
                <a:solidFill>
                  <a:srgbClr val="0B65A9"/>
                </a:solidFill>
              </a:rPr>
              <a:t>Jiří z Poděbrad, král míru</a:t>
            </a:r>
          </a:p>
          <a:p>
            <a:r>
              <a:rPr lang="cs-CZ" dirty="0">
                <a:solidFill>
                  <a:srgbClr val="0B65A9"/>
                </a:solidFill>
              </a:rPr>
              <a:t> </a:t>
            </a:r>
            <a:r>
              <a:rPr lang="cs-CZ" dirty="0" smtClean="0">
                <a:solidFill>
                  <a:srgbClr val="0B65A9"/>
                </a:solidFill>
              </a:rPr>
              <a:t>Mistr Jan Hus, upálen v Kostnici </a:t>
            </a:r>
          </a:p>
          <a:p>
            <a:r>
              <a:rPr lang="cs-CZ" dirty="0" smtClean="0">
                <a:solidFill>
                  <a:srgbClr val="0B65A9"/>
                </a:solidFill>
              </a:rPr>
              <a:t> Jan </a:t>
            </a:r>
            <a:r>
              <a:rPr lang="cs-CZ" dirty="0">
                <a:solidFill>
                  <a:srgbClr val="0B65A9"/>
                </a:solidFill>
              </a:rPr>
              <a:t>Ž</a:t>
            </a:r>
            <a:r>
              <a:rPr lang="cs-CZ" dirty="0" smtClean="0">
                <a:solidFill>
                  <a:srgbClr val="0B65A9"/>
                </a:solidFill>
              </a:rPr>
              <a:t>ižka z Trocnova, husitský vojevůdce</a:t>
            </a:r>
          </a:p>
          <a:p>
            <a:r>
              <a:rPr lang="cs-CZ" dirty="0">
                <a:solidFill>
                  <a:srgbClr val="0B65A9"/>
                </a:solidFill>
              </a:rPr>
              <a:t> </a:t>
            </a:r>
            <a:r>
              <a:rPr lang="cs-CZ" dirty="0" smtClean="0">
                <a:solidFill>
                  <a:srgbClr val="0B65A9"/>
                </a:solidFill>
              </a:rPr>
              <a:t>Jan Ámos Komenský, učitel národů</a:t>
            </a:r>
          </a:p>
          <a:p>
            <a:r>
              <a:rPr lang="cs-CZ" dirty="0">
                <a:solidFill>
                  <a:srgbClr val="0B65A9"/>
                </a:solidFill>
              </a:rPr>
              <a:t> </a:t>
            </a:r>
            <a:r>
              <a:rPr lang="cs-CZ" dirty="0" smtClean="0">
                <a:solidFill>
                  <a:srgbClr val="0B65A9"/>
                </a:solidFill>
              </a:rPr>
              <a:t>Petr Chelčický, Bohuslav Balbín, Josef Dobrovský, Karel Havlíček</a:t>
            </a:r>
          </a:p>
          <a:p>
            <a:pPr marL="45720" indent="0">
              <a:buNone/>
            </a:pPr>
            <a:r>
              <a:rPr lang="cs-CZ" dirty="0" smtClean="0">
                <a:solidFill>
                  <a:srgbClr val="0B65A9"/>
                </a:solidFill>
              </a:rPr>
              <a:t>   </a:t>
            </a:r>
            <a:r>
              <a:rPr lang="cs-CZ" dirty="0" smtClean="0">
                <a:solidFill>
                  <a:srgbClr val="0B65A9"/>
                </a:solidFill>
              </a:rPr>
              <a:t> Borovský</a:t>
            </a:r>
            <a:r>
              <a:rPr lang="cs-CZ" dirty="0" smtClean="0">
                <a:solidFill>
                  <a:srgbClr val="0B65A9"/>
                </a:solidFill>
              </a:rPr>
              <a:t>, bojovníci za naši českou řeč</a:t>
            </a:r>
          </a:p>
          <a:p>
            <a:endParaRPr lang="cs-CZ" dirty="0">
              <a:solidFill>
                <a:srgbClr val="0B65A9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020272" y="260648"/>
            <a:ext cx="1742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POZNÁŠ JE?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21088"/>
            <a:ext cx="895350" cy="1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6381328"/>
            <a:ext cx="83529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Mkl.cz,jan_hus.jpg,quido.cz,zizka_1.jpg,pozorovatel.com,komensky.jpg,gop.pilsedu.cz,Kareliv.gif,estranky.cz,sv_ludmila_ze psova.jpg</a:t>
            </a:r>
            <a:endParaRPr lang="cs-CZ" sz="10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094981"/>
            <a:ext cx="1317871" cy="1417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218138"/>
            <a:ext cx="1106810" cy="127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569" y="4168130"/>
            <a:ext cx="1031383" cy="1382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3" y="4073665"/>
            <a:ext cx="1365812" cy="1408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635" y="3994832"/>
            <a:ext cx="1264345" cy="1517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815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4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30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6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9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20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5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1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121</TotalTime>
  <Words>199</Words>
  <Application>Microsoft Office PowerPoint</Application>
  <PresentationFormat>Předvádění na obrazovce (4:3)</PresentationFormat>
  <Paragraphs>58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Prezentace aplikace PowerPoint</vt:lpstr>
      <vt:lpstr>Pověsti o počátcích českého národa</vt:lpstr>
      <vt:lpstr> „...když ale vidím na obzoru, uprostřed kraje nízkou horu…“</vt:lpstr>
      <vt:lpstr>Přemyslovci na počátku</vt:lpstr>
      <vt:lpstr>Velkomoravská říše</vt:lpstr>
      <vt:lpstr>Naši slavní předkové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Jarmila</cp:lastModifiedBy>
  <cp:revision>14</cp:revision>
  <dcterms:created xsi:type="dcterms:W3CDTF">2011-10-25T02:22:41Z</dcterms:created>
  <dcterms:modified xsi:type="dcterms:W3CDTF">2013-10-06T09:50:26Z</dcterms:modified>
</cp:coreProperties>
</file>