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191160" y="2132856"/>
            <a:ext cx="6266169" cy="42627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100" b="1" dirty="0"/>
              <a:t>METODICKÝ LIST PRO ZŠ</a:t>
            </a:r>
            <a:endParaRPr lang="cs-CZ" sz="1100" dirty="0"/>
          </a:p>
          <a:p>
            <a:r>
              <a:rPr lang="cs-CZ" sz="1100" b="1" dirty="0"/>
              <a:t> Pro zpracování vzdělávacích materiálů (VM)v rámci projektu EU peníze školám</a:t>
            </a:r>
            <a:endParaRPr lang="cs-CZ" sz="1100" dirty="0"/>
          </a:p>
          <a:p>
            <a:r>
              <a:rPr lang="cs-CZ" sz="1100" b="1" dirty="0"/>
              <a:t>     </a:t>
            </a:r>
            <a:r>
              <a:rPr lang="cs-CZ" sz="1100" b="1" dirty="0" smtClean="0"/>
              <a:t>                 </a:t>
            </a:r>
            <a:r>
              <a:rPr lang="cs-CZ" sz="1100" b="1" dirty="0"/>
              <a:t>Operační program Vzdělávání pro konkurenceschopnost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Projekt: Moderní výuka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Registrační </a:t>
            </a:r>
            <a:r>
              <a:rPr lang="cs-CZ" sz="1100" b="1" dirty="0"/>
              <a:t>číslo: CZ.1.07/1.4.00/21.3192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Číslo </a:t>
            </a:r>
            <a:r>
              <a:rPr lang="cs-CZ" sz="1100" b="1" dirty="0"/>
              <a:t>DUM: </a:t>
            </a:r>
            <a:r>
              <a:rPr lang="cs-CZ" sz="1100" b="1" dirty="0" smtClean="0"/>
              <a:t>VY_32_INOVACE_5.1.10</a:t>
            </a:r>
          </a:p>
          <a:p>
            <a:endParaRPr lang="cs-CZ" sz="1100" b="1" dirty="0" smtClean="0"/>
          </a:p>
          <a:p>
            <a:r>
              <a:rPr lang="cs-CZ" sz="1100" b="1" dirty="0"/>
              <a:t> </a:t>
            </a:r>
            <a:r>
              <a:rPr lang="cs-CZ" sz="1100" b="1" dirty="0" smtClean="0"/>
              <a:t>Jméno </a:t>
            </a:r>
            <a:r>
              <a:rPr lang="cs-CZ" sz="1100" b="1" dirty="0"/>
              <a:t>autora: Mgr. Jarmila </a:t>
            </a:r>
            <a:r>
              <a:rPr lang="cs-CZ" sz="1100" b="1" dirty="0" err="1"/>
              <a:t>Gécová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Datum</a:t>
            </a:r>
            <a:r>
              <a:rPr lang="cs-CZ" sz="1100" b="1" dirty="0"/>
              <a:t>, období kdy byl vytvořen: říjen 2011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Název </a:t>
            </a:r>
            <a:r>
              <a:rPr lang="cs-CZ" sz="1100" b="1" dirty="0"/>
              <a:t>práce: </a:t>
            </a:r>
            <a:r>
              <a:rPr lang="cs-CZ" sz="1100" b="1" dirty="0" smtClean="0"/>
              <a:t>Obyvatelé ČR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Předmět</a:t>
            </a:r>
            <a:r>
              <a:rPr lang="cs-CZ" sz="1100" b="1" dirty="0"/>
              <a:t>, pro který je VM určen: </a:t>
            </a:r>
            <a:r>
              <a:rPr lang="cs-CZ" sz="1100" b="1" dirty="0" smtClean="0"/>
              <a:t>Výchova k občanství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Ročník</a:t>
            </a:r>
            <a:r>
              <a:rPr lang="cs-CZ" sz="1100" b="1" dirty="0"/>
              <a:t>, pro který je VM určen </a:t>
            </a:r>
            <a:r>
              <a:rPr lang="cs-CZ" sz="1100" b="1" dirty="0" smtClean="0"/>
              <a:t>6.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Časová </a:t>
            </a:r>
            <a:r>
              <a:rPr lang="cs-CZ" sz="1100" b="1" dirty="0"/>
              <a:t>dotace</a:t>
            </a:r>
            <a:r>
              <a:rPr lang="cs-CZ" sz="1100" dirty="0"/>
              <a:t>: </a:t>
            </a:r>
            <a:r>
              <a:rPr lang="cs-CZ" sz="1100" b="1" dirty="0"/>
              <a:t>1 h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Vzdělávací oblast, tematický okruh, téma:</a:t>
            </a:r>
            <a:endParaRPr lang="cs-CZ" sz="1100" dirty="0"/>
          </a:p>
          <a:p>
            <a:r>
              <a:rPr lang="cs-CZ" sz="1100" b="1" dirty="0"/>
              <a:t>Výchova k občanství</a:t>
            </a:r>
            <a:endParaRPr lang="cs-CZ" sz="1100" dirty="0"/>
          </a:p>
          <a:p>
            <a:r>
              <a:rPr lang="cs-CZ" sz="1100" b="1" dirty="0" smtClean="0"/>
              <a:t>Naše vlast</a:t>
            </a:r>
            <a:endParaRPr lang="cs-CZ" sz="1100" dirty="0"/>
          </a:p>
          <a:p>
            <a:r>
              <a:rPr lang="cs-CZ" sz="1100" b="1" dirty="0"/>
              <a:t>Obyvatelé ČR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Metodický list, anotace- výstižný popis způsobu použití VM ve výuce:</a:t>
            </a:r>
            <a:r>
              <a:rPr lang="cs-CZ" sz="1100" dirty="0"/>
              <a:t> </a:t>
            </a:r>
          </a:p>
          <a:p>
            <a:r>
              <a:rPr lang="cs-CZ" sz="1100" dirty="0" smtClean="0"/>
              <a:t>Prezentace </a:t>
            </a:r>
            <a:r>
              <a:rPr lang="cs-CZ" sz="1100" dirty="0"/>
              <a:t>je </a:t>
            </a:r>
            <a:r>
              <a:rPr lang="cs-CZ" sz="1100" smtClean="0"/>
              <a:t>výukovým materiálem k</a:t>
            </a:r>
            <a:r>
              <a:rPr lang="cs-CZ" sz="1100" dirty="0"/>
              <a:t> </a:t>
            </a:r>
            <a:r>
              <a:rPr lang="cs-CZ" sz="1100" dirty="0" smtClean="0"/>
              <a:t>prohlubování a upevňování </a:t>
            </a:r>
            <a:r>
              <a:rPr lang="cs-CZ" sz="1100" dirty="0"/>
              <a:t>znalostí </a:t>
            </a:r>
            <a:r>
              <a:rPr lang="cs-CZ" sz="1100" dirty="0" smtClean="0"/>
              <a:t>o ČR</a:t>
            </a:r>
          </a:p>
          <a:p>
            <a:r>
              <a:rPr lang="cs-CZ" sz="1100" b="1" dirty="0"/>
              <a:t> </a:t>
            </a:r>
            <a:endParaRPr lang="cs-CZ" sz="1100" dirty="0"/>
          </a:p>
          <a:p>
            <a:r>
              <a:rPr lang="cs-CZ" sz="1100" b="1" dirty="0"/>
              <a:t>Pomůcky</a:t>
            </a:r>
            <a:r>
              <a:rPr lang="cs-CZ" sz="1100" dirty="0"/>
              <a:t>: </a:t>
            </a:r>
            <a:r>
              <a:rPr lang="cs-CZ" sz="1100" dirty="0" smtClean="0"/>
              <a:t>prezentace, </a:t>
            </a:r>
            <a:r>
              <a:rPr lang="cs-CZ" sz="1100" dirty="0"/>
              <a:t>pracovní materiál</a:t>
            </a:r>
          </a:p>
        </p:txBody>
      </p:sp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59989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890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5409481"/>
            <a:ext cx="6512511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OBYVATELÉ  ČR</a:t>
            </a:r>
            <a:endParaRPr lang="cs-CZ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32656"/>
            <a:ext cx="3267075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80112" y="5409481"/>
            <a:ext cx="29523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http://www.uherske-hradiste.cz/oblast/18813/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3810000" cy="252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44624"/>
            <a:ext cx="3810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</a:t>
            </a:r>
            <a:r>
              <a:rPr lang="cs-CZ" sz="1000" dirty="0" smtClean="0"/>
              <a:t>www.zaria.cz/clanek/teenager-x/18840</a:t>
            </a:r>
            <a:endParaRPr lang="cs-CZ" sz="10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58" b="4308"/>
          <a:stretch/>
        </p:blipFill>
        <p:spPr bwMode="auto">
          <a:xfrm>
            <a:off x="611560" y="3140968"/>
            <a:ext cx="3810000" cy="2286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2871068"/>
            <a:ext cx="3810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http://zwillingekaulitz.blog.cz/1001/bezdomovci-umiraji</a:t>
            </a:r>
          </a:p>
        </p:txBody>
      </p:sp>
    </p:spTree>
    <p:extLst>
      <p:ext uri="{BB962C8B-B14F-4D97-AF65-F5344CB8AC3E}">
        <p14:creationId xmlns:p14="http://schemas.microsoft.com/office/powerpoint/2010/main" val="2867535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9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229200"/>
            <a:ext cx="8496944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ČR - je vlastí českého národa</a:t>
            </a:r>
            <a:endParaRPr lang="cs-CZ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04666"/>
            <a:ext cx="8133928" cy="5012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64088" y="204666"/>
            <a:ext cx="36724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http://zstrebivlice.blog.cz/0512/neco-o-ceske-republice</a:t>
            </a:r>
          </a:p>
        </p:txBody>
      </p:sp>
    </p:spTree>
    <p:extLst>
      <p:ext uri="{BB962C8B-B14F-4D97-AF65-F5344CB8AC3E}">
        <p14:creationId xmlns:p14="http://schemas.microsoft.com/office/powerpoint/2010/main" val="3185601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509120"/>
            <a:ext cx="8712967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+ národnostních menšin</a:t>
            </a:r>
            <a:endParaRPr lang="cs-CZ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Národnostní menšina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je velká skupina lidí </a:t>
            </a:r>
          </a:p>
          <a:p>
            <a:pPr marL="4572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- mají svůj jazyk, kulturu, tradice a historii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  <a:p>
            <a:pPr marL="4572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- žijí trvale a dlouhodobě na území jiného</a:t>
            </a:r>
          </a:p>
          <a:p>
            <a:pPr marL="45720" indent="0">
              <a:buNone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státu</a:t>
            </a:r>
          </a:p>
          <a:p>
            <a:pPr marL="4572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- musí dodržovat  platné zákony a nařízení státu,</a:t>
            </a:r>
          </a:p>
          <a:p>
            <a:pPr marL="45720" indent="0">
              <a:buNone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na jehož území  žijí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709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500"/>
                            </p:stCondLst>
                            <p:childTnLst>
                              <p:par>
                                <p:cTn id="16" presetID="3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3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3500"/>
                            </p:stCondLst>
                            <p:childTnLst>
                              <p:par>
                                <p:cTn id="30" presetID="3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7000"/>
                            </p:stCondLst>
                            <p:childTnLst>
                              <p:par>
                                <p:cTn id="37" presetID="3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500"/>
                            </p:stCondLst>
                            <p:childTnLst>
                              <p:par>
                                <p:cTn id="44" presetID="3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5445224"/>
            <a:ext cx="8064896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Poláci - </a:t>
            </a:r>
            <a:r>
              <a:rPr lang="cs-CZ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JESTEM POLAK</a:t>
            </a:r>
            <a:endParaRPr lang="cs-CZ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36096" y="116632"/>
            <a:ext cx="37079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http://linkuj.cz/http://www.estav.cz/zpravy/nove/varsava-mrakodrapy.html</a:t>
            </a:r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836712"/>
            <a:ext cx="5001518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08104" y="620688"/>
            <a:ext cx="33843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POLSKO</a:t>
            </a: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hlavní město VARŠAVA</a:t>
            </a:r>
          </a:p>
          <a:p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85" t="5838" r="7817" b="9367"/>
          <a:stretch/>
        </p:blipFill>
        <p:spPr bwMode="auto">
          <a:xfrm>
            <a:off x="6169071" y="3573016"/>
            <a:ext cx="2681057" cy="1944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0654" y="1282276"/>
            <a:ext cx="3564804" cy="2074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85" t="5838" r="7817" b="9367"/>
          <a:stretch/>
        </p:blipFill>
        <p:spPr bwMode="auto">
          <a:xfrm>
            <a:off x="6169071" y="3583129"/>
            <a:ext cx="2681057" cy="1944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0654" y="1292389"/>
            <a:ext cx="3564804" cy="2074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9655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00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2000"/>
                            </p:stCondLst>
                            <p:childTnLst>
                              <p:par>
                                <p:cTn id="24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301208"/>
            <a:ext cx="7838256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Němci -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ICH BIN DEUTSCH</a:t>
            </a:r>
            <a:endParaRPr lang="cs-CZ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640"/>
            <a:ext cx="3469130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16016" y="583813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Německá spolková republika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město Berlín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6196" y="3573016"/>
            <a:ext cx="2538028" cy="1517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16016" y="188640"/>
            <a:ext cx="338437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http://armyeshop.cz/shop-vlajky-cedule-vlajky.html</a:t>
            </a: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3" y="1256037"/>
            <a:ext cx="3113903" cy="2172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2348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2000"/>
                            </p:stCondLst>
                            <p:childTnLst>
                              <p:par>
                                <p:cTn id="28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445224"/>
            <a:ext cx="7478216" cy="1143000"/>
          </a:xfrm>
        </p:spPr>
        <p:txBody>
          <a:bodyPr/>
          <a:lstStyle/>
          <a:p>
            <a:pPr algn="l"/>
            <a:r>
              <a:rPr lang="cs-CZ" b="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Slováci -</a:t>
            </a:r>
            <a:r>
              <a:rPr lang="cs-CZ" b="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JÁ SOM SLOVÁK</a:t>
            </a:r>
            <a:endParaRPr lang="cs-CZ" b="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573016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76056" y="116632"/>
            <a:ext cx="40679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http://www.kiss98.cz/aktuality/vikend-po-slovensky-177.htmlhttp://euroheritage.net/traditionalcostumes.shtml</a:t>
            </a:r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39742"/>
            <a:ext cx="3168352" cy="46494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11960" y="692696"/>
            <a:ext cx="4176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Slovensko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hlavní město Bratislava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371825"/>
            <a:ext cx="2808312" cy="2070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9547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373216"/>
            <a:ext cx="8208911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Maďaři –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MAGYAR VAGYOK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679"/>
            <a:ext cx="3168352" cy="4446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32040" y="116632"/>
            <a:ext cx="42119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http://absolventi.gymcheb.cz/2009/vehurde/tretif/pamatky.htmlhttp://krajane.czu.cz/geografie-nab/doku.php?id=minority-mad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427984" y="764704"/>
            <a:ext cx="3960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Maďarsko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hlavní město Budapešť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422163"/>
            <a:ext cx="2816151" cy="19083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429000"/>
            <a:ext cx="2522921" cy="16767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6209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517232"/>
            <a:ext cx="7766248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Romové -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ME SOM ROM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111" y="260648"/>
            <a:ext cx="5076825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52120" y="260648"/>
            <a:ext cx="33843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http://ulice.tyden.cz/zpravy/prahu-ovladne-romska-hudba_1722.htmlhttp://</a:t>
            </a:r>
            <a:r>
              <a:rPr lang="cs-CZ" sz="1000" dirty="0" smtClean="0"/>
              <a:t>romove.radio.cz/cz/clanek/23</a:t>
            </a:r>
            <a:endParaRPr lang="cs-CZ" sz="1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52120" y="836712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Pocházejí až z daleké Indie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- kočovníci po Asii a Evropě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70"/>
          <a:stretch/>
        </p:blipFill>
        <p:spPr bwMode="auto">
          <a:xfrm>
            <a:off x="5724128" y="3435658"/>
            <a:ext cx="2972784" cy="2142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9027" y="1483043"/>
            <a:ext cx="3447469" cy="18019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5057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2000"/>
                            </p:stCondLst>
                            <p:childTnLst>
                              <p:par>
                                <p:cTn id="24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981677"/>
            <a:ext cx="8568951" cy="11430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Všichni mají stejná práva a povinnosti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188640"/>
            <a:ext cx="7317432" cy="347472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  Všechny národy jsou si rovny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  Žádný národ není lepší či horší než ten druhý</a:t>
            </a:r>
          </a:p>
          <a:p>
            <a:endParaRPr lang="cs-CZ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Víš, co to je </a:t>
            </a:r>
            <a:r>
              <a:rPr lang="cs-CZ" sz="2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RASISMUS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Víš, co to je </a:t>
            </a:r>
            <a:r>
              <a:rPr lang="cs-CZ" sz="2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NACIONALISMUS?</a:t>
            </a:r>
            <a:endParaRPr lang="cs-CZ" sz="28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7270" y="3140968"/>
            <a:ext cx="2458963" cy="18407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6525344"/>
            <a:ext cx="864096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http://sokolovsky.denik.cz/zpravy_region/agrese20110830.htmlhttp://</a:t>
            </a:r>
            <a:r>
              <a:rPr lang="cs-CZ" sz="1000" dirty="0" smtClean="0"/>
              <a:t>petrazajicova.bigbloger.lidovky.cz/c/165067/Rasismus-a-nasilie.html</a:t>
            </a:r>
            <a:endParaRPr lang="cs-CZ" sz="1000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213597"/>
            <a:ext cx="2838450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27" y="2564904"/>
            <a:ext cx="3365026" cy="25218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5622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25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75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6000"/>
                            </p:stCondLst>
                            <p:childTnLst>
                              <p:par>
                                <p:cTn id="3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9000"/>
                            </p:stCondLst>
                            <p:childTnLst>
                              <p:par>
                                <p:cTn id="42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2000"/>
                            </p:stCondLst>
                            <p:childTnLst>
                              <p:par>
                                <p:cTn id="47" presetID="31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128</TotalTime>
  <Words>194</Words>
  <Application>Microsoft Office PowerPoint</Application>
  <PresentationFormat>Předvádění na obrazovce (4:3)</PresentationFormat>
  <Paragraphs>64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OBYVATELÉ  ČR</vt:lpstr>
      <vt:lpstr>ČR - je vlastí českého národa</vt:lpstr>
      <vt:lpstr>+ národnostních menšin</vt:lpstr>
      <vt:lpstr>Poláci - JESTEM POLAK</vt:lpstr>
      <vt:lpstr>Němci - ICH BIN DEUTSCH</vt:lpstr>
      <vt:lpstr>Slováci -JÁ SOM SLOVÁK</vt:lpstr>
      <vt:lpstr>Maďaři – MAGYAR VAGYOK</vt:lpstr>
      <vt:lpstr>Romové - ME SOM ROM</vt:lpstr>
      <vt:lpstr>Všichni mají stejná práva a povinnosti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Jarmila</cp:lastModifiedBy>
  <cp:revision>16</cp:revision>
  <dcterms:created xsi:type="dcterms:W3CDTF">2011-10-25T02:22:41Z</dcterms:created>
  <dcterms:modified xsi:type="dcterms:W3CDTF">2013-10-06T10:04:26Z</dcterms:modified>
</cp:coreProperties>
</file>