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VY_32_INOVACE_5.1.11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říjen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Mateřský jazyk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6.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 smtClean="0"/>
              <a:t>Naše vlast</a:t>
            </a:r>
            <a:endParaRPr lang="cs-CZ" sz="1100" dirty="0"/>
          </a:p>
          <a:p>
            <a:r>
              <a:rPr lang="cs-CZ" sz="1100" b="1" dirty="0"/>
              <a:t>Mateřský jazyk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materiálem k</a:t>
            </a:r>
            <a:r>
              <a:rPr lang="cs-CZ" sz="1100" dirty="0"/>
              <a:t> </a:t>
            </a:r>
            <a:r>
              <a:rPr lang="cs-CZ" sz="1100" dirty="0" smtClean="0"/>
              <a:t>prohlubování a upevňování </a:t>
            </a:r>
            <a:r>
              <a:rPr lang="cs-CZ" sz="1100" dirty="0"/>
              <a:t>znalostí </a:t>
            </a:r>
            <a:r>
              <a:rPr lang="cs-CZ" sz="1100" dirty="0" smtClean="0"/>
              <a:t>o naší zemi</a:t>
            </a:r>
            <a:r>
              <a:rPr lang="cs-CZ" sz="1100" b="1" dirty="0"/>
              <a:t> </a:t>
            </a:r>
            <a:endParaRPr lang="cs-CZ" sz="1100" b="1" dirty="0" smtClean="0"/>
          </a:p>
          <a:p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prezentace, Milan Valenta – Občanská výchova pro 6. ročník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663" y="381217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686800" cy="838200"/>
          </a:xfrm>
        </p:spPr>
        <p:txBody>
          <a:bodyPr>
            <a:no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Mateřský jazyk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2145" y="4247834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</a:rPr>
              <a:t>Každý národ má svůj vlastní jazyk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70C0"/>
                </a:solidFill>
              </a:rPr>
              <a:t>Jazyky některých národů jsou navzájem podobn</a:t>
            </a:r>
            <a:r>
              <a:rPr lang="cs-CZ" sz="3600" b="1" dirty="0">
                <a:solidFill>
                  <a:srgbClr val="0070C0"/>
                </a:solidFill>
              </a:rPr>
              <a:t>é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4209256" cy="276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09048" y="4005064"/>
            <a:ext cx="21994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</a:t>
            </a:r>
            <a:r>
              <a:rPr lang="cs-CZ" sz="900" dirty="0" smtClean="0"/>
              <a:t>://ollipop.blog.cz/1111/cizi-jazyky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262836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Bible svatá a jazyk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03" y="1488900"/>
            <a:ext cx="4906973" cy="4099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588267"/>
            <a:ext cx="3942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http://uzlik.signaly.cz/201002, http://www.dumbible.cz/web/cs/informace/aktuality/bytag/bible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76534"/>
            <a:ext cx="2573337" cy="410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8388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Babylónská věž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 spletení jazyků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427" y="1485024"/>
            <a:ext cx="596097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544522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8000"/>
                </a:solidFill>
              </a:rPr>
              <a:t>podle bible kdysi mluvili všichni lidé na světě stejnou řečí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008000"/>
                </a:solidFill>
              </a:rPr>
              <a:t>r</a:t>
            </a:r>
            <a:r>
              <a:rPr lang="cs-CZ" b="1" dirty="0" smtClean="0">
                <a:solidFill>
                  <a:srgbClr val="008000"/>
                </a:solidFill>
              </a:rPr>
              <a:t>ozhodli se, že si společně vybudují krásné město s věží až k samotnému Bohovi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rgbClr val="008000"/>
                </a:solidFill>
              </a:rPr>
              <a:t>i</a:t>
            </a:r>
            <a:r>
              <a:rPr lang="cs-CZ" b="1" dirty="0" smtClean="0">
                <a:solidFill>
                  <a:srgbClr val="008000"/>
                </a:solidFill>
              </a:rPr>
              <a:t> rozhněval se Bůh nad troufalostí lidí a rozhodl se učinit konec jejich pýše</a:t>
            </a: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1254192"/>
            <a:ext cx="596097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http://www.portalliberec.cz/nizozemske-malirstvi-16-18-stoleti--oblastni-galerie/</a:t>
            </a:r>
          </a:p>
        </p:txBody>
      </p:sp>
    </p:spTree>
    <p:extLst>
      <p:ext uri="{BB962C8B-B14F-4D97-AF65-F5344CB8AC3E}">
        <p14:creationId xmlns:p14="http://schemas.microsoft.com/office/powerpoint/2010/main" val="192832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Bábel = babylon - blábol</a:t>
            </a:r>
            <a:endParaRPr lang="cs-CZ" sz="4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5"/>
            <a:ext cx="4297660" cy="5223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635804"/>
            <a:ext cx="46085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http://www.puzzleshop.cz/d-2306-puzzle-1500-babylonska-vez-educa.html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292080" y="2348880"/>
            <a:ext cx="3600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rgbClr val="00B050"/>
                </a:solidFill>
              </a:rPr>
              <a:t>„Zmatu jejich řeč tak, že každý bude hovořit jiným jazykem a nikdo se s nikým nebude moci domluvit…“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8791" y="4293096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I stalo se , žádný nerozuměl druhému, a tak práce postupně utichly a lidé se rozešli na všechny strany světa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14485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Jazykové větve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7781752"/>
              </p:ext>
            </p:extLst>
          </p:nvPr>
        </p:nvGraphicFramePr>
        <p:xfrm>
          <a:off x="1004417" y="1554163"/>
          <a:ext cx="7287566" cy="4525963"/>
        </p:xfrm>
        <a:graphic>
          <a:graphicData uri="http://schemas.openxmlformats.org/drawingml/2006/table">
            <a:tbl>
              <a:tblPr/>
              <a:tblGrid>
                <a:gridCol w="3643783"/>
                <a:gridCol w="3643783"/>
              </a:tblGrid>
              <a:tr h="306845">
                <a:tc>
                  <a:txBody>
                    <a:bodyPr/>
                    <a:lstStyle/>
                    <a:p>
                      <a:endParaRPr lang="cs-CZ" sz="1500" dirty="0"/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 b="1" dirty="0"/>
                        <a:t>Tři největší jazykové skupiny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  <a:lnT>
                      <a:noFill/>
                    </a:lnT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germánské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 dirty="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románské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 dirty="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 dirty="0"/>
                        <a:t>slovanské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 dirty="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536978">
                <a:tc>
                  <a:txBody>
                    <a:bodyPr/>
                    <a:lstStyle/>
                    <a:p>
                      <a:r>
                        <a:rPr lang="cs-CZ" sz="1500" dirty="0"/>
                        <a:t/>
                      </a:r>
                      <a:br>
                        <a:rPr lang="cs-CZ" sz="1500" dirty="0"/>
                      </a:br>
                      <a:r>
                        <a:rPr lang="cs-CZ" sz="1500" b="1" dirty="0"/>
                        <a:t>jiné jazyky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 dirty="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maďarština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ugrofinské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 dirty="0"/>
                        <a:t>řečtina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baltské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baskické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keltské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turečtina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  <a:tr h="306845">
                <a:tc>
                  <a:txBody>
                    <a:bodyPr/>
                    <a:lstStyle/>
                    <a:p>
                      <a:r>
                        <a:rPr lang="cs-CZ" sz="1500"/>
                        <a:t>albánština</a:t>
                      </a:r>
                    </a:p>
                  </a:txBody>
                  <a:tcPr marL="76711" marR="76711" marT="38356" marB="3835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500" dirty="0"/>
                    </a:p>
                  </a:txBody>
                  <a:tcPr marL="76711" marR="76711" marT="38356" marB="38356">
                    <a:lnL>
                      <a:noFill/>
                    </a:lnL>
                  </a:tcPr>
                </a:tc>
              </a:tr>
            </a:tbl>
          </a:graphicData>
        </a:graphic>
      </p:graphicFrame>
      <p:pic>
        <p:nvPicPr>
          <p:cNvPr id="4098" name="Picture 2" descr="http://cs.nitobe.info/grafikajhoj/lingvomapo/lingvomap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30213"/>
            <a:ext cx="4348956" cy="513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195736" y="2276872"/>
            <a:ext cx="432048" cy="144016"/>
          </a:xfrm>
          <a:prstGeom prst="rect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95736" y="2581917"/>
            <a:ext cx="432048" cy="14401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95736" y="2924944"/>
            <a:ext cx="432048" cy="108012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268760"/>
            <a:ext cx="31248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http://cs.nitobe.info/ld/lingvoj/lingvomapo.php</a:t>
            </a:r>
          </a:p>
        </p:txBody>
      </p:sp>
    </p:spTree>
    <p:extLst>
      <p:ext uri="{BB962C8B-B14F-4D97-AF65-F5344CB8AC3E}">
        <p14:creationId xmlns:p14="http://schemas.microsoft.com/office/powerpoint/2010/main" val="389663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Hlavní jazykové skupiny</a:t>
            </a:r>
            <a:endParaRPr lang="cs-CZ" sz="4400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Slovanské jazyky –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čeština, slovenština, polština, ruština…</a:t>
            </a:r>
          </a:p>
          <a:p>
            <a:pPr marL="0" indent="0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0070C0"/>
                </a:solidFill>
              </a:rPr>
              <a:t>Germánské jazyky </a:t>
            </a:r>
            <a:r>
              <a:rPr lang="cs-CZ" sz="2800" b="1" dirty="0" smtClean="0">
                <a:solidFill>
                  <a:srgbClr val="0070C0"/>
                </a:solidFill>
              </a:rPr>
              <a:t>–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n</a:t>
            </a:r>
            <a:r>
              <a:rPr lang="cs-CZ" sz="2800" b="1" dirty="0" smtClean="0">
                <a:solidFill>
                  <a:srgbClr val="0070C0"/>
                </a:solidFill>
              </a:rPr>
              <a:t>ěmčina, angličtina, švédština…</a:t>
            </a:r>
          </a:p>
          <a:p>
            <a:pPr marL="0" indent="0">
              <a:buNone/>
            </a:pP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3600" b="1" dirty="0" smtClean="0">
                <a:solidFill>
                  <a:srgbClr val="0070C0"/>
                </a:solidFill>
              </a:rPr>
              <a:t>Románské jazyky –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f</a:t>
            </a:r>
            <a:r>
              <a:rPr lang="cs-CZ" sz="2800" b="1" dirty="0" smtClean="0">
                <a:solidFill>
                  <a:srgbClr val="0070C0"/>
                </a:solidFill>
              </a:rPr>
              <a:t>rancouzština, italština, španělština…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90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5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Mateřský jazyk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b="1" dirty="0" smtClean="0">
                <a:solidFill>
                  <a:srgbClr val="008000"/>
                </a:solidFill>
              </a:rPr>
              <a:t>Spisovný</a:t>
            </a:r>
          </a:p>
          <a:p>
            <a:r>
              <a:rPr lang="cs-CZ" sz="1800" b="1" dirty="0" smtClean="0">
                <a:solidFill>
                  <a:srgbClr val="008000"/>
                </a:solidFill>
              </a:rPr>
              <a:t>Nespisovný –                 </a:t>
            </a:r>
            <a:r>
              <a:rPr lang="cs-CZ" sz="1800" b="1" dirty="0" smtClean="0">
                <a:solidFill>
                  <a:srgbClr val="FF0000"/>
                </a:solidFill>
              </a:rPr>
              <a:t>hovorová čeština</a:t>
            </a:r>
          </a:p>
          <a:p>
            <a:pPr marL="0" indent="0">
              <a:buNone/>
            </a:pPr>
            <a:r>
              <a:rPr lang="cs-CZ" sz="1800" b="1" dirty="0">
                <a:solidFill>
                  <a:srgbClr val="FF0000"/>
                </a:solidFill>
              </a:rPr>
              <a:t>	</a:t>
            </a:r>
            <a:r>
              <a:rPr lang="cs-CZ" sz="1800" b="1" dirty="0" smtClean="0">
                <a:solidFill>
                  <a:srgbClr val="FF0000"/>
                </a:solidFill>
              </a:rPr>
              <a:t>	</a:t>
            </a:r>
            <a:r>
              <a:rPr lang="cs-CZ" sz="1800" b="1" dirty="0">
                <a:solidFill>
                  <a:srgbClr val="FF0000"/>
                </a:solidFill>
              </a:rPr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            </a:t>
            </a:r>
            <a:r>
              <a:rPr lang="cs-CZ" sz="1800" b="1" dirty="0" smtClean="0">
                <a:solidFill>
                  <a:srgbClr val="FF0000"/>
                </a:solidFill>
              </a:rPr>
              <a:t>slang </a:t>
            </a:r>
            <a:r>
              <a:rPr lang="cs-CZ" sz="1800" b="1" dirty="0" smtClean="0">
                <a:solidFill>
                  <a:srgbClr val="FF0000"/>
                </a:solidFill>
              </a:rPr>
              <a:t>+ nářečí</a:t>
            </a:r>
          </a:p>
          <a:p>
            <a:pPr marL="0" indent="0">
              <a:buNone/>
            </a:pPr>
            <a:r>
              <a:rPr lang="cs-CZ" sz="1800" b="1" dirty="0">
                <a:solidFill>
                  <a:srgbClr val="FF0000"/>
                </a:solidFill>
              </a:rPr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                          místní nářečí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8000"/>
                </a:solidFill>
              </a:rPr>
              <a:t> </a:t>
            </a:r>
            <a:r>
              <a:rPr lang="cs-CZ" b="1" dirty="0" smtClean="0">
                <a:solidFill>
                  <a:srgbClr val="008000"/>
                </a:solidFill>
              </a:rPr>
              <a:t>                            </a:t>
            </a:r>
            <a:endParaRPr lang="cs-CZ" b="1" dirty="0">
              <a:solidFill>
                <a:srgbClr val="008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340" y="2592772"/>
            <a:ext cx="6549752" cy="409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53340" y="6597352"/>
            <a:ext cx="35787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http://vlast.cz/o-cestine/</a:t>
            </a:r>
          </a:p>
        </p:txBody>
      </p:sp>
    </p:spTree>
    <p:extLst>
      <p:ext uri="{BB962C8B-B14F-4D97-AF65-F5344CB8AC3E}">
        <p14:creationId xmlns:p14="http://schemas.microsoft.com/office/powerpoint/2010/main" val="379242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96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96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96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96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96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8960"/>
                            </p:stCondLst>
                            <p:childTnLst>
                              <p:par>
                                <p:cTn id="30" presetID="49" presetClass="entr" presetSubtype="0" decel="10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184</TotalTime>
  <Words>203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Mateřský jazyk</vt:lpstr>
      <vt:lpstr>Bible svatá a jazyk</vt:lpstr>
      <vt:lpstr>Babylónská věž a spletení jazyků</vt:lpstr>
      <vt:lpstr>Bábel = babylon - blábol</vt:lpstr>
      <vt:lpstr>Jazykové větve</vt:lpstr>
      <vt:lpstr>Hlavní jazykové skupiny</vt:lpstr>
      <vt:lpstr>Mateřský jazyk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13</cp:revision>
  <dcterms:created xsi:type="dcterms:W3CDTF">2011-10-25T02:22:41Z</dcterms:created>
  <dcterms:modified xsi:type="dcterms:W3CDTF">2013-10-06T10:06:22Z</dcterms:modified>
</cp:coreProperties>
</file>