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5"/>
  </p:notesMasterIdLst>
  <p:sldIdLst>
    <p:sldId id="282" r:id="rId2"/>
    <p:sldId id="283" r:id="rId3"/>
    <p:sldId id="284" r:id="rId4"/>
    <p:sldId id="256" r:id="rId5"/>
    <p:sldId id="266" r:id="rId6"/>
    <p:sldId id="257" r:id="rId7"/>
    <p:sldId id="267" r:id="rId8"/>
    <p:sldId id="268" r:id="rId9"/>
    <p:sldId id="269" r:id="rId10"/>
    <p:sldId id="260" r:id="rId11"/>
    <p:sldId id="259" r:id="rId12"/>
    <p:sldId id="270" r:id="rId13"/>
    <p:sldId id="261" r:id="rId14"/>
    <p:sldId id="262" r:id="rId15"/>
    <p:sldId id="263" r:id="rId16"/>
    <p:sldId id="271" r:id="rId17"/>
    <p:sldId id="274" r:id="rId18"/>
    <p:sldId id="276" r:id="rId19"/>
    <p:sldId id="275" r:id="rId20"/>
    <p:sldId id="277" r:id="rId21"/>
    <p:sldId id="278" r:id="rId22"/>
    <p:sldId id="280" r:id="rId23"/>
    <p:sldId id="27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4553" autoAdjust="0"/>
    <p:restoredTop sz="94660"/>
  </p:normalViewPr>
  <p:slideViewPr>
    <p:cSldViewPr>
      <p:cViewPr>
        <p:scale>
          <a:sx n="90" d="100"/>
          <a:sy n="90" d="100"/>
        </p:scale>
        <p:origin x="-1266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343CD2-04FB-4280-A1ED-9305F2512B03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578845-8338-4C5C-BDF9-397DE0701D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120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578845-8338-4C5C-BDF9-397DE0701D8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578845-8338-4C5C-BDF9-397DE0701D8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578845-8338-4C5C-BDF9-397DE0701D8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578845-8338-4C5C-BDF9-397DE0701D8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AA821565-3945-4514-AFE2-89D139CD8E87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1565-3945-4514-AFE2-89D139CD8E87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1565-3945-4514-AFE2-89D139CD8E87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1565-3945-4514-AFE2-89D139CD8E87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A821565-3945-4514-AFE2-89D139CD8E87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AA821565-3945-4514-AFE2-89D139CD8E87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1565-3945-4514-AFE2-89D139CD8E87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1565-3945-4514-AFE2-89D139CD8E87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1565-3945-4514-AFE2-89D139CD8E87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1565-3945-4514-AFE2-89D139CD8E87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1565-3945-4514-AFE2-89D139CD8E87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AA821565-3945-4514-AFE2-89D139CD8E87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 noGrp="1"/>
          </p:cNvGrpSpPr>
          <p:nvPr/>
        </p:nvGrpSpPr>
        <p:grpSpPr bwMode="auto">
          <a:xfrm>
            <a:off x="395536" y="274638"/>
            <a:ext cx="8291264" cy="5425594"/>
            <a:chOff x="0" y="0"/>
            <a:chExt cx="5760" cy="5487"/>
          </a:xfrm>
        </p:grpSpPr>
        <p:pic>
          <p:nvPicPr>
            <p:cNvPr id="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30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endParaRPr lang="cs-CZ" sz="2400" dirty="0" smtClean="0">
                <a:cs typeface="Arial" charset="0"/>
              </a:endParaRPr>
            </a:p>
            <a:p>
              <a:pPr algn="ctr"/>
              <a:r>
                <a:rPr lang="cs-CZ" sz="2400" dirty="0" smtClean="0">
                  <a:cs typeface="Arial" charset="0"/>
                </a:rPr>
                <a:t>CZ </a:t>
              </a:r>
              <a:r>
                <a:rPr lang="cs-CZ" sz="2400" dirty="0">
                  <a:cs typeface="Arial" charset="0"/>
                </a:rPr>
                <a:t>1.07/1.4.00/21.1962</a:t>
              </a:r>
            </a:p>
            <a:p>
              <a:pPr algn="ctr"/>
              <a:endParaRPr lang="cs-CZ" sz="2400" dirty="0">
                <a:cs typeface="Arial" charset="0"/>
              </a:endParaRPr>
            </a:p>
            <a:p>
              <a:pPr algn="ctr"/>
              <a:r>
                <a:rPr lang="cs-CZ" sz="2400" dirty="0">
                  <a:cs typeface="Arial" charset="0"/>
                </a:rPr>
                <a:t>Základní škola, Lubnice, okres Znojmo, příspěvková organizace</a:t>
              </a:r>
            </a:p>
            <a:p>
              <a:pPr algn="ctr"/>
              <a:endParaRPr lang="cs-CZ" sz="2400" u="sng" dirty="0">
                <a:cs typeface="Arial" charset="0"/>
              </a:endParaRPr>
            </a:p>
            <a:p>
              <a:pPr algn="ctr"/>
              <a:r>
                <a:rPr lang="cs-CZ" sz="2400" u="sng" dirty="0">
                  <a:cs typeface="Arial" charset="0"/>
                </a:rPr>
                <a:t>Lubnice 20, 671 07 Uherčice, okres Znojmo, IČO 49438026</a:t>
              </a:r>
            </a:p>
            <a:p>
              <a:pPr algn="ctr"/>
              <a:endParaRPr lang="cs-CZ" sz="2400" dirty="0">
                <a:cs typeface="Arial" charset="0"/>
              </a:endParaRPr>
            </a:p>
            <a:p>
              <a:pPr algn="ctr"/>
              <a:r>
                <a:rPr lang="cs-CZ" sz="2400" dirty="0">
                  <a:cs typeface="Arial" charset="0"/>
                </a:rPr>
                <a:t>Tel.515298438, e-mail: zslub@mboxzn.cz</a:t>
              </a:r>
            </a:p>
          </p:txBody>
        </p:sp>
        <p:sp>
          <p:nvSpPr>
            <p:cNvPr id="7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1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endParaRPr lang="cs-CZ" sz="2400" b="1" dirty="0" smtClean="0"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endParaRPr lang="cs-CZ" sz="2400" b="1" dirty="0" smtClean="0"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endParaRPr lang="cs-CZ" sz="2400" b="1" dirty="0" smtClean="0"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r>
                <a:rPr lang="cs-CZ" sz="2400" b="1" dirty="0" smtClean="0">
                  <a:cs typeface="Arial" charset="0"/>
                </a:rPr>
                <a:t>Číslo </a:t>
              </a:r>
              <a:r>
                <a:rPr lang="cs-CZ" sz="2400" b="1" dirty="0">
                  <a:cs typeface="Arial" charset="0"/>
                </a:rPr>
                <a:t>DUM:  </a:t>
              </a:r>
              <a:r>
                <a:rPr lang="cs-CZ" sz="2400" b="1" dirty="0" smtClean="0">
                  <a:cs typeface="Arial" charset="0"/>
                </a:rPr>
                <a:t>VY_32_INOVACE_CJ8_02</a:t>
              </a:r>
              <a:r>
                <a:rPr lang="cs-CZ" b="1" dirty="0" smtClean="0">
                  <a:cs typeface="Arial" charset="0"/>
                </a:rPr>
                <a:t> </a:t>
              </a:r>
              <a:endParaRPr lang="cs-CZ" b="1" dirty="0">
                <a:cs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07012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Autor:</a:t>
            </a:r>
            <a:r>
              <a:rPr lang="cs-CZ" dirty="0"/>
              <a:t> </a:t>
            </a:r>
            <a:r>
              <a:rPr lang="cs-CZ" dirty="0" smtClean="0"/>
              <a:t>Mgr. Pavlína </a:t>
            </a:r>
            <a:r>
              <a:rPr lang="cs-CZ" dirty="0" err="1" smtClean="0"/>
              <a:t>Nikolová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Datum tvorby: </a:t>
            </a:r>
            <a:r>
              <a:rPr lang="cs-CZ" dirty="0" smtClean="0"/>
              <a:t>12. </a:t>
            </a:r>
            <a:r>
              <a:rPr lang="cs-CZ" dirty="0" smtClean="0"/>
              <a:t>9. 2012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222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ateriál je určen pro žáky 8. třídy ZŠ</a:t>
            </a:r>
          </a:p>
          <a:p>
            <a:r>
              <a:rPr lang="cs-CZ" dirty="0" smtClean="0"/>
              <a:t>slouží k zopakování </a:t>
            </a:r>
            <a:r>
              <a:rPr lang="cs-CZ" dirty="0" smtClean="0"/>
              <a:t>učiva o základních větných členech a typech přísudku.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2640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132856"/>
            <a:ext cx="8458200" cy="1470025"/>
          </a:xfrm>
        </p:spPr>
        <p:txBody>
          <a:bodyPr>
            <a:normAutofit fontScale="90000"/>
          </a:bodyPr>
          <a:lstStyle/>
          <a:p>
            <a:r>
              <a:rPr lang="cs-CZ" sz="7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větné členy - přísudek</a:t>
            </a:r>
            <a:endParaRPr lang="cs-CZ" sz="7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třída</a:t>
            </a: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Podmět a přísudek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</a:t>
            </a:r>
            <a:endParaRPr lang="cs-CZ" sz="3600" b="1" u="sng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12776"/>
            <a:ext cx="8382000" cy="1069848"/>
          </a:xfrm>
        </p:spPr>
        <p:txBody>
          <a:bodyPr>
            <a:normAutofit fontScale="90000"/>
          </a:bodyPr>
          <a:lstStyle/>
          <a:p>
            <a:r>
              <a:rPr lang="cs-CZ" sz="3100" b="1" dirty="0" smtClean="0">
                <a:latin typeface="Arial" pitchFamily="34" charset="0"/>
                <a:cs typeface="Arial" pitchFamily="34" charset="0"/>
              </a:rPr>
              <a:t>Podmět a přísudek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ZÁKLADNÍ VĚTNÉ ČLENY</a:t>
            </a:r>
            <a: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endParaRPr lang="cs-CZ" sz="3600" b="1" u="sng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Podmět a přísudek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VĚTNÉ ČLENY</a:t>
            </a:r>
            <a: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b="1" dirty="0" smtClean="0">
                <a:latin typeface="Arial" pitchFamily="34" charset="0"/>
                <a:cs typeface="Arial" pitchFamily="34" charset="0"/>
              </a:rPr>
              <a:t>Spolu tvoří</a:t>
            </a:r>
            <a:endParaRPr lang="cs-CZ" sz="3600" b="1" u="sng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Podmět a přísudek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VĚTNÉ ČLENY</a:t>
            </a:r>
            <a: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b="1" dirty="0" smtClean="0">
                <a:latin typeface="Arial" pitchFamily="34" charset="0"/>
                <a:cs typeface="Arial" pitchFamily="34" charset="0"/>
              </a:rPr>
              <a:t>Spolu tvoří </a:t>
            </a:r>
            <a:r>
              <a:rPr lang="cs-CZ" sz="27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ZÁKLADNÍ SKLADEBNÍ DVOJICI</a:t>
            </a:r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Podmět a přísudek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VĚTNÉ ČLENY</a:t>
            </a:r>
            <a: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b="1" dirty="0" smtClean="0">
                <a:latin typeface="Arial" pitchFamily="34" charset="0"/>
                <a:cs typeface="Arial" pitchFamily="34" charset="0"/>
              </a:rPr>
              <a:t>Spolu tvoří </a:t>
            </a:r>
            <a:r>
              <a:rPr lang="cs-CZ" sz="27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SKLADEBNÍ DVOJICI</a:t>
            </a:r>
            <a:endParaRPr lang="cs-CZ" sz="36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Je nezávislý na jiném větném členu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Podmět a přísudek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VĚTNÉ ČLENY</a:t>
            </a:r>
            <a: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b="1" dirty="0" smtClean="0">
                <a:latin typeface="Arial" pitchFamily="34" charset="0"/>
                <a:cs typeface="Arial" pitchFamily="34" charset="0"/>
              </a:rPr>
              <a:t>Spolu tvoří </a:t>
            </a:r>
            <a:r>
              <a:rPr lang="cs-CZ" sz="27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SKLADEBNÍ DVOJICI</a:t>
            </a:r>
            <a:endParaRPr lang="cs-CZ" sz="36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Je nezávislý na jiném větném členu</a:t>
            </a:r>
          </a:p>
          <a:p>
            <a:endParaRPr lang="cs-CZ" dirty="0" smtClean="0"/>
          </a:p>
          <a:p>
            <a:r>
              <a:rPr lang="cs-CZ" dirty="0" smtClean="0"/>
              <a:t>Shoduje se s podmětem v rodě a čísle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Podmět a přísudek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VĚTNÉ ČLENY</a:t>
            </a:r>
            <a: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b="1" dirty="0" smtClean="0">
                <a:latin typeface="Arial" pitchFamily="34" charset="0"/>
                <a:cs typeface="Arial" pitchFamily="34" charset="0"/>
              </a:rPr>
              <a:t>Spolu tvoří </a:t>
            </a:r>
            <a:r>
              <a:rPr lang="cs-CZ" sz="27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SKLADEBNÍ DVOJICI</a:t>
            </a:r>
            <a:endParaRPr lang="cs-CZ" sz="36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Je nezávislý na jiném větném členu</a:t>
            </a:r>
          </a:p>
          <a:p>
            <a:endParaRPr lang="cs-CZ" dirty="0" smtClean="0"/>
          </a:p>
          <a:p>
            <a:r>
              <a:rPr lang="cs-CZ" dirty="0" smtClean="0"/>
              <a:t>Shoduje se s podmětem v rodě a čísle</a:t>
            </a:r>
          </a:p>
          <a:p>
            <a:endParaRPr lang="cs-CZ" dirty="0" smtClean="0"/>
          </a:p>
          <a:p>
            <a:r>
              <a:rPr lang="cs-CZ" dirty="0" smtClean="0"/>
              <a:t> Otázka: 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Podmět a přísudek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VĚTNÉ ČLENY</a:t>
            </a:r>
            <a: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b="1" dirty="0" smtClean="0">
                <a:latin typeface="Arial" pitchFamily="34" charset="0"/>
                <a:cs typeface="Arial" pitchFamily="34" charset="0"/>
              </a:rPr>
              <a:t>Spolu tvoří </a:t>
            </a:r>
            <a:r>
              <a:rPr lang="cs-CZ" sz="27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SKLADEBNÍ DVOJICI</a:t>
            </a:r>
            <a:endParaRPr lang="cs-CZ" sz="36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Je nezávislý na jiném větném členu</a:t>
            </a:r>
          </a:p>
          <a:p>
            <a:endParaRPr lang="cs-CZ" dirty="0" smtClean="0"/>
          </a:p>
          <a:p>
            <a:r>
              <a:rPr lang="cs-CZ" dirty="0" smtClean="0"/>
              <a:t>Shoduje se s podmětem v rodě a čísle</a:t>
            </a:r>
          </a:p>
          <a:p>
            <a:endParaRPr lang="cs-CZ" dirty="0" smtClean="0"/>
          </a:p>
          <a:p>
            <a:r>
              <a:rPr lang="cs-CZ" dirty="0" smtClean="0"/>
              <a:t> Otázka: </a:t>
            </a:r>
          </a:p>
          <a:p>
            <a:pPr>
              <a:buNone/>
            </a:pPr>
            <a:r>
              <a:rPr lang="cs-CZ" dirty="0" smtClean="0"/>
              <a:t>     Co dělá podmět? </a:t>
            </a:r>
          </a:p>
          <a:p>
            <a:pPr>
              <a:buNone/>
            </a:pPr>
            <a:r>
              <a:rPr lang="cs-CZ" dirty="0" smtClean="0"/>
              <a:t>     Co se děje s podmětem?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Podmět a přísudek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VĚTNÉ ČLENY</a:t>
            </a:r>
            <a: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b="1" dirty="0" smtClean="0">
                <a:latin typeface="Arial" pitchFamily="34" charset="0"/>
                <a:cs typeface="Arial" pitchFamily="34" charset="0"/>
              </a:rPr>
              <a:t>Spolu tvoří </a:t>
            </a:r>
            <a:r>
              <a:rPr lang="cs-CZ" sz="27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SKLADEBNÍ DVOJICI</a:t>
            </a:r>
            <a:endParaRPr lang="cs-CZ" sz="36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Podmět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Je nezávislý na jiném větném členu</a:t>
            </a:r>
          </a:p>
          <a:p>
            <a:endParaRPr lang="cs-CZ" dirty="0" smtClean="0"/>
          </a:p>
          <a:p>
            <a:r>
              <a:rPr lang="cs-CZ" dirty="0" smtClean="0"/>
              <a:t>Shoduje se s podmětem v rodě a čísle</a:t>
            </a:r>
          </a:p>
          <a:p>
            <a:endParaRPr lang="cs-CZ" dirty="0" smtClean="0"/>
          </a:p>
          <a:p>
            <a:r>
              <a:rPr lang="cs-CZ" dirty="0" smtClean="0"/>
              <a:t> Otázka: </a:t>
            </a:r>
          </a:p>
          <a:p>
            <a:pPr>
              <a:buNone/>
            </a:pPr>
            <a:r>
              <a:rPr lang="cs-CZ" dirty="0" smtClean="0"/>
              <a:t>     Co dělá podmět? </a:t>
            </a:r>
          </a:p>
          <a:p>
            <a:pPr>
              <a:buNone/>
            </a:pPr>
            <a:r>
              <a:rPr lang="cs-CZ" dirty="0" smtClean="0"/>
              <a:t>     Co se děje s podmětem?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Je nezávislý na jiném větném členu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Podmět a přísudek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VĚTNÉ ČLENY</a:t>
            </a:r>
            <a: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b="1" dirty="0" smtClean="0">
                <a:latin typeface="Arial" pitchFamily="34" charset="0"/>
                <a:cs typeface="Arial" pitchFamily="34" charset="0"/>
              </a:rPr>
              <a:t>Spolu tvoří </a:t>
            </a:r>
            <a:r>
              <a:rPr lang="cs-CZ" sz="27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SKLADEBNÍ DVOJICI</a:t>
            </a:r>
            <a:endParaRPr lang="cs-CZ" sz="36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Podmět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Je nezávislý na jiném větném členu</a:t>
            </a:r>
          </a:p>
          <a:p>
            <a:endParaRPr lang="cs-CZ" dirty="0" smtClean="0"/>
          </a:p>
          <a:p>
            <a:r>
              <a:rPr lang="cs-CZ" dirty="0" smtClean="0"/>
              <a:t>Shoduje se s podmětem v rodě a čísle</a:t>
            </a:r>
          </a:p>
          <a:p>
            <a:endParaRPr lang="cs-CZ" dirty="0" smtClean="0"/>
          </a:p>
          <a:p>
            <a:r>
              <a:rPr lang="cs-CZ" dirty="0" smtClean="0"/>
              <a:t> Otázka: </a:t>
            </a:r>
          </a:p>
          <a:p>
            <a:pPr>
              <a:buNone/>
            </a:pPr>
            <a:r>
              <a:rPr lang="cs-CZ" dirty="0" smtClean="0"/>
              <a:t>     Co dělá podmět? </a:t>
            </a:r>
          </a:p>
          <a:p>
            <a:pPr>
              <a:buNone/>
            </a:pPr>
            <a:r>
              <a:rPr lang="cs-CZ" dirty="0" smtClean="0"/>
              <a:t>     Co se děje s podmětem?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Je nezávislý na jiném větném členu</a:t>
            </a:r>
          </a:p>
          <a:p>
            <a:endParaRPr lang="cs-CZ" dirty="0" smtClean="0"/>
          </a:p>
          <a:p>
            <a:r>
              <a:rPr lang="cs-CZ" dirty="0" smtClean="0"/>
              <a:t>Shoduje se s přísudkem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Podmět a přísudek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VĚTNÉ ČLENY</a:t>
            </a:r>
            <a: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b="1" dirty="0" smtClean="0">
                <a:latin typeface="Arial" pitchFamily="34" charset="0"/>
                <a:cs typeface="Arial" pitchFamily="34" charset="0"/>
              </a:rPr>
              <a:t>Spolu tvoří </a:t>
            </a:r>
            <a:r>
              <a:rPr lang="cs-CZ" sz="27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SKLADEBNÍ DVOJICI</a:t>
            </a:r>
            <a:endParaRPr lang="cs-CZ" sz="36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Podmět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Je nezávislý na jiném větném členu</a:t>
            </a:r>
          </a:p>
          <a:p>
            <a:endParaRPr lang="cs-CZ" dirty="0" smtClean="0"/>
          </a:p>
          <a:p>
            <a:r>
              <a:rPr lang="cs-CZ" dirty="0" smtClean="0"/>
              <a:t>Shoduje se s podmětem v rodě a čísle</a:t>
            </a:r>
          </a:p>
          <a:p>
            <a:endParaRPr lang="cs-CZ" dirty="0" smtClean="0"/>
          </a:p>
          <a:p>
            <a:r>
              <a:rPr lang="cs-CZ" dirty="0" smtClean="0"/>
              <a:t> Otázka: </a:t>
            </a:r>
          </a:p>
          <a:p>
            <a:pPr>
              <a:buNone/>
            </a:pPr>
            <a:r>
              <a:rPr lang="cs-CZ" dirty="0" smtClean="0"/>
              <a:t>     Co dělá podmět? </a:t>
            </a:r>
          </a:p>
          <a:p>
            <a:pPr>
              <a:buNone/>
            </a:pPr>
            <a:r>
              <a:rPr lang="cs-CZ" dirty="0" smtClean="0"/>
              <a:t>     Co se děje s podmětem?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Je nezávislý na jiném větném členu</a:t>
            </a:r>
          </a:p>
          <a:p>
            <a:endParaRPr lang="cs-CZ" dirty="0" smtClean="0"/>
          </a:p>
          <a:p>
            <a:r>
              <a:rPr lang="cs-CZ" dirty="0" smtClean="0"/>
              <a:t>Shoduje se s přísudkem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Otázka: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Podmět a přísudek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VĚTNÉ ČLENY</a:t>
            </a:r>
            <a: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b="1" dirty="0" smtClean="0">
                <a:latin typeface="Arial" pitchFamily="34" charset="0"/>
                <a:cs typeface="Arial" pitchFamily="34" charset="0"/>
              </a:rPr>
              <a:t>Spolu tvoří </a:t>
            </a:r>
            <a:r>
              <a:rPr lang="cs-CZ" sz="27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SKLADEBNÍ DVOJICI</a:t>
            </a:r>
            <a:endParaRPr lang="cs-CZ" sz="36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Podmět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Je nezávislý na jiném větném členu</a:t>
            </a:r>
          </a:p>
          <a:p>
            <a:endParaRPr lang="cs-CZ" dirty="0" smtClean="0"/>
          </a:p>
          <a:p>
            <a:r>
              <a:rPr lang="cs-CZ" dirty="0" smtClean="0"/>
              <a:t>Shoduje se s podmětem v rodě a čísle</a:t>
            </a:r>
          </a:p>
          <a:p>
            <a:endParaRPr lang="cs-CZ" dirty="0" smtClean="0"/>
          </a:p>
          <a:p>
            <a:r>
              <a:rPr lang="cs-CZ" dirty="0" smtClean="0"/>
              <a:t> Otázka: </a:t>
            </a:r>
          </a:p>
          <a:p>
            <a:pPr>
              <a:buNone/>
            </a:pPr>
            <a:r>
              <a:rPr lang="cs-CZ" dirty="0" smtClean="0"/>
              <a:t>     Co dělá podmět? </a:t>
            </a:r>
          </a:p>
          <a:p>
            <a:pPr>
              <a:buNone/>
            </a:pPr>
            <a:r>
              <a:rPr lang="cs-CZ" dirty="0" smtClean="0"/>
              <a:t>     Co se děje s podmětem?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Je nezávislý na jiném větném členu</a:t>
            </a:r>
          </a:p>
          <a:p>
            <a:endParaRPr lang="cs-CZ" dirty="0" smtClean="0"/>
          </a:p>
          <a:p>
            <a:r>
              <a:rPr lang="cs-CZ" dirty="0" smtClean="0"/>
              <a:t>Shoduje se s přísudkem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Otázka:</a:t>
            </a:r>
          </a:p>
          <a:p>
            <a:pPr>
              <a:buNone/>
            </a:pPr>
            <a:r>
              <a:rPr lang="cs-CZ" dirty="0" smtClean="0"/>
              <a:t>     Kdo? Co? + přísudek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chemeClr val="tx1"/>
                </a:solidFill>
              </a:rPr>
              <a:t>Druhy přísudku</a:t>
            </a:r>
            <a:endParaRPr lang="cs-CZ" sz="32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slovesný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slovesně jmenný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306896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Která definice je správná?:</a:t>
            </a:r>
            <a:endParaRPr lang="cs-CZ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4005064"/>
            <a:ext cx="453650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Je vyjádřen určitým slovesným tvarem plnovýznamového slovesa.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5085184"/>
            <a:ext cx="4536504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Označovaný také jako přísudek jmenný se sponou, je vyjádřen tvarem sponového slovesa (být, stát se) a jménem. </a:t>
            </a:r>
            <a:endParaRPr lang="cs-CZ" dirty="0"/>
          </a:p>
        </p:txBody>
      </p:sp>
      <p:sp>
        <p:nvSpPr>
          <p:cNvPr id="10" name="Šipka dolů 9"/>
          <p:cNvSpPr/>
          <p:nvPr/>
        </p:nvSpPr>
        <p:spPr>
          <a:xfrm>
            <a:off x="1475656" y="2924944"/>
            <a:ext cx="216024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7020272" y="2924944"/>
            <a:ext cx="216024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6 L 0.18507 0.0062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00" y="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7128792" cy="4401205"/>
          </a:xfrm>
          <a:prstGeom prst="rect">
            <a:avLst/>
          </a:prstGeom>
          <a:solidFill>
            <a:srgbClr val="FFC000"/>
          </a:solidFill>
          <a:ln>
            <a:solidFill>
              <a:srgbClr val="002060"/>
            </a:solidFill>
          </a:ln>
          <a:effectLst>
            <a:glow rad="101600">
              <a:srgbClr val="FF0000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Pozor na záměnu slovesa být v plném významu =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ve smyslu existovat, nacházet se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a sponového být  !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6984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Jedná se o přísudek slovesně jmenný?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34888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Vaše zahrada je krásná.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50912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Vstupenky už nejsou.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06896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 nové boty jsou v krabici.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78904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 Novák se stal poslancem.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522920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Dveře byly opět otevřené.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594928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toho kopce jsou vidět alpy.</a:t>
            </a:r>
            <a:endParaRPr lang="cs-CZ" dirty="0"/>
          </a:p>
        </p:txBody>
      </p:sp>
      <p:sp>
        <p:nvSpPr>
          <p:cNvPr id="12" name="Výbuch 2 11"/>
          <p:cNvSpPr/>
          <p:nvPr/>
        </p:nvSpPr>
        <p:spPr>
          <a:xfrm>
            <a:off x="4572000" y="2060848"/>
            <a:ext cx="1584176" cy="64807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hlinkClick r:id="" action="ppaction://noaction">
                  <a:snd r:embed="rId2" name="applause.wav"/>
                </a:hlinkClick>
              </a:rPr>
              <a:t>ano</a:t>
            </a:r>
            <a:endParaRPr lang="cs-CZ" b="1" dirty="0"/>
          </a:p>
        </p:txBody>
      </p:sp>
      <p:sp>
        <p:nvSpPr>
          <p:cNvPr id="13" name="Výbuch 2 12"/>
          <p:cNvSpPr/>
          <p:nvPr/>
        </p:nvSpPr>
        <p:spPr>
          <a:xfrm>
            <a:off x="6732240" y="2060848"/>
            <a:ext cx="1440160" cy="648072"/>
          </a:xfrm>
          <a:prstGeom prst="irregularSeal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hlinkClick r:id="" action="ppaction://noaction">
                  <a:snd r:embed="rId3" name="push.wav"/>
                </a:hlinkClick>
              </a:rPr>
              <a:t>ne</a:t>
            </a:r>
            <a:endParaRPr lang="cs-CZ" b="1" dirty="0"/>
          </a:p>
        </p:txBody>
      </p:sp>
      <p:sp>
        <p:nvSpPr>
          <p:cNvPr id="15" name="Výbuch 2 14"/>
          <p:cNvSpPr/>
          <p:nvPr/>
        </p:nvSpPr>
        <p:spPr>
          <a:xfrm>
            <a:off x="4572000" y="2780928"/>
            <a:ext cx="1584176" cy="64807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hlinkClick r:id="" action="ppaction://noaction">
                  <a:snd r:embed="rId3" name="push.wav"/>
                </a:hlinkClick>
              </a:rPr>
              <a:t>ano</a:t>
            </a:r>
            <a:endParaRPr lang="cs-CZ" b="1" dirty="0"/>
          </a:p>
        </p:txBody>
      </p:sp>
      <p:sp>
        <p:nvSpPr>
          <p:cNvPr id="16" name="Výbuch 2 15"/>
          <p:cNvSpPr/>
          <p:nvPr/>
        </p:nvSpPr>
        <p:spPr>
          <a:xfrm>
            <a:off x="4572000" y="3501008"/>
            <a:ext cx="1584176" cy="64807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hlinkClick r:id="" action="ppaction://noaction">
                  <a:snd r:embed="rId2" name="applause.wav"/>
                </a:hlinkClick>
              </a:rPr>
              <a:t>ano</a:t>
            </a:r>
            <a:endParaRPr lang="cs-CZ" b="1" dirty="0"/>
          </a:p>
        </p:txBody>
      </p:sp>
      <p:sp>
        <p:nvSpPr>
          <p:cNvPr id="17" name="Výbuch 2 16"/>
          <p:cNvSpPr/>
          <p:nvPr/>
        </p:nvSpPr>
        <p:spPr>
          <a:xfrm>
            <a:off x="4572000" y="4221088"/>
            <a:ext cx="1584176" cy="64807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hlinkClick r:id="" action="ppaction://noaction">
                  <a:snd r:embed="rId3" name="push.wav"/>
                </a:hlinkClick>
              </a:rPr>
              <a:t>ano</a:t>
            </a:r>
            <a:endParaRPr lang="cs-CZ" b="1" dirty="0"/>
          </a:p>
        </p:txBody>
      </p:sp>
      <p:sp>
        <p:nvSpPr>
          <p:cNvPr id="18" name="Výbuch 2 17"/>
          <p:cNvSpPr/>
          <p:nvPr/>
        </p:nvSpPr>
        <p:spPr>
          <a:xfrm>
            <a:off x="4572000" y="4941168"/>
            <a:ext cx="1584176" cy="64807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hlinkClick r:id="" action="ppaction://noaction">
                  <a:snd r:embed="rId2" name="applause.wav"/>
                </a:hlinkClick>
              </a:rPr>
              <a:t>ano</a:t>
            </a:r>
            <a:endParaRPr lang="cs-CZ" b="1" dirty="0"/>
          </a:p>
        </p:txBody>
      </p:sp>
      <p:sp>
        <p:nvSpPr>
          <p:cNvPr id="19" name="Výbuch 2 18"/>
          <p:cNvSpPr/>
          <p:nvPr/>
        </p:nvSpPr>
        <p:spPr>
          <a:xfrm>
            <a:off x="4572000" y="5661248"/>
            <a:ext cx="1584176" cy="64807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hlinkClick r:id="" action="ppaction://noaction">
                  <a:snd r:embed="rId2" name="applause.wav"/>
                </a:hlinkClick>
              </a:rPr>
              <a:t>ano</a:t>
            </a:r>
            <a:endParaRPr lang="cs-CZ" b="1" dirty="0"/>
          </a:p>
        </p:txBody>
      </p:sp>
      <p:sp>
        <p:nvSpPr>
          <p:cNvPr id="20" name="Výbuch 2 19">
            <a:hlinkClick r:id="" action="ppaction://noaction">
              <a:snd r:embed="rId2" name="applause.wav"/>
            </a:hlinkClick>
          </p:cNvPr>
          <p:cNvSpPr/>
          <p:nvPr/>
        </p:nvSpPr>
        <p:spPr>
          <a:xfrm>
            <a:off x="6732240" y="2780928"/>
            <a:ext cx="1440160" cy="648072"/>
          </a:xfrm>
          <a:prstGeom prst="irregularSeal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hlinkClick r:id="" action="ppaction://noaction">
                  <a:snd r:embed="rId2" name="applause.wav"/>
                </a:hlinkClick>
              </a:rPr>
              <a:t>ne</a:t>
            </a:r>
            <a:endParaRPr lang="cs-CZ" b="1" dirty="0"/>
          </a:p>
        </p:txBody>
      </p:sp>
      <p:sp>
        <p:nvSpPr>
          <p:cNvPr id="21" name="Výbuch 2 20"/>
          <p:cNvSpPr/>
          <p:nvPr/>
        </p:nvSpPr>
        <p:spPr>
          <a:xfrm>
            <a:off x="6732240" y="3501008"/>
            <a:ext cx="1440160" cy="648072"/>
          </a:xfrm>
          <a:prstGeom prst="irregularSeal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hlinkClick r:id="" action="ppaction://noaction">
                  <a:snd r:embed="rId3" name="push.wav"/>
                </a:hlinkClick>
              </a:rPr>
              <a:t>ne</a:t>
            </a:r>
            <a:endParaRPr lang="cs-CZ" b="1" dirty="0"/>
          </a:p>
        </p:txBody>
      </p:sp>
      <p:sp>
        <p:nvSpPr>
          <p:cNvPr id="22" name="Výbuch 2 21"/>
          <p:cNvSpPr/>
          <p:nvPr/>
        </p:nvSpPr>
        <p:spPr>
          <a:xfrm>
            <a:off x="6732240" y="4221088"/>
            <a:ext cx="1440160" cy="648072"/>
          </a:xfrm>
          <a:prstGeom prst="irregularSeal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hlinkClick r:id="" action="ppaction://noaction">
                  <a:snd r:embed="rId2" name="applause.wav"/>
                </a:hlinkClick>
              </a:rPr>
              <a:t>ne</a:t>
            </a:r>
            <a:endParaRPr lang="cs-CZ" b="1" dirty="0"/>
          </a:p>
        </p:txBody>
      </p:sp>
      <p:sp>
        <p:nvSpPr>
          <p:cNvPr id="23" name="Výbuch 2 22"/>
          <p:cNvSpPr/>
          <p:nvPr/>
        </p:nvSpPr>
        <p:spPr>
          <a:xfrm>
            <a:off x="6732240" y="4941168"/>
            <a:ext cx="1440160" cy="648072"/>
          </a:xfrm>
          <a:prstGeom prst="irregularSeal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hlinkClick r:id="" action="ppaction://noaction">
                  <a:snd r:embed="rId3" name="push.wav"/>
                </a:hlinkClick>
              </a:rPr>
              <a:t>ne</a:t>
            </a:r>
            <a:endParaRPr lang="cs-CZ" b="1" dirty="0"/>
          </a:p>
        </p:txBody>
      </p:sp>
      <p:sp>
        <p:nvSpPr>
          <p:cNvPr id="24" name="Výbuch 2 23"/>
          <p:cNvSpPr/>
          <p:nvPr/>
        </p:nvSpPr>
        <p:spPr>
          <a:xfrm>
            <a:off x="6732240" y="5661248"/>
            <a:ext cx="1440160" cy="648072"/>
          </a:xfrm>
          <a:prstGeom prst="irregularSeal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hlinkClick r:id="" action="ppaction://noaction">
                  <a:snd r:embed="rId3" name="push.wav"/>
                </a:hlinkClick>
              </a:rPr>
              <a:t>ne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Přísudek může být i složený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Všechny tvary slovesa v minulém čase:</a:t>
            </a:r>
          </a:p>
          <a:p>
            <a:pPr>
              <a:buNone/>
            </a:pPr>
            <a:r>
              <a:rPr lang="cs-CZ" i="1" dirty="0" smtClean="0"/>
              <a:t>			</a:t>
            </a:r>
          </a:p>
          <a:p>
            <a:pPr lvl="2">
              <a:buFont typeface="Wingdings" pitchFamily="2" charset="2"/>
              <a:buChar char="v"/>
            </a:pPr>
            <a:r>
              <a:rPr lang="cs-CZ" sz="1600" i="1" dirty="0" smtClean="0">
                <a:solidFill>
                  <a:schemeClr val="accent3"/>
                </a:solidFill>
              </a:rPr>
              <a:t> šel jsem, šla jsi, šli jste…</a:t>
            </a:r>
          </a:p>
          <a:p>
            <a:pPr marL="365760" lvl="3" indent="-256032">
              <a:buClr>
                <a:schemeClr val="accent3"/>
              </a:buClr>
              <a:buNone/>
            </a:pPr>
            <a:r>
              <a:rPr lang="cs-CZ" sz="2000" i="1" dirty="0" smtClean="0"/>
              <a:t>	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365760" lvl="3" indent="-256032">
              <a:buClr>
                <a:schemeClr val="accent3"/>
              </a:buClr>
              <a:buFont typeface="Georgia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Všechny tvary slovesa podmiňovacího způsobu</a:t>
            </a:r>
          </a:p>
          <a:p>
            <a:pPr marL="365760" lvl="3" indent="-256032">
              <a:buClr>
                <a:schemeClr val="accent3"/>
              </a:buClr>
              <a:buFont typeface="Georgia"/>
              <a:buChar char="•"/>
            </a:pPr>
            <a:endParaRPr lang="cs-CZ" sz="2000" dirty="0" smtClean="0">
              <a:solidFill>
                <a:schemeClr val="tx1"/>
              </a:solidFill>
            </a:endParaRPr>
          </a:p>
          <a:p>
            <a:pPr lvl="2">
              <a:buFont typeface="Wingdings" pitchFamily="2" charset="2"/>
              <a:buChar char="v"/>
            </a:pPr>
            <a:r>
              <a:rPr lang="cs-CZ" sz="1600" i="1" dirty="0" smtClean="0">
                <a:solidFill>
                  <a:schemeClr val="accent3"/>
                </a:solidFill>
              </a:rPr>
              <a:t>šel bych, šel bys, byl bych býval šel</a:t>
            </a:r>
          </a:p>
          <a:p>
            <a:endParaRPr lang="cs-CZ" sz="1800" i="1" dirty="0" smtClean="0">
              <a:solidFill>
                <a:schemeClr val="accent3"/>
              </a:solidFill>
            </a:endParaRPr>
          </a:p>
          <a:p>
            <a:pPr marL="365760" lvl="3" indent="-256032">
              <a:buClr>
                <a:schemeClr val="accent3"/>
              </a:buClr>
              <a:buFont typeface="Georgia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Některé tvary budoucího času</a:t>
            </a:r>
          </a:p>
          <a:p>
            <a:pPr marL="365760" lvl="3" indent="-256032">
              <a:buClr>
                <a:schemeClr val="accent3"/>
              </a:buClr>
              <a:buFont typeface="Georgia"/>
              <a:buChar char="•"/>
            </a:pPr>
            <a:endParaRPr lang="cs-CZ" sz="2000" dirty="0" smtClean="0">
              <a:solidFill>
                <a:schemeClr val="tx1"/>
              </a:solidFill>
            </a:endParaRPr>
          </a:p>
          <a:p>
            <a:pPr lvl="2">
              <a:buFont typeface="Wingdings" pitchFamily="2" charset="2"/>
              <a:buChar char="v"/>
            </a:pPr>
            <a:r>
              <a:rPr lang="cs-CZ" sz="1600" i="1" dirty="0" smtClean="0">
                <a:solidFill>
                  <a:schemeClr val="accent3"/>
                </a:solidFill>
              </a:rPr>
              <a:t>budu volat, budeš spát</a:t>
            </a:r>
          </a:p>
          <a:p>
            <a:endParaRPr lang="cs-CZ" sz="1600" i="1" dirty="0" smtClean="0">
              <a:solidFill>
                <a:schemeClr val="accent3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Spojení slovesa fázového se slovesem plnovýznamovým</a:t>
            </a:r>
          </a:p>
          <a:p>
            <a:pPr>
              <a:buNone/>
            </a:pPr>
            <a:r>
              <a:rPr lang="cs-CZ" i="1" dirty="0" smtClean="0"/>
              <a:t>			</a:t>
            </a:r>
          </a:p>
          <a:p>
            <a:pPr lvl="2">
              <a:buFont typeface="Wingdings" pitchFamily="2" charset="2"/>
              <a:buChar char="v"/>
            </a:pPr>
            <a:r>
              <a:rPr lang="cs-CZ" sz="1600" i="1" dirty="0" smtClean="0">
                <a:solidFill>
                  <a:schemeClr val="accent3"/>
                </a:solidFill>
              </a:rPr>
              <a:t> začal jíst, přestal jíst, zůstal   stát…</a:t>
            </a:r>
          </a:p>
          <a:p>
            <a:pPr marL="365760" lvl="3" indent="-256032">
              <a:buClr>
                <a:schemeClr val="accent3"/>
              </a:buClr>
              <a:buNone/>
            </a:pPr>
            <a:r>
              <a:rPr lang="cs-CZ" sz="2000" i="1" dirty="0" smtClean="0"/>
              <a:t>			</a:t>
            </a:r>
          </a:p>
          <a:p>
            <a:pPr marL="365760" lvl="3" indent="-256032">
              <a:buClr>
                <a:schemeClr val="accent3"/>
              </a:buClr>
              <a:buFont typeface="Georgia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Spojení slovesa způsobového se slovesem plnovýznamovým</a:t>
            </a:r>
          </a:p>
          <a:p>
            <a:pPr marL="365760" lvl="3" indent="-256032">
              <a:buClr>
                <a:schemeClr val="accent3"/>
              </a:buClr>
              <a:buFont typeface="Georgia"/>
              <a:buChar char="•"/>
            </a:pPr>
            <a:endParaRPr lang="cs-CZ" sz="2000" dirty="0" smtClean="0">
              <a:solidFill>
                <a:schemeClr val="tx1"/>
              </a:solidFill>
            </a:endParaRPr>
          </a:p>
          <a:p>
            <a:pPr lvl="2">
              <a:buFont typeface="Wingdings" pitchFamily="2" charset="2"/>
              <a:buChar char="v"/>
            </a:pPr>
            <a:r>
              <a:rPr lang="cs-CZ" sz="1600" i="1" dirty="0" smtClean="0">
                <a:solidFill>
                  <a:schemeClr val="accent3"/>
                </a:solidFill>
              </a:rPr>
              <a:t>mohl spát, musel spát, směl spát, chtěl spát, měl spát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7128792" cy="4401205"/>
          </a:xfrm>
          <a:prstGeom prst="rect">
            <a:avLst/>
          </a:prstGeom>
          <a:solidFill>
            <a:srgbClr val="FFC000"/>
          </a:solidFill>
          <a:ln>
            <a:solidFill>
              <a:srgbClr val="002060"/>
            </a:solidFill>
          </a:ln>
          <a:effectLst>
            <a:glow rad="101600">
              <a:srgbClr val="FF0000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Pozor na složené slovesné tvary - najdi vždy celý přísudek.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Nezapomínej na zvratné zájmeno se, které je také součástí přísudku.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 celý přísudek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420888"/>
            <a:ext cx="756084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Kdyby ses o své věci staral, nemusel bys pořád kupovat nové pomůcky.</a:t>
            </a:r>
          </a:p>
          <a:p>
            <a:endParaRPr lang="cs-CZ" i="1" dirty="0" smtClean="0"/>
          </a:p>
          <a:p>
            <a:r>
              <a:rPr lang="cs-CZ" i="1" dirty="0" smtClean="0"/>
              <a:t>Smáli jsme se, až jsme se za břicho popadali.</a:t>
            </a:r>
          </a:p>
          <a:p>
            <a:endParaRPr lang="cs-CZ" i="1" dirty="0" smtClean="0"/>
          </a:p>
          <a:p>
            <a:r>
              <a:rPr lang="cs-CZ" i="1" dirty="0" smtClean="0"/>
              <a:t>Rychle se oblékni, nemůžu na tebe dlouho čekat.</a:t>
            </a:r>
          </a:p>
          <a:p>
            <a:endParaRPr lang="cs-CZ" i="1" dirty="0" smtClean="0"/>
          </a:p>
          <a:p>
            <a:r>
              <a:rPr lang="cs-CZ" i="1" dirty="0" smtClean="0"/>
              <a:t>Chtěla jsem ti zavolat, ale neměla jsem vůbec čas.</a:t>
            </a:r>
          </a:p>
          <a:p>
            <a:endParaRPr lang="cs-CZ" i="1" dirty="0" smtClean="0"/>
          </a:p>
          <a:p>
            <a:r>
              <a:rPr lang="cs-CZ" i="1" dirty="0" smtClean="0"/>
              <a:t>Neboj se, budu tam včas.</a:t>
            </a:r>
          </a:p>
          <a:p>
            <a:endParaRPr lang="cs-CZ" i="1" dirty="0" smtClean="0"/>
          </a:p>
          <a:p>
            <a:r>
              <a:rPr lang="cs-CZ" i="1" dirty="0" smtClean="0"/>
              <a:t>Byl by se býval omluvil, ale s Mirkem už se ten den nepotkal.</a:t>
            </a:r>
          </a:p>
          <a:p>
            <a:endParaRPr lang="cs-CZ" i="1" dirty="0" smtClean="0"/>
          </a:p>
          <a:p>
            <a:r>
              <a:rPr lang="cs-CZ" i="1" dirty="0" smtClean="0"/>
              <a:t>Byla velmi unavená, ale chtěla svůj úkol dokončit.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539552" y="5661248"/>
            <a:ext cx="23042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 celý přísudek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420888"/>
            <a:ext cx="756084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Kdy</a:t>
            </a:r>
            <a:r>
              <a:rPr lang="cs-CZ" i="1" u="sng" dirty="0" smtClean="0">
                <a:solidFill>
                  <a:srgbClr val="FF0000"/>
                </a:solidFill>
              </a:rPr>
              <a:t>by ses </a:t>
            </a:r>
            <a:r>
              <a:rPr lang="cs-CZ" i="1" dirty="0" smtClean="0"/>
              <a:t>o své věci </a:t>
            </a:r>
            <a:r>
              <a:rPr lang="cs-CZ" i="1" u="sng" dirty="0" smtClean="0">
                <a:solidFill>
                  <a:srgbClr val="FF0000"/>
                </a:solidFill>
              </a:rPr>
              <a:t>staral</a:t>
            </a:r>
            <a:r>
              <a:rPr lang="cs-CZ" i="1" dirty="0" smtClean="0"/>
              <a:t>, </a:t>
            </a:r>
            <a:r>
              <a:rPr lang="cs-CZ" i="1" u="sng" dirty="0" smtClean="0">
                <a:solidFill>
                  <a:srgbClr val="FF0000"/>
                </a:solidFill>
              </a:rPr>
              <a:t>nemusel bys</a:t>
            </a:r>
            <a:r>
              <a:rPr lang="cs-CZ" i="1" dirty="0" smtClean="0"/>
              <a:t> pořád </a:t>
            </a:r>
            <a:r>
              <a:rPr lang="cs-CZ" i="1" u="sng" dirty="0" smtClean="0">
                <a:solidFill>
                  <a:srgbClr val="FF0000"/>
                </a:solidFill>
              </a:rPr>
              <a:t>kupovat</a:t>
            </a:r>
            <a:r>
              <a:rPr lang="cs-CZ" i="1" dirty="0" smtClean="0"/>
              <a:t> nové pomůcky.</a:t>
            </a:r>
          </a:p>
          <a:p>
            <a:endParaRPr lang="cs-CZ" i="1" dirty="0" smtClean="0"/>
          </a:p>
          <a:p>
            <a:r>
              <a:rPr lang="cs-CZ" i="1" u="sng" dirty="0" smtClean="0">
                <a:solidFill>
                  <a:srgbClr val="FF0000"/>
                </a:solidFill>
              </a:rPr>
              <a:t>Smáli jsme se</a:t>
            </a:r>
            <a:r>
              <a:rPr lang="cs-CZ" i="1" dirty="0" smtClean="0"/>
              <a:t>, až </a:t>
            </a:r>
            <a:r>
              <a:rPr lang="cs-CZ" i="1" u="sng" dirty="0" smtClean="0">
                <a:solidFill>
                  <a:srgbClr val="FF0000"/>
                </a:solidFill>
              </a:rPr>
              <a:t>jsme se </a:t>
            </a:r>
            <a:r>
              <a:rPr lang="cs-CZ" i="1" dirty="0" smtClean="0"/>
              <a:t>za břicho </a:t>
            </a:r>
            <a:r>
              <a:rPr lang="cs-CZ" i="1" u="sng" dirty="0" smtClean="0">
                <a:solidFill>
                  <a:srgbClr val="FF0000"/>
                </a:solidFill>
              </a:rPr>
              <a:t>popadali</a:t>
            </a:r>
            <a:r>
              <a:rPr lang="cs-CZ" i="1" dirty="0" smtClean="0"/>
              <a:t>.</a:t>
            </a:r>
          </a:p>
          <a:p>
            <a:endParaRPr lang="cs-CZ" i="1" dirty="0" smtClean="0"/>
          </a:p>
          <a:p>
            <a:r>
              <a:rPr lang="cs-CZ" i="1" dirty="0" smtClean="0"/>
              <a:t>Rychle </a:t>
            </a:r>
            <a:r>
              <a:rPr lang="cs-CZ" i="1" u="sng" dirty="0" smtClean="0">
                <a:solidFill>
                  <a:srgbClr val="FF0000"/>
                </a:solidFill>
              </a:rPr>
              <a:t>se oblékni</a:t>
            </a:r>
            <a:r>
              <a:rPr lang="cs-CZ" i="1" dirty="0" smtClean="0"/>
              <a:t>, </a:t>
            </a:r>
            <a:r>
              <a:rPr lang="cs-CZ" i="1" u="sng" dirty="0" smtClean="0">
                <a:solidFill>
                  <a:srgbClr val="FF0000"/>
                </a:solidFill>
              </a:rPr>
              <a:t>nemůžu</a:t>
            </a:r>
            <a:r>
              <a:rPr lang="cs-CZ" i="1" dirty="0" smtClean="0"/>
              <a:t> na tebe dlouho </a:t>
            </a:r>
            <a:r>
              <a:rPr lang="cs-CZ" i="1" u="sng" dirty="0" smtClean="0">
                <a:solidFill>
                  <a:srgbClr val="FF0000"/>
                </a:solidFill>
              </a:rPr>
              <a:t>čekat</a:t>
            </a:r>
            <a:r>
              <a:rPr lang="cs-CZ" i="1" dirty="0" smtClean="0"/>
              <a:t>.</a:t>
            </a:r>
          </a:p>
          <a:p>
            <a:endParaRPr lang="cs-CZ" i="1" dirty="0" smtClean="0"/>
          </a:p>
          <a:p>
            <a:r>
              <a:rPr lang="cs-CZ" i="1" u="sng" dirty="0" smtClean="0">
                <a:solidFill>
                  <a:srgbClr val="FF0000"/>
                </a:solidFill>
              </a:rPr>
              <a:t>Chtěla jsem </a:t>
            </a:r>
            <a:r>
              <a:rPr lang="cs-CZ" i="1" dirty="0" smtClean="0"/>
              <a:t>ti </a:t>
            </a:r>
            <a:r>
              <a:rPr lang="cs-CZ" i="1" u="sng" dirty="0" smtClean="0">
                <a:solidFill>
                  <a:srgbClr val="FF0000"/>
                </a:solidFill>
              </a:rPr>
              <a:t>zavolat</a:t>
            </a:r>
            <a:r>
              <a:rPr lang="cs-CZ" i="1" dirty="0" smtClean="0"/>
              <a:t>, ale </a:t>
            </a:r>
            <a:r>
              <a:rPr lang="cs-CZ" i="1" u="sng" dirty="0" smtClean="0">
                <a:solidFill>
                  <a:srgbClr val="FF0000"/>
                </a:solidFill>
              </a:rPr>
              <a:t>neměla jsem </a:t>
            </a:r>
            <a:r>
              <a:rPr lang="cs-CZ" i="1" dirty="0" smtClean="0"/>
              <a:t>vůbec čas.</a:t>
            </a:r>
          </a:p>
          <a:p>
            <a:endParaRPr lang="cs-CZ" i="1" dirty="0" smtClean="0"/>
          </a:p>
          <a:p>
            <a:r>
              <a:rPr lang="cs-CZ" i="1" u="sng" dirty="0" smtClean="0">
                <a:solidFill>
                  <a:srgbClr val="FF0000"/>
                </a:solidFill>
              </a:rPr>
              <a:t>Neboj se</a:t>
            </a:r>
            <a:r>
              <a:rPr lang="cs-CZ" i="1" dirty="0" smtClean="0"/>
              <a:t>, </a:t>
            </a:r>
            <a:r>
              <a:rPr lang="cs-CZ" i="1" u="sng" dirty="0" smtClean="0">
                <a:solidFill>
                  <a:srgbClr val="FF0000"/>
                </a:solidFill>
              </a:rPr>
              <a:t>budu</a:t>
            </a:r>
            <a:r>
              <a:rPr lang="cs-CZ" i="1" dirty="0" smtClean="0"/>
              <a:t> tam včas.</a:t>
            </a:r>
          </a:p>
          <a:p>
            <a:endParaRPr lang="cs-CZ" i="1" dirty="0" smtClean="0"/>
          </a:p>
          <a:p>
            <a:r>
              <a:rPr lang="cs-CZ" i="1" u="sng" dirty="0" smtClean="0">
                <a:solidFill>
                  <a:srgbClr val="FF0000"/>
                </a:solidFill>
              </a:rPr>
              <a:t>Byl by se býval omluvil</a:t>
            </a:r>
            <a:r>
              <a:rPr lang="cs-CZ" i="1" dirty="0" smtClean="0"/>
              <a:t>, ale s Mirkem už </a:t>
            </a:r>
            <a:r>
              <a:rPr lang="cs-CZ" i="1" u="sng" dirty="0" smtClean="0">
                <a:solidFill>
                  <a:srgbClr val="FF0000"/>
                </a:solidFill>
              </a:rPr>
              <a:t>se</a:t>
            </a:r>
            <a:r>
              <a:rPr lang="cs-CZ" i="1" dirty="0" smtClean="0"/>
              <a:t> ten den </a:t>
            </a:r>
            <a:r>
              <a:rPr lang="cs-CZ" i="1" u="sng" dirty="0" smtClean="0">
                <a:solidFill>
                  <a:srgbClr val="FF0000"/>
                </a:solidFill>
              </a:rPr>
              <a:t>nepotkal</a:t>
            </a:r>
            <a:r>
              <a:rPr lang="cs-CZ" i="1" dirty="0" smtClean="0"/>
              <a:t>.</a:t>
            </a:r>
          </a:p>
          <a:p>
            <a:endParaRPr lang="cs-CZ" i="1" dirty="0" smtClean="0"/>
          </a:p>
          <a:p>
            <a:r>
              <a:rPr lang="cs-CZ" i="1" u="sng" dirty="0" smtClean="0">
                <a:solidFill>
                  <a:srgbClr val="FF0000"/>
                </a:solidFill>
              </a:rPr>
              <a:t>Byla</a:t>
            </a:r>
            <a:r>
              <a:rPr lang="cs-CZ" i="1" dirty="0" smtClean="0"/>
              <a:t> velmi </a:t>
            </a:r>
            <a:r>
              <a:rPr lang="cs-CZ" i="1" u="sng" dirty="0" smtClean="0">
                <a:solidFill>
                  <a:srgbClr val="FF0000"/>
                </a:solidFill>
              </a:rPr>
              <a:t>unavená</a:t>
            </a:r>
            <a:r>
              <a:rPr lang="cs-CZ" i="1" dirty="0" smtClean="0"/>
              <a:t>, ale </a:t>
            </a:r>
            <a:r>
              <a:rPr lang="cs-CZ" i="1" u="sng" dirty="0" smtClean="0">
                <a:solidFill>
                  <a:srgbClr val="FF0000"/>
                </a:solidFill>
              </a:rPr>
              <a:t>chtěla</a:t>
            </a:r>
            <a:r>
              <a:rPr lang="cs-CZ" i="1" dirty="0" smtClean="0"/>
              <a:t> svůj úkol </a:t>
            </a:r>
            <a:r>
              <a:rPr lang="cs-CZ" i="1" u="sng" dirty="0" smtClean="0">
                <a:solidFill>
                  <a:srgbClr val="FF0000"/>
                </a:solidFill>
              </a:rPr>
              <a:t>dokončit</a:t>
            </a:r>
            <a:r>
              <a:rPr lang="cs-CZ" i="1" dirty="0" smtClean="0"/>
              <a:t>.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 rot="10800000" flipV="1">
            <a:off x="2987824" y="4653136"/>
            <a:ext cx="3528392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516216" y="436510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smtClean="0"/>
              <a:t>přísudek slovesně jmenný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228</TotalTime>
  <Words>725</Words>
  <Application>Microsoft Office PowerPoint</Application>
  <PresentationFormat>Předvádění na obrazovce (4:3)</PresentationFormat>
  <Paragraphs>190</Paragraphs>
  <Slides>23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Urbanistický</vt:lpstr>
      <vt:lpstr>Prezentace aplikace PowerPoint</vt:lpstr>
      <vt:lpstr>Prezentace aplikace PowerPoint</vt:lpstr>
      <vt:lpstr>Anotace a metodický pokyn</vt:lpstr>
      <vt:lpstr>Základní větné členy - přísudek</vt:lpstr>
      <vt:lpstr>Podmět a přísudek =</vt:lpstr>
      <vt:lpstr>Podmět a přísudek = ZÁKLADNÍ VĚTNÉ ČLENY </vt:lpstr>
      <vt:lpstr>Podmět a přísudek = ZÁKLADNÍ VĚTNÉ ČLENY  Spolu tvoří</vt:lpstr>
      <vt:lpstr>Podmět a přísudek = ZÁKLADNÍ VĚTNÉ ČLENY  Spolu tvoří ZÁKLADNÍ SKLADEBNÍ DVOJICI</vt:lpstr>
      <vt:lpstr>Podmět a přísudek = ZÁKLADNÍ VĚTNÉ ČLENY  Spolu tvoří ZÁKLADNÍ SKLADEBNÍ DVOJICI</vt:lpstr>
      <vt:lpstr>Podmět a přísudek = ZÁKLADNÍ VĚTNÉ ČLENY  Spolu tvoří ZÁKLADNÍ SKLADEBNÍ DVOJICI</vt:lpstr>
      <vt:lpstr>Podmět a přísudek = ZÁKLADNÍ VĚTNÉ ČLENY  Spolu tvoří ZÁKLADNÍ SKLADEBNÍ DVOJICI</vt:lpstr>
      <vt:lpstr>Podmět a přísudek = ZÁKLADNÍ VĚTNÉ ČLENY  Spolu tvoří ZÁKLADNÍ SKLADEBNÍ DVOJICI</vt:lpstr>
      <vt:lpstr>Podmět a přísudek = ZÁKLADNÍ VĚTNÉ ČLENY  Spolu tvoří ZÁKLADNÍ SKLADEBNÍ DVOJICI</vt:lpstr>
      <vt:lpstr>Podmět a přísudek = ZÁKLADNÍ VĚTNÉ ČLENY  Spolu tvoří ZÁKLADNÍ SKLADEBNÍ DVOJICI</vt:lpstr>
      <vt:lpstr>Podmět a přísudek = ZÁKLADNÍ VĚTNÉ ČLENY  Spolu tvoří ZÁKLADNÍ SKLADEBNÍ DVOJICI</vt:lpstr>
      <vt:lpstr>Podmět a přísudek = ZÁKLADNÍ VĚTNÉ ČLENY  Spolu tvoří ZÁKLADNÍ SKLADEBNÍ DVOJICI</vt:lpstr>
      <vt:lpstr>Druhy přísudku</vt:lpstr>
      <vt:lpstr>Prezentace aplikace PowerPoint</vt:lpstr>
      <vt:lpstr>Jedná se o přísudek slovesně jmenný?</vt:lpstr>
      <vt:lpstr>Přísudek může být i složený</vt:lpstr>
      <vt:lpstr>Prezentace aplikace PowerPoint</vt:lpstr>
      <vt:lpstr>Podtrhni celý přísudek</vt:lpstr>
      <vt:lpstr>Podtrhni celý přísudek</vt:lpstr>
    </vt:vector>
  </TitlesOfParts>
  <Company>Preinstalled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Podmět a přísudek</dc:title>
  <dc:creator>User</dc:creator>
  <cp:lastModifiedBy>pc2</cp:lastModifiedBy>
  <cp:revision>39</cp:revision>
  <dcterms:created xsi:type="dcterms:W3CDTF">2011-08-28T10:55:17Z</dcterms:created>
  <dcterms:modified xsi:type="dcterms:W3CDTF">2012-11-06T06:49:09Z</dcterms:modified>
</cp:coreProperties>
</file>