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31"/>
  </p:notesMasterIdLst>
  <p:sldIdLst>
    <p:sldId id="298" r:id="rId3"/>
    <p:sldId id="299" r:id="rId4"/>
    <p:sldId id="300" r:id="rId5"/>
    <p:sldId id="256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93" r:id="rId21"/>
    <p:sldId id="288" r:id="rId22"/>
    <p:sldId id="289" r:id="rId23"/>
    <p:sldId id="291" r:id="rId24"/>
    <p:sldId id="292" r:id="rId25"/>
    <p:sldId id="272" r:id="rId26"/>
    <p:sldId id="273" r:id="rId27"/>
    <p:sldId id="294" r:id="rId28"/>
    <p:sldId id="295" r:id="rId29"/>
    <p:sldId id="297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553" autoAdjust="0"/>
    <p:restoredTop sz="94660"/>
  </p:normalViewPr>
  <p:slideViewPr>
    <p:cSldViewPr>
      <p:cViewPr>
        <p:scale>
          <a:sx n="90" d="100"/>
          <a:sy n="90" d="100"/>
        </p:scale>
        <p:origin x="-1008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43CD2-04FB-4280-A1ED-9305F2512B0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578845-8338-4C5C-BDF9-397DE0701D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3357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578845-8338-4C5C-BDF9-397DE0701D8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86991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19659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997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21912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1528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04188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133932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76223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113109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28954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18335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A821565-3945-4514-AFE2-89D139CD8E87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31120A-FF10-4A25-95AD-3E7E22D777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37932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endParaRPr lang="cs-CZ" sz="2400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 smtClean="0">
                  <a:solidFill>
                    <a:prstClr val="black"/>
                  </a:solidFill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1.07/1.4.00/21.1962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u="sng" dirty="0">
                  <a:solidFill>
                    <a:prstClr val="black"/>
                  </a:solidFill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 dirty="0">
                <a:solidFill>
                  <a:prstClr val="black"/>
                </a:solidFill>
                <a:cs typeface="Arial" charset="0"/>
              </a:endParaRPr>
            </a:p>
            <a:p>
              <a:pPr algn="ctr"/>
              <a:r>
                <a:rPr lang="cs-CZ" sz="2400" dirty="0">
                  <a:solidFill>
                    <a:prstClr val="black"/>
                  </a:solidFill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endParaRPr lang="cs-CZ" sz="2400" b="1" dirty="0" smtClean="0">
                <a:solidFill>
                  <a:prstClr val="black"/>
                </a:solidFill>
                <a:cs typeface="Arial" charset="0"/>
              </a:endParaRPr>
            </a:p>
            <a:p>
              <a:pPr algn="ctr">
                <a:spcBef>
                  <a:spcPct val="50000"/>
                </a:spcBef>
              </a:pP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cs typeface="Arial" charset="0"/>
                </a:rPr>
                <a:t>VY_32_INOVACE_CJ8_03</a:t>
              </a:r>
              <a:r>
                <a:rPr lang="cs-CZ" b="1" dirty="0" smtClean="0">
                  <a:solidFill>
                    <a:prstClr val="black"/>
                  </a:solidFill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cs typeface="Arial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58058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tvorby: 12. 9. 2012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1764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8. třídy ZŠ</a:t>
            </a:r>
          </a:p>
          <a:p>
            <a:r>
              <a:rPr lang="cs-CZ" dirty="0" smtClean="0"/>
              <a:t>slouží k zopakování učiva o podmětu, čím může být vyjádřen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8360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4582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Podmět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22920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8. ročník</a:t>
            </a:r>
            <a:endParaRPr lang="cs-CZ" sz="36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základní větný člen</a:t>
            </a:r>
          </a:p>
          <a:p>
            <a:r>
              <a:rPr lang="cs-CZ" dirty="0" smtClean="0"/>
              <a:t>spolu s přísudkem tvoří základní skladební dvojici</a:t>
            </a:r>
          </a:p>
          <a:p>
            <a:r>
              <a:rPr lang="cs-CZ" dirty="0" smtClean="0"/>
              <a:t>ptáme se na něj: kdo? co?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7239000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/>
              <a:t>Pavel přišel do školy pozdě.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podstatným jménem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podstatným jménem</a:t>
            </a:r>
          </a:p>
          <a:p>
            <a:pPr>
              <a:buNone/>
            </a:pPr>
            <a:r>
              <a:rPr lang="cs-CZ" i="1" dirty="0" smtClean="0"/>
              <a:t>Nepořádní dostali trest.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/>
              <a:t>Toto tady nemá být 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/>
              <a:t>První vyhrávají čokoládu.</a:t>
            </a: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/>
              <a:t>Lhát se nevyplácí. 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  <a:endParaRPr lang="cs-CZ" i="1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 smtClean="0"/>
              <a:t>Každé proč má své proto.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/>
              <a:t>A je spojka souřadná.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je spojka souřadná. </a:t>
            </a:r>
            <a:r>
              <a:rPr lang="cs-CZ" dirty="0" smtClean="0">
                <a:solidFill>
                  <a:srgbClr val="FF0000"/>
                </a:solidFill>
              </a:rPr>
              <a:t>spojka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je spojka souřadná. </a:t>
            </a:r>
            <a:r>
              <a:rPr lang="cs-CZ" dirty="0" smtClean="0">
                <a:solidFill>
                  <a:srgbClr val="FF0000"/>
                </a:solidFill>
              </a:rPr>
              <a:t>spojka</a:t>
            </a:r>
          </a:p>
          <a:p>
            <a:pPr>
              <a:buNone/>
            </a:pPr>
            <a:r>
              <a:rPr lang="cs-CZ" dirty="0" smtClean="0"/>
              <a:t>Ozvalo se radostné ano.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je spojka souřadná. </a:t>
            </a:r>
            <a:r>
              <a:rPr lang="cs-CZ" dirty="0" smtClean="0">
                <a:solidFill>
                  <a:srgbClr val="FF0000"/>
                </a:solidFill>
              </a:rPr>
              <a:t>spojka</a:t>
            </a:r>
          </a:p>
          <a:p>
            <a:pPr>
              <a:buNone/>
            </a:pPr>
            <a:r>
              <a:rPr lang="cs-CZ" dirty="0" smtClean="0"/>
              <a:t>Ozvalo se radostné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částice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je spojka souřadná. </a:t>
            </a:r>
            <a:r>
              <a:rPr lang="cs-CZ" dirty="0" smtClean="0">
                <a:solidFill>
                  <a:srgbClr val="FF0000"/>
                </a:solidFill>
              </a:rPr>
              <a:t>spojka</a:t>
            </a:r>
          </a:p>
          <a:p>
            <a:pPr>
              <a:buNone/>
            </a:pPr>
            <a:r>
              <a:rPr lang="cs-CZ" dirty="0" smtClean="0"/>
              <a:t>Ozvalo se radostné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částice</a:t>
            </a:r>
          </a:p>
          <a:p>
            <a:pPr>
              <a:buNone/>
            </a:pPr>
            <a:r>
              <a:rPr lang="cs-CZ" dirty="0" smtClean="0"/>
              <a:t>Lesem se neslo hlasité </a:t>
            </a:r>
            <a:r>
              <a:rPr lang="cs-CZ" dirty="0" err="1" smtClean="0"/>
              <a:t>hůůůůůů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může být vyjádřen?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Najdi podmět v těchto větách, o jaký slovní druh se jedná?: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Pavel</a:t>
            </a:r>
            <a:r>
              <a:rPr lang="cs-CZ" i="1" dirty="0" smtClean="0"/>
              <a:t> přišel do školy pozdě. </a:t>
            </a:r>
            <a:r>
              <a:rPr lang="cs-CZ" i="1" dirty="0" smtClean="0">
                <a:solidFill>
                  <a:srgbClr val="FF0000"/>
                </a:solidFill>
              </a:rPr>
              <a:t>podstatné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Nepořádní</a:t>
            </a:r>
            <a:r>
              <a:rPr lang="cs-CZ" i="1" dirty="0" smtClean="0"/>
              <a:t> dostali trest. </a:t>
            </a:r>
            <a:r>
              <a:rPr lang="cs-CZ" i="1" dirty="0" smtClean="0">
                <a:solidFill>
                  <a:srgbClr val="FF0000"/>
                </a:solidFill>
              </a:rPr>
              <a:t>přídavné jméno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Toto</a:t>
            </a:r>
            <a:r>
              <a:rPr lang="cs-CZ" i="1" dirty="0" smtClean="0"/>
              <a:t> tady nemá být. </a:t>
            </a:r>
            <a:r>
              <a:rPr lang="cs-CZ" i="1" dirty="0" smtClean="0">
                <a:solidFill>
                  <a:srgbClr val="FF0000"/>
                </a:solidFill>
              </a:rPr>
              <a:t>zájmeno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První </a:t>
            </a:r>
            <a:r>
              <a:rPr lang="cs-CZ" i="1" dirty="0" smtClean="0"/>
              <a:t>vyhrávají čokoládu. </a:t>
            </a:r>
            <a:r>
              <a:rPr lang="cs-CZ" i="1" dirty="0" smtClean="0">
                <a:solidFill>
                  <a:srgbClr val="FF0000"/>
                </a:solidFill>
              </a:rPr>
              <a:t>číslovka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Lhát</a:t>
            </a:r>
            <a:r>
              <a:rPr lang="cs-CZ" i="1" dirty="0" smtClean="0"/>
              <a:t> se nevyplácí. </a:t>
            </a:r>
            <a:r>
              <a:rPr lang="cs-CZ" i="1" dirty="0" smtClean="0">
                <a:solidFill>
                  <a:srgbClr val="FF0000"/>
                </a:solidFill>
              </a:rPr>
              <a:t>sloveso v infinitivu</a:t>
            </a:r>
          </a:p>
          <a:p>
            <a:pPr>
              <a:buNone/>
            </a:pPr>
            <a:r>
              <a:rPr lang="cs-CZ" dirty="0"/>
              <a:t>Každé </a:t>
            </a:r>
            <a:r>
              <a:rPr lang="cs-CZ" dirty="0">
                <a:solidFill>
                  <a:srgbClr val="FF0000"/>
                </a:solidFill>
              </a:rPr>
              <a:t>proč</a:t>
            </a:r>
            <a:r>
              <a:rPr lang="cs-CZ" dirty="0"/>
              <a:t> má své proto.</a:t>
            </a:r>
            <a:r>
              <a:rPr lang="cs-CZ" dirty="0">
                <a:solidFill>
                  <a:srgbClr val="FF0000"/>
                </a:solidFill>
              </a:rPr>
              <a:t> příslovce</a:t>
            </a:r>
            <a:endParaRPr lang="cs-CZ" dirty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je spojka souřadná. </a:t>
            </a:r>
            <a:r>
              <a:rPr lang="cs-CZ" dirty="0" smtClean="0">
                <a:solidFill>
                  <a:srgbClr val="FF0000"/>
                </a:solidFill>
              </a:rPr>
              <a:t>spojka</a:t>
            </a:r>
          </a:p>
          <a:p>
            <a:pPr>
              <a:buNone/>
            </a:pPr>
            <a:r>
              <a:rPr lang="cs-CZ" dirty="0" smtClean="0"/>
              <a:t>Ozvalo se radostné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částice</a:t>
            </a:r>
          </a:p>
          <a:p>
            <a:pPr>
              <a:buNone/>
            </a:pPr>
            <a:r>
              <a:rPr lang="cs-CZ" dirty="0" smtClean="0"/>
              <a:t>Lesem se neslo hlasité </a:t>
            </a:r>
            <a:r>
              <a:rPr lang="cs-CZ" dirty="0" err="1" smtClean="0">
                <a:solidFill>
                  <a:srgbClr val="FF0000"/>
                </a:solidFill>
              </a:rPr>
              <a:t>hůůůůůů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citoslovce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0040"/>
            <a:ext cx="7416824" cy="1143000"/>
          </a:xfrm>
        </p:spPr>
        <p:txBody>
          <a:bodyPr>
            <a:normAutofit fontScale="90000"/>
          </a:bodyPr>
          <a:lstStyle/>
          <a:p>
            <a:r>
              <a:rPr lang="cs-CZ" sz="3200" b="1" u="sng" dirty="0" smtClean="0">
                <a:solidFill>
                  <a:schemeClr val="tx1"/>
                </a:solidFill>
              </a:rPr>
              <a:t>Podmět se ve větě nemusí vyskytovat.</a:t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>Druhy podmětu: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1520" y="1916832"/>
            <a:ext cx="3520440" cy="457200"/>
          </a:xfrm>
        </p:spPr>
        <p:txBody>
          <a:bodyPr/>
          <a:lstStyle/>
          <a:p>
            <a:r>
              <a:rPr lang="cs-CZ" dirty="0" smtClean="0"/>
              <a:t>všeobecný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3923928" y="1916832"/>
            <a:ext cx="3520440" cy="457200"/>
          </a:xfrm>
        </p:spPr>
        <p:txBody>
          <a:bodyPr/>
          <a:lstStyle/>
          <a:p>
            <a:r>
              <a:rPr lang="cs-CZ" dirty="0" smtClean="0"/>
              <a:t>nevyjádřený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06896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Která definice je správná?: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5373216"/>
            <a:ext cx="453650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Je zřejmý z tvaru slovesa, ve větě se nenachází, ale chápeme ho z kontextu.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4005064"/>
            <a:ext cx="4536504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Blíže neurčený, ale osobní, např.: všichni, člověk, lidé, někdo – přísudek bývá v 3. osobě množného čísla (oni).</a:t>
            </a:r>
            <a:endParaRPr lang="cs-CZ" dirty="0"/>
          </a:p>
        </p:txBody>
      </p:sp>
      <p:sp>
        <p:nvSpPr>
          <p:cNvPr id="17" name="Šipka dolů 16"/>
          <p:cNvSpPr/>
          <p:nvPr/>
        </p:nvSpPr>
        <p:spPr>
          <a:xfrm>
            <a:off x="1475656" y="292494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>
            <a:off x="6516216" y="292494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53 -0.0044 L -0.22447 -0.0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L 0.15364 -0.005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98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Vyhledej podmět v těchto větách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234888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Říkali to v rozhlase.             oni 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563888" y="2276872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306896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obloze zářilo slunce.      slunce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71600" y="378904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Pomáhat je lidské.                pomáhat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594928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Určitě jsi to také slyšel.        ty -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3635896" y="5949280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63888" y="3068960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563888" y="3789040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450912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 tam nepůjdu.                    já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563888" y="4509120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22920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Ale je spojka odporovací     ale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635896" y="5229200"/>
            <a:ext cx="21602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07407E-6 L 0.25 -4.07407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-1.48148E-6 L 0.24219 -1.48148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-4.07407E-6 L 0.24219 -4.07407E-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2" grpId="0" animBg="1"/>
      <p:bldP spid="11" grpId="2" animBg="1"/>
      <p:bldP spid="12" grpId="2" animBg="1"/>
      <p:bldP spid="13" grpId="0" animBg="1"/>
      <p:bldP spid="1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podmět v této </a:t>
            </a:r>
            <a:r>
              <a:rPr lang="cs-CZ" dirty="0" err="1" smtClean="0"/>
              <a:t>větĚ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712879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 řece přibylo vody.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podmět v této </a:t>
            </a:r>
            <a:r>
              <a:rPr lang="cs-CZ" dirty="0" err="1" smtClean="0"/>
              <a:t>větĚ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712879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 řece přibylo </a:t>
            </a:r>
            <a:r>
              <a:rPr lang="cs-CZ" sz="2800" dirty="0" smtClean="0">
                <a:solidFill>
                  <a:srgbClr val="FF0000"/>
                </a:solidFill>
              </a:rPr>
              <a:t>vody.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149080"/>
            <a:ext cx="712879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Všimněte si tvaru podmětu, co je na něm zvláštní?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co podmět v této </a:t>
            </a:r>
            <a:r>
              <a:rPr lang="cs-CZ" dirty="0" err="1" smtClean="0"/>
              <a:t>větĚ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3068960"/>
            <a:ext cx="712879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 řece přibylo </a:t>
            </a:r>
            <a:r>
              <a:rPr lang="cs-CZ" sz="2800" dirty="0" smtClean="0">
                <a:solidFill>
                  <a:srgbClr val="FF0000"/>
                </a:solidFill>
              </a:rPr>
              <a:t>vody.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149080"/>
            <a:ext cx="7128792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Všimněte si tvaru podmětu, co je na něm zvláštní?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72514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 výjimečných případech může být podmět i v jiném, než 1. pádě.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328</TotalTime>
  <Words>930</Words>
  <Application>Microsoft Office PowerPoint</Application>
  <PresentationFormat>Předvádění na obrazovce (4:3)</PresentationFormat>
  <Paragraphs>158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Bohatý</vt:lpstr>
      <vt:lpstr>Motiv sady Office</vt:lpstr>
      <vt:lpstr>Snímek 1</vt:lpstr>
      <vt:lpstr>Snímek 2</vt:lpstr>
      <vt:lpstr>Anotace a metodický pokyn</vt:lpstr>
      <vt:lpstr>Podmět</vt:lpstr>
      <vt:lpstr>Podmět</vt:lpstr>
      <vt:lpstr>Čím může být vyjádřen? Najdi podmět v těchto větách:</vt:lpstr>
      <vt:lpstr>Čím může být vyjádřen? Najdi podmět v těchto větách:</vt:lpstr>
      <vt:lpstr>Čím může být vyjádřen? Najdi podmět v těchto větách: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Čím může být vyjádřen? Najdi podmět v těchto větách, o jaký slovní druh se jedná?:</vt:lpstr>
      <vt:lpstr>Podmět se ve větě nemusí vyskytovat. Druhy podmětu:</vt:lpstr>
      <vt:lpstr>Vyhledej podmět v těchto větách</vt:lpstr>
      <vt:lpstr>A co podmět v této větĚ?</vt:lpstr>
      <vt:lpstr>A co podmět v této větĚ?</vt:lpstr>
      <vt:lpstr>A co podmět v této větĚ?</vt:lpstr>
    </vt:vector>
  </TitlesOfParts>
  <Company>Preinstalled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Podmět a přísudek</dc:title>
  <dc:creator>User</dc:creator>
  <cp:lastModifiedBy>User</cp:lastModifiedBy>
  <cp:revision>48</cp:revision>
  <dcterms:created xsi:type="dcterms:W3CDTF">2011-08-28T10:55:17Z</dcterms:created>
  <dcterms:modified xsi:type="dcterms:W3CDTF">2013-02-16T10:47:59Z</dcterms:modified>
</cp:coreProperties>
</file>