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B162AB-EBC8-4506-810C-718960223CE5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3BE06-B926-4535-83EB-6CAAE3C8F5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Obdélník 4"/>
          <p:cNvSpPr>
            <a:spLocks noChangeArrowheads="1"/>
          </p:cNvSpPr>
          <p:nvPr/>
        </p:nvSpPr>
        <p:spPr bwMode="auto">
          <a:xfrm>
            <a:off x="1190625" y="2133600"/>
            <a:ext cx="6267450" cy="4262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                 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Registrační číslo: CZ.1.07/1.4.00/21.3192</a:t>
            </a:r>
            <a:endParaRPr lang="cs-CZ" sz="1100" dirty="0"/>
          </a:p>
          <a:p>
            <a:r>
              <a:rPr lang="cs-CZ" sz="1100" b="1" dirty="0"/>
              <a:t> Číslo DUM: </a:t>
            </a:r>
            <a:r>
              <a:rPr lang="cs-CZ" sz="1100" b="1" dirty="0" smtClean="0"/>
              <a:t>VY_32_INOVACE_6.1.01</a:t>
            </a:r>
            <a:endParaRPr lang="cs-CZ" sz="1100" dirty="0"/>
          </a:p>
          <a:p>
            <a:r>
              <a:rPr lang="cs-CZ" sz="1100" b="1" dirty="0"/>
              <a:t> Jméno autora: Mgr. Jarmila </a:t>
            </a:r>
            <a:r>
              <a:rPr lang="cs-CZ" sz="1100" b="1" dirty="0" err="1"/>
              <a:t>Gécová</a:t>
            </a:r>
            <a:endParaRPr lang="cs-CZ" sz="1100" dirty="0"/>
          </a:p>
          <a:p>
            <a:r>
              <a:rPr lang="cs-CZ" sz="1100" b="1" dirty="0"/>
              <a:t> Datum, období kdy byl vytvořen: říjen 2011</a:t>
            </a:r>
            <a:endParaRPr lang="cs-CZ" sz="1100" dirty="0"/>
          </a:p>
          <a:p>
            <a:r>
              <a:rPr lang="cs-CZ" sz="1100" b="1" dirty="0"/>
              <a:t> Název práce: </a:t>
            </a:r>
            <a:r>
              <a:rPr lang="cs-CZ" sz="1100" b="1" dirty="0" smtClean="0"/>
              <a:t>Formy lidského společenství</a:t>
            </a:r>
            <a:endParaRPr lang="cs-CZ" sz="1100" dirty="0"/>
          </a:p>
          <a:p>
            <a:r>
              <a:rPr lang="cs-CZ" sz="1100" b="1" dirty="0"/>
              <a:t> Předmět, pro který je VM určen: Výchova k občanství</a:t>
            </a:r>
            <a:endParaRPr lang="cs-CZ" sz="1100" dirty="0"/>
          </a:p>
          <a:p>
            <a:r>
              <a:rPr lang="cs-CZ" sz="1100" b="1" dirty="0"/>
              <a:t> Ročník, pro který je VM určen 7.</a:t>
            </a:r>
            <a:endParaRPr lang="cs-CZ" sz="1100" dirty="0"/>
          </a:p>
          <a:p>
            <a:r>
              <a:rPr lang="cs-CZ" sz="1100" b="1" dirty="0"/>
              <a:t> Časová 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/>
              <a:t>Výchova k občanství</a:t>
            </a:r>
            <a:endParaRPr lang="cs-CZ" sz="1100" dirty="0"/>
          </a:p>
          <a:p>
            <a:r>
              <a:rPr lang="cs-CZ" sz="1100" b="1" dirty="0"/>
              <a:t>Česká </a:t>
            </a:r>
            <a:r>
              <a:rPr lang="cs-CZ" sz="1100" b="1" dirty="0" smtClean="0"/>
              <a:t>republika</a:t>
            </a:r>
          </a:p>
          <a:p>
            <a:r>
              <a:rPr lang="cs-CZ" sz="1100" b="1" dirty="0"/>
              <a:t>Formy lidského společenství</a:t>
            </a:r>
            <a:endParaRPr lang="cs-CZ" sz="1100" dirty="0"/>
          </a:p>
          <a:p>
            <a:endParaRPr lang="cs-CZ" sz="1100" dirty="0"/>
          </a:p>
          <a:p>
            <a:pPr algn="l"/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/>
              <a:t>Prezentace je </a:t>
            </a:r>
            <a:r>
              <a:rPr lang="cs-CZ" sz="1100" dirty="0" smtClean="0"/>
              <a:t>výukovým materiálem </a:t>
            </a:r>
            <a:r>
              <a:rPr lang="cs-CZ" sz="1100" dirty="0"/>
              <a:t>k upevňování znalostí z předešlých ročníků, k posilování národního uvědomění a </a:t>
            </a:r>
            <a:r>
              <a:rPr lang="cs-CZ" sz="1100" dirty="0" smtClean="0"/>
              <a:t>hrdosti. 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/>
              <a:t>: prezentace, obrazový materiál</a:t>
            </a: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1605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79240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Formy lidského společenství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20272" y="116632"/>
            <a:ext cx="2016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VY_32_INOVACE_6.1.01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338184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Pravěký rod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92696"/>
            <a:ext cx="1656184" cy="2795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8367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matka rodu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7" name="obrázek 2" descr="Popis: Homo%20Erectu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72815"/>
            <a:ext cx="3178299" cy="2125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55976" y="1403483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l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ovci, bojovníci, sběrači plodů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8" name="il_fi" descr="Popis: http://nd01.jxs.cz/342/705/d683827dbb_577644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5" t="16219"/>
          <a:stretch>
            <a:fillRect/>
          </a:stretch>
        </p:blipFill>
        <p:spPr bwMode="auto">
          <a:xfrm>
            <a:off x="522759" y="3789040"/>
            <a:ext cx="3401169" cy="2457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http://img.radio.cz/pictures/zvirata/mamut1x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45224"/>
            <a:ext cx="1714500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04048" y="544522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prvobytně pospolná společnost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m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ěli společné vlastnictví</a:t>
            </a:r>
            <a:endParaRPr lang="cs-CZ" sz="1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6093296"/>
            <a:ext cx="39604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Commons.wikimedia.org pravěk, Venuse.jpg,g_f_clr.jpg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814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4372168"/>
            <a:ext cx="7622232" cy="1143000"/>
          </a:xfrm>
        </p:spPr>
        <p:txBody>
          <a:bodyPr/>
          <a:lstStyle/>
          <a:p>
            <a:r>
              <a:rPr lang="cs-CZ" dirty="0" smtClean="0"/>
              <a:t>Kmen – vznikl sloučením několika rodů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1"/>
            <a:ext cx="556444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980728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stařešina v čele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menové shromáždění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o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bjevuje se soukromé vlastnictví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1" name="obrázek 3" descr="Popis: neandertalec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04864"/>
            <a:ext cx="3182938" cy="199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73325"/>
            <a:ext cx="14382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5877272"/>
            <a:ext cx="66247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solidFill>
                  <a:schemeClr val="accent5">
                    <a:lumMod val="50000"/>
                  </a:schemeClr>
                </a:solidFill>
              </a:rPr>
              <a:t>společné území + společný původ + stejný jazyk</a:t>
            </a:r>
            <a:endParaRPr lang="cs-CZ" sz="1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6381328"/>
            <a:ext cx="80648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granit-publishing.cz,cesta_do_praveku_DS.jpg,dejepisnezapisky.blogerka.cz,nean,jpeg.tn.jpg,bainet.cz,nean.jpg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168525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Kmenový svaz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5376787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o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brana proti nepřátelům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lovanské kmeny proti divokým Avarům</a:t>
            </a:r>
            <a:endParaRPr lang="cs-CZ" sz="1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16764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8178"/>
            <a:ext cx="16764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61" y="2204864"/>
            <a:ext cx="1439044" cy="204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661" y="2207451"/>
            <a:ext cx="1438275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28412"/>
            <a:ext cx="1438275" cy="204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980728"/>
            <a:ext cx="47525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v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 čele náčelníci kmenů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d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ostávají odměnu od členů svazu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m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ají stále větší moc a bohatství</a:t>
            </a:r>
            <a:endParaRPr lang="cs-CZ" sz="1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2489050"/>
            <a:ext cx="59766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d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ružina bojovníků ochrana proti nepřátelům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d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ostávají odměnu od členů svazu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5">
                    <a:lumMod val="50000"/>
                  </a:schemeClr>
                </a:solidFill>
              </a:rPr>
              <a:t>m</a:t>
            </a:r>
            <a:r>
              <a:rPr lang="cs-CZ" sz="1400" b="1" dirty="0" smtClean="0">
                <a:solidFill>
                  <a:schemeClr val="accent5">
                    <a:lumMod val="50000"/>
                  </a:schemeClr>
                </a:solidFill>
              </a:rPr>
              <a:t>ají moc a bohatství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570886" y="5393840"/>
            <a:ext cx="392910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TŘÍDNÍ SPOLEČNOST</a:t>
            </a:r>
          </a:p>
          <a:p>
            <a:pPr marL="285750" indent="-285750">
              <a:buFontTx/>
              <a:buChar char="-"/>
            </a:pPr>
            <a:r>
              <a:rPr lang="cs-CZ" sz="1400" b="1" dirty="0">
                <a:solidFill>
                  <a:schemeClr val="accent6">
                    <a:lumMod val="75000"/>
                  </a:schemeClr>
                </a:solidFill>
              </a:rPr>
              <a:t>t</a:t>
            </a:r>
            <a:r>
              <a:rPr lang="cs-CZ" sz="1400" b="1" dirty="0" smtClean="0">
                <a:solidFill>
                  <a:schemeClr val="accent6">
                    <a:lumMod val="75000"/>
                  </a:schemeClr>
                </a:solidFill>
              </a:rPr>
              <a:t>řída nadřazených, mají moc a </a:t>
            </a:r>
            <a:r>
              <a:rPr lang="cs-CZ" sz="1400" b="1" dirty="0" smtClean="0">
                <a:solidFill>
                  <a:schemeClr val="accent6">
                    <a:lumMod val="75000"/>
                  </a:schemeClr>
                </a:solidFill>
              </a:rPr>
              <a:t>vládnou</a:t>
            </a:r>
            <a:endParaRPr lang="cs-CZ" sz="1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accent6">
                    <a:lumMod val="75000"/>
                  </a:schemeClr>
                </a:solidFill>
              </a:rPr>
              <a:t>-    třída poddaných, která slouží a platí</a:t>
            </a:r>
            <a:endParaRPr lang="cs-CZ" sz="1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6309320"/>
            <a:ext cx="73448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pokushistory.blog.cz,f1a00d7a4c_1504728_o2.jpg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24996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941168"/>
            <a:ext cx="7416824" cy="1080120"/>
          </a:xfrm>
        </p:spPr>
        <p:txBody>
          <a:bodyPr/>
          <a:lstStyle/>
          <a:p>
            <a:r>
              <a:rPr lang="cs-CZ" dirty="0" smtClean="0"/>
              <a:t>Stát – vzniká s třídami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4160515" cy="238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692696"/>
            <a:ext cx="410445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6"/>
                </a:solidFill>
              </a:rPr>
              <a:t>ú</a:t>
            </a:r>
            <a:r>
              <a:rPr lang="cs-CZ" sz="1400" b="1" dirty="0" smtClean="0">
                <a:solidFill>
                  <a:schemeClr val="accent6"/>
                </a:solidFill>
              </a:rPr>
              <a:t>zemí ohraničené hranicemi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accent6"/>
                </a:solidFill>
              </a:rPr>
              <a:t>národ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6"/>
                </a:solidFill>
              </a:rPr>
              <a:t>j</a:t>
            </a:r>
            <a:r>
              <a:rPr lang="cs-CZ" sz="1400" b="1" dirty="0" smtClean="0">
                <a:solidFill>
                  <a:schemeClr val="accent6"/>
                </a:solidFill>
              </a:rPr>
              <a:t>azyk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6"/>
                </a:solidFill>
              </a:rPr>
              <a:t>s</a:t>
            </a:r>
            <a:r>
              <a:rPr lang="cs-CZ" sz="1400" b="1" dirty="0" smtClean="0">
                <a:solidFill>
                  <a:schemeClr val="accent6"/>
                </a:solidFill>
              </a:rPr>
              <a:t>polečná historie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6"/>
                </a:solidFill>
              </a:rPr>
              <a:t>k</a:t>
            </a:r>
            <a:r>
              <a:rPr lang="cs-CZ" sz="1400" b="1" dirty="0" smtClean="0">
                <a:solidFill>
                  <a:schemeClr val="accent6"/>
                </a:solidFill>
              </a:rPr>
              <a:t>ultura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>
                <a:solidFill>
                  <a:schemeClr val="accent6"/>
                </a:solidFill>
              </a:rPr>
              <a:t>t</a:t>
            </a:r>
            <a:r>
              <a:rPr lang="cs-CZ" sz="1400" b="1" dirty="0" smtClean="0">
                <a:solidFill>
                  <a:schemeClr val="accent6"/>
                </a:solidFill>
              </a:rPr>
              <a:t>radice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accent6"/>
                </a:solidFill>
              </a:rPr>
              <a:t>rovné postavení muže a </a:t>
            </a:r>
            <a:r>
              <a:rPr lang="cs-CZ" sz="1400" b="1" dirty="0">
                <a:solidFill>
                  <a:schemeClr val="accent6"/>
                </a:solidFill>
              </a:rPr>
              <a:t>ž</a:t>
            </a:r>
            <a:r>
              <a:rPr lang="cs-CZ" sz="1400" b="1" dirty="0" smtClean="0">
                <a:solidFill>
                  <a:schemeClr val="accent6"/>
                </a:solidFill>
              </a:rPr>
              <a:t>eny </a:t>
            </a:r>
            <a:endParaRPr lang="cs-CZ" sz="1400" b="1" dirty="0">
              <a:solidFill>
                <a:schemeClr val="accent6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276872"/>
            <a:ext cx="1171628" cy="17331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2348880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accent6"/>
                </a:solidFill>
              </a:rPr>
              <a:t>PREZIDENT ČR</a:t>
            </a:r>
            <a:endParaRPr lang="cs-CZ" sz="1400" b="1" dirty="0">
              <a:solidFill>
                <a:schemeClr val="accent6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824" y="311463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4110"/>
          <a:stretch/>
        </p:blipFill>
        <p:spPr bwMode="auto">
          <a:xfrm>
            <a:off x="5563730" y="3114638"/>
            <a:ext cx="877668" cy="92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42" b="7669"/>
          <a:stretch/>
        </p:blipFill>
        <p:spPr bwMode="auto">
          <a:xfrm>
            <a:off x="6151853" y="4100336"/>
            <a:ext cx="785941" cy="797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8388" y="4077072"/>
            <a:ext cx="787524" cy="82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4243038"/>
            <a:ext cx="18885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/>
                </a:solidFill>
              </a:rPr>
              <a:t>státní symboly</a:t>
            </a:r>
            <a:endParaRPr lang="cs-CZ" sz="1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912260" y="4256110"/>
            <a:ext cx="8280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/>
                </a:solidFill>
              </a:rPr>
              <a:t>hymna</a:t>
            </a:r>
            <a:endParaRPr lang="cs-CZ" sz="1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71392" y="5704473"/>
            <a:ext cx="54726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6"/>
                </a:solidFill>
              </a:rPr>
              <a:t>n</a:t>
            </a:r>
            <a:r>
              <a:rPr lang="cs-CZ" b="1" dirty="0" smtClean="0">
                <a:solidFill>
                  <a:schemeClr val="accent6"/>
                </a:solidFill>
              </a:rPr>
              <a:t>ejvyšší forma lidského společenství</a:t>
            </a:r>
          </a:p>
          <a:p>
            <a:r>
              <a:rPr lang="cs-CZ" b="1" dirty="0">
                <a:solidFill>
                  <a:schemeClr val="accent6"/>
                </a:solidFill>
              </a:rPr>
              <a:t>z</a:t>
            </a:r>
            <a:r>
              <a:rPr lang="cs-CZ" b="1" dirty="0" smtClean="0">
                <a:solidFill>
                  <a:schemeClr val="accent6"/>
                </a:solidFill>
              </a:rPr>
              <a:t>ákladní </a:t>
            </a:r>
            <a:r>
              <a:rPr lang="cs-CZ" b="1" dirty="0" smtClean="0">
                <a:solidFill>
                  <a:schemeClr val="accent6"/>
                </a:solidFill>
              </a:rPr>
              <a:t>jednotkou každého národa  a státu je </a:t>
            </a:r>
          </a:p>
          <a:p>
            <a:r>
              <a:rPr lang="cs-CZ" b="1" dirty="0">
                <a:solidFill>
                  <a:schemeClr val="accent6"/>
                </a:solidFill>
              </a:rPr>
              <a:t> </a:t>
            </a:r>
            <a:r>
              <a:rPr lang="cs-CZ" b="1" dirty="0" smtClean="0">
                <a:solidFill>
                  <a:schemeClr val="accent6"/>
                </a:solidFill>
              </a:rPr>
              <a:t>                              RODINA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9311" y="3588140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b="1" dirty="0" smtClean="0">
                <a:solidFill>
                  <a:schemeClr val="accent6"/>
                </a:solidFill>
              </a:rPr>
              <a:t>V čele státu – prezident, král, královna, </a:t>
            </a:r>
          </a:p>
          <a:p>
            <a:r>
              <a:rPr lang="cs-CZ" sz="1400" b="1" dirty="0">
                <a:solidFill>
                  <a:schemeClr val="accent6"/>
                </a:solidFill>
              </a:rPr>
              <a:t> </a:t>
            </a:r>
            <a:r>
              <a:rPr lang="cs-CZ" sz="1400" b="1" dirty="0" smtClean="0">
                <a:solidFill>
                  <a:schemeClr val="accent6"/>
                </a:solidFill>
              </a:rPr>
              <a:t>                          kníže, vévoda, car …</a:t>
            </a:r>
            <a:endParaRPr lang="cs-CZ" sz="14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9311" y="2996952"/>
            <a:ext cx="26165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vlast.cz,uzemi.jpg</a:t>
            </a:r>
          </a:p>
          <a:p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1" y="6470359"/>
            <a:ext cx="615185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narmyslenka.cz,vaclav_klaus.jpg,psp.cz,o0024_03.gif,web.uhk.cz,czznvelk.gif,web.uhk.cz,levC1.gif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560934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000"/>
                            </p:stCondLst>
                            <p:childTnLst>
                              <p:par>
                                <p:cTn id="7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000"/>
                            </p:stCondLst>
                            <p:childTnLst>
                              <p:par>
                                <p:cTn id="7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8000"/>
                            </p:stCondLst>
                            <p:childTnLst>
                              <p:par>
                                <p:cTn id="8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2000"/>
                            </p:stCondLst>
                            <p:childTnLst>
                              <p:par>
                                <p:cTn id="9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6000"/>
                            </p:stCondLst>
                            <p:childTnLst>
                              <p:par>
                                <p:cTn id="10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6500"/>
                            </p:stCondLst>
                            <p:childTnLst>
                              <p:par>
                                <p:cTn id="1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5070562"/>
            <a:ext cx="6512511" cy="1143000"/>
          </a:xfrm>
        </p:spPr>
        <p:txBody>
          <a:bodyPr/>
          <a:lstStyle/>
          <a:p>
            <a:pPr algn="l"/>
            <a:r>
              <a:rPr lang="cs-CZ" sz="4800" dirty="0" smtClean="0"/>
              <a:t>OPAKOVÁNÍ</a:t>
            </a:r>
            <a:br>
              <a:rPr lang="cs-CZ" sz="4800" dirty="0" smtClean="0"/>
            </a:br>
            <a:r>
              <a:rPr lang="cs-CZ" sz="1400" dirty="0">
                <a:solidFill>
                  <a:schemeClr val="bg2">
                    <a:lumMod val="75000"/>
                  </a:schemeClr>
                </a:solidFill>
              </a:rPr>
              <a:t>K</a:t>
            </a:r>
            <a:r>
              <a:rPr lang="cs-CZ" sz="1400" dirty="0" smtClean="0">
                <a:solidFill>
                  <a:schemeClr val="bg2">
                    <a:lumMod val="75000"/>
                  </a:schemeClr>
                </a:solidFill>
              </a:rPr>
              <a:t>de domov můj, kde……………, voda ………..bory šumí……..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332656"/>
            <a:ext cx="8712968" cy="4032448"/>
          </a:xfrm>
        </p:spPr>
        <p:txBody>
          <a:bodyPr>
            <a:normAutofit fontScale="47500" lnSpcReduction="20000"/>
          </a:bodyPr>
          <a:lstStyle/>
          <a:p>
            <a:r>
              <a:rPr lang="cs-CZ" sz="3100" b="1" u="sng" dirty="0" smtClean="0">
                <a:solidFill>
                  <a:schemeClr val="accent1"/>
                </a:solidFill>
              </a:rPr>
              <a:t>SPOJ, CO K SOBĚ PATŘÍ:</a:t>
            </a:r>
          </a:p>
          <a:p>
            <a:r>
              <a:rPr lang="cs-CZ" sz="2900" b="1" dirty="0" smtClean="0">
                <a:solidFill>
                  <a:schemeClr val="accent1"/>
                </a:solidFill>
              </a:rPr>
              <a:t>Česká republika		* národ</a:t>
            </a:r>
          </a:p>
          <a:p>
            <a:r>
              <a:rPr lang="cs-CZ" sz="2900" b="1" dirty="0" smtClean="0">
                <a:solidFill>
                  <a:schemeClr val="accent1"/>
                </a:solidFill>
              </a:rPr>
              <a:t>Češi			* vývojové formy lidského společenství</a:t>
            </a:r>
          </a:p>
          <a:p>
            <a:r>
              <a:rPr lang="cs-CZ" sz="2900" b="1" dirty="0" smtClean="0">
                <a:solidFill>
                  <a:schemeClr val="accent1"/>
                </a:solidFill>
              </a:rPr>
              <a:t>Slováci, Maďaři, Němci</a:t>
            </a:r>
          </a:p>
          <a:p>
            <a:pPr marL="45720" indent="0"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     Poláci a Romové		* stát</a:t>
            </a:r>
          </a:p>
          <a:p>
            <a:r>
              <a:rPr lang="cs-CZ" sz="2900" b="1" dirty="0" smtClean="0">
                <a:solidFill>
                  <a:schemeClr val="accent1"/>
                </a:solidFill>
              </a:rPr>
              <a:t>Rodina			* národnostní menšiny</a:t>
            </a:r>
          </a:p>
          <a:p>
            <a:r>
              <a:rPr lang="cs-CZ" sz="2900" b="1" dirty="0" smtClean="0">
                <a:solidFill>
                  <a:schemeClr val="accent1"/>
                </a:solidFill>
              </a:rPr>
              <a:t>Rod, kmen, kmenový</a:t>
            </a:r>
          </a:p>
          <a:p>
            <a:pPr marL="45720" indent="0">
              <a:buNone/>
            </a:pPr>
            <a:r>
              <a:rPr lang="cs-CZ" sz="2900" b="1" dirty="0" smtClean="0">
                <a:solidFill>
                  <a:schemeClr val="accent1"/>
                </a:solidFill>
              </a:rPr>
              <a:t>     svaz, stát 			*národnostní menšiny</a:t>
            </a:r>
          </a:p>
          <a:p>
            <a:pPr marL="45720" indent="0">
              <a:buNone/>
            </a:pPr>
            <a:r>
              <a:rPr lang="cs-CZ" sz="2000" b="1" dirty="0">
                <a:solidFill>
                  <a:schemeClr val="accent1"/>
                </a:solidFill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</a:rPr>
              <a:t>		</a:t>
            </a:r>
          </a:p>
          <a:p>
            <a:pPr marL="45720" indent="0">
              <a:buNone/>
            </a:pPr>
            <a:r>
              <a:rPr lang="cs-CZ" sz="1400" b="1" dirty="0">
                <a:solidFill>
                  <a:schemeClr val="accent1"/>
                </a:solidFill>
              </a:rPr>
              <a:t>	</a:t>
            </a:r>
            <a:r>
              <a:rPr lang="cs-CZ" sz="1400" b="1" dirty="0" smtClean="0">
                <a:solidFill>
                  <a:schemeClr val="accent1"/>
                </a:solidFill>
              </a:rPr>
              <a:t>			</a:t>
            </a:r>
            <a:r>
              <a:rPr lang="cs-CZ" sz="3800" b="1" u="sng" dirty="0" smtClean="0">
                <a:solidFill>
                  <a:schemeClr val="accent6"/>
                </a:solidFill>
              </a:rPr>
              <a:t>ROD     KMEN     KMENOVÝ SVAZ     STÁT</a:t>
            </a:r>
          </a:p>
          <a:p>
            <a:pPr marL="45720" indent="0">
              <a:buNone/>
            </a:pPr>
            <a:r>
              <a:rPr lang="cs-CZ" sz="1400" b="1" dirty="0">
                <a:solidFill>
                  <a:schemeClr val="accent6"/>
                </a:solidFill>
              </a:rPr>
              <a:t>	</a:t>
            </a:r>
            <a:r>
              <a:rPr lang="cs-CZ" sz="1400" b="1" dirty="0" smtClean="0">
                <a:solidFill>
                  <a:schemeClr val="accent6"/>
                </a:solidFill>
              </a:rPr>
              <a:t>				     </a:t>
            </a:r>
            <a:r>
              <a:rPr lang="cs-CZ" sz="2500" b="1" dirty="0" smtClean="0">
                <a:solidFill>
                  <a:srgbClr val="33CC33"/>
                </a:solidFill>
              </a:rPr>
              <a:t>TŘÍDNÍ SPOLEČNOST</a:t>
            </a:r>
          </a:p>
          <a:p>
            <a:pPr marL="45720" indent="0">
              <a:buNone/>
            </a:pPr>
            <a:r>
              <a:rPr lang="cs-CZ" sz="1400" b="1" dirty="0">
                <a:solidFill>
                  <a:srgbClr val="33CC33"/>
                </a:solidFill>
              </a:rPr>
              <a:t>	</a:t>
            </a:r>
            <a:r>
              <a:rPr lang="cs-CZ" sz="1400" b="1" dirty="0" smtClean="0">
                <a:solidFill>
                  <a:srgbClr val="33CC33"/>
                </a:solidFill>
              </a:rPr>
              <a:t>			</a:t>
            </a:r>
            <a:r>
              <a:rPr lang="cs-CZ" sz="1400" b="1" smtClean="0">
                <a:solidFill>
                  <a:srgbClr val="33CC33"/>
                </a:solidFill>
              </a:rPr>
              <a:t>                  </a:t>
            </a:r>
            <a:r>
              <a:rPr lang="cs-CZ" sz="2500" b="1" smtClean="0">
                <a:solidFill>
                  <a:srgbClr val="33CC33"/>
                </a:solidFill>
              </a:rPr>
              <a:t>PRVOBYTNĚ POSPOLNÁ </a:t>
            </a:r>
            <a:r>
              <a:rPr lang="cs-CZ" sz="2500" b="1" dirty="0" smtClean="0">
                <a:solidFill>
                  <a:srgbClr val="33CC33"/>
                </a:solidFill>
              </a:rPr>
              <a:t>SPOLEČNOST</a:t>
            </a:r>
          </a:p>
          <a:p>
            <a:pPr marL="45720" indent="0">
              <a:buNone/>
            </a:pPr>
            <a:r>
              <a:rPr lang="cs-CZ" sz="1400" b="1" dirty="0" smtClean="0">
                <a:solidFill>
                  <a:srgbClr val="33CC33"/>
                </a:solidFill>
              </a:rPr>
              <a:t>					   </a:t>
            </a:r>
            <a:r>
              <a:rPr lang="cs-CZ" sz="2500" b="1" dirty="0" smtClean="0">
                <a:solidFill>
                  <a:srgbClr val="33CC33"/>
                </a:solidFill>
              </a:rPr>
              <a:t>SPOLEČNÉ VLASTNICTVÍ</a:t>
            </a:r>
            <a:r>
              <a:rPr lang="cs-CZ" sz="1400" b="1" dirty="0" smtClean="0">
                <a:solidFill>
                  <a:srgbClr val="33CC33"/>
                </a:solidFill>
              </a:rPr>
              <a:t>	</a:t>
            </a:r>
            <a:r>
              <a:rPr lang="cs-CZ" sz="1400" b="1" dirty="0" smtClean="0">
                <a:solidFill>
                  <a:schemeClr val="accent6"/>
                </a:solidFill>
              </a:rPr>
              <a:t> </a:t>
            </a:r>
          </a:p>
          <a:p>
            <a:pPr marL="45720" indent="0">
              <a:buNone/>
            </a:pPr>
            <a:r>
              <a:rPr lang="cs-CZ" sz="1400" b="1" dirty="0">
                <a:solidFill>
                  <a:schemeClr val="accent6"/>
                </a:solidFill>
              </a:rPr>
              <a:t>	</a:t>
            </a:r>
            <a:r>
              <a:rPr lang="cs-CZ" sz="1400" b="1" dirty="0" smtClean="0">
                <a:solidFill>
                  <a:schemeClr val="accent6"/>
                </a:solidFill>
              </a:rPr>
              <a:t>				   </a:t>
            </a:r>
            <a:r>
              <a:rPr lang="cs-CZ" sz="2500" b="1" dirty="0" smtClean="0">
                <a:solidFill>
                  <a:srgbClr val="33CC33"/>
                </a:solidFill>
              </a:rPr>
              <a:t>BEZTŘÍDNÍ SPOLEČNOST        </a:t>
            </a:r>
          </a:p>
          <a:p>
            <a:pPr marL="45720" indent="0">
              <a:buNone/>
            </a:pPr>
            <a:r>
              <a:rPr lang="cs-CZ" sz="1400" b="1" dirty="0">
                <a:solidFill>
                  <a:srgbClr val="33CC33"/>
                </a:solidFill>
              </a:rPr>
              <a:t>	</a:t>
            </a:r>
            <a:r>
              <a:rPr lang="cs-CZ" sz="1400" b="1" dirty="0" smtClean="0">
                <a:solidFill>
                  <a:srgbClr val="33CC33"/>
                </a:solidFill>
              </a:rPr>
              <a:t>			                  </a:t>
            </a:r>
            <a:r>
              <a:rPr lang="cs-CZ" sz="2900" b="1" dirty="0" smtClean="0">
                <a:solidFill>
                  <a:srgbClr val="33CC33"/>
                </a:solidFill>
              </a:rPr>
              <a:t>ROVNÉ POSTAVENÍ MUŽE A ŽENY</a:t>
            </a:r>
          </a:p>
          <a:p>
            <a:pPr marL="45720" indent="0">
              <a:buNone/>
            </a:pPr>
            <a:r>
              <a:rPr lang="cs-CZ" sz="1400" b="1" dirty="0">
                <a:solidFill>
                  <a:srgbClr val="33CC33"/>
                </a:solidFill>
              </a:rPr>
              <a:t>	</a:t>
            </a:r>
            <a:r>
              <a:rPr lang="cs-CZ" sz="1400" b="1" dirty="0" smtClean="0">
                <a:solidFill>
                  <a:srgbClr val="33CC33"/>
                </a:solidFill>
              </a:rPr>
              <a:t>			                  </a:t>
            </a:r>
            <a:r>
              <a:rPr lang="cs-CZ" sz="2900" b="1" dirty="0" smtClean="0">
                <a:solidFill>
                  <a:srgbClr val="33CC33"/>
                </a:solidFill>
              </a:rPr>
              <a:t>SKUPINA BOJOVNÍKŮ CHRÁNÍCÍ ZA ODMĚNU OSTATNÍ</a:t>
            </a:r>
            <a:endParaRPr lang="cs-CZ" sz="2900" b="1" dirty="0">
              <a:solidFill>
                <a:srgbClr val="33CC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2996951"/>
            <a:ext cx="485117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Úloha členů pravěké rodiny ?</a:t>
            </a:r>
          </a:p>
          <a:p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Rozdíl mezi národem a státem ?</a:t>
            </a:r>
          </a:p>
          <a:p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Odlišnosti jednotlivých národů světa ?</a:t>
            </a:r>
          </a:p>
          <a:p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902" y="1124744"/>
            <a:ext cx="877887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902" y="299695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6653" y="4257129"/>
            <a:ext cx="785813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0947" y="5445224"/>
            <a:ext cx="785813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4840977"/>
            <a:ext cx="1008112" cy="1335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633" y="4840977"/>
            <a:ext cx="1168167" cy="1346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7" y="6381328"/>
            <a:ext cx="83389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Milan Valenta Občanská výchova pro 7. ročník ISBN 80-86287-11-4,s.14-15,commons.wikimedia.org,havel.jpg,tomas_masaryk_2.jpg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76630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8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2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4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600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8000"/>
                            </p:stCondLst>
                            <p:childTnLst>
                              <p:par>
                                <p:cTn id="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000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8000"/>
                            </p:stCondLst>
                            <p:childTnLst>
                              <p:par>
                                <p:cTn id="1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0000"/>
                            </p:stCondLst>
                            <p:childTnLst>
                              <p:par>
                                <p:cTn id="1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4000"/>
                            </p:stCondLst>
                            <p:childTnLst>
                              <p:par>
                                <p:cTn id="1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199</TotalTime>
  <Words>211</Words>
  <Application>Microsoft Office PowerPoint</Application>
  <PresentationFormat>Předvádění na obrazovce (4:3)</PresentationFormat>
  <Paragraphs>91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Formy lidského společenství</vt:lpstr>
      <vt:lpstr>Pravěký rod</vt:lpstr>
      <vt:lpstr>Kmen – vznikl sloučením několika rodů</vt:lpstr>
      <vt:lpstr>Kmenový svaz</vt:lpstr>
      <vt:lpstr>Stát – vzniká s třídami</vt:lpstr>
      <vt:lpstr>OPAKOVÁNÍ Kde domov můj, kde……………, voda ………..bory šumí……..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Formy lidského společenství</dc:title>
  <dc:creator>Asus</dc:creator>
  <cp:lastModifiedBy>Jarmila</cp:lastModifiedBy>
  <cp:revision>23</cp:revision>
  <dcterms:created xsi:type="dcterms:W3CDTF">2011-10-14T02:22:24Z</dcterms:created>
  <dcterms:modified xsi:type="dcterms:W3CDTF">2013-10-06T11:15:01Z</dcterms:modified>
</cp:coreProperties>
</file>