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53" autoAdjust="0"/>
    <p:restoredTop sz="9466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84E7CCD-5426-4C46-9B0E-3F0666EDE5A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DFFA983-D168-4522-9D5A-C473A362CD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ha_Narodni_divadlo.jpg" TargetMode="External"/><Relationship Id="rId3" Type="http://schemas.openxmlformats.org/officeDocument/2006/relationships/hyperlink" Target="http://upload.wikimedia.org/wikipedia/commons/6/63/Prague_old_town_square_panorama.jpg" TargetMode="External"/><Relationship Id="rId7" Type="http://schemas.openxmlformats.org/officeDocument/2006/relationships/hyperlink" Target="http://upload.wikimedia.org/wikipedia/commons/0/03/Praha_Narodni_divadlo.jpg" TargetMode="External"/><Relationship Id="rId2" Type="http://schemas.openxmlformats.org/officeDocument/2006/relationships/hyperlink" Target="http://www.office.mik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rn%C3%ADk_Vy%C5%A1ehrad_pod_Vy%C5%A1ehradem.jpg" TargetMode="External"/><Relationship Id="rId5" Type="http://schemas.openxmlformats.org/officeDocument/2006/relationships/hyperlink" Target="http://upload.wikimedia.org/wikipedia/commons/f/f1/Parn%C3%ADk_Vy%C5%A1ehrad_pod_Vy%C5%A1ehradem.jpg" TargetMode="External"/><Relationship Id="rId4" Type="http://schemas.openxmlformats.org/officeDocument/2006/relationships/hyperlink" Target="http://cs.wikipedia.org/wiki/Soubor:Prague_old_town_square_panoram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0" y="0"/>
          <a:ext cx="9144000" cy="6857206"/>
        </p:xfrm>
        <a:graphic>
          <a:graphicData uri="http://schemas.openxmlformats.org/presentationml/2006/ole">
            <p:oleObj spid="_x0000_s1027" name="Prezentace" r:id="rId3" imgW="4107279" imgH="3080163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 jako </a:t>
            </a:r>
            <a:r>
              <a:rPr lang="cs-CZ" dirty="0" smtClean="0"/>
              <a:t>doplněk                  </a:t>
            </a:r>
            <a:r>
              <a:rPr lang="cs-CZ" dirty="0" smtClean="0"/>
              <a:t>k učiva o Praze pro 4. i 5. ročník. </a:t>
            </a:r>
            <a:r>
              <a:rPr lang="cs-CZ" dirty="0" smtClean="0"/>
              <a:t>Seznamuje                  </a:t>
            </a:r>
            <a:r>
              <a:rPr lang="cs-CZ" dirty="0" smtClean="0"/>
              <a:t>s významnými pamětihodnostmi města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u="sng" dirty="0" smtClean="0"/>
              <a:t>Pilotáž: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Prezentace byla pilotována v 5</a:t>
            </a:r>
            <a:r>
              <a:rPr lang="cs-CZ" dirty="0" smtClean="0"/>
              <a:t>. ročníku </a:t>
            </a:r>
            <a:r>
              <a:rPr lang="cs-CZ" dirty="0" smtClean="0"/>
              <a:t>jako opakování znalostí o Praze. Žáci mohou </a:t>
            </a:r>
            <a:r>
              <a:rPr lang="cs-CZ" dirty="0" smtClean="0"/>
              <a:t>pracovat </a:t>
            </a:r>
            <a:r>
              <a:rPr lang="cs-CZ" dirty="0" smtClean="0"/>
              <a:t>s mapou a daná místa vyhledávat.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Praha - hlavní město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19256" cy="4785395"/>
          </a:xfrm>
        </p:spPr>
        <p:txBody>
          <a:bodyPr/>
          <a:lstStyle/>
          <a:p>
            <a:r>
              <a:rPr lang="cs-CZ" dirty="0" smtClean="0"/>
              <a:t>Leží ve středních Čechách</a:t>
            </a:r>
          </a:p>
          <a:p>
            <a:r>
              <a:rPr lang="cs-CZ" dirty="0" smtClean="0"/>
              <a:t>Leží na řece Vltavě</a:t>
            </a:r>
          </a:p>
          <a:p>
            <a:r>
              <a:rPr lang="cs-CZ" dirty="0" smtClean="0"/>
              <a:t>Rozkládá se na Pražské plošině</a:t>
            </a:r>
          </a:p>
          <a:p>
            <a:r>
              <a:rPr lang="cs-CZ" dirty="0" smtClean="0"/>
              <a:t>Cestovní ruch</a:t>
            </a:r>
            <a:r>
              <a:rPr lang="cs-CZ" dirty="0" smtClean="0"/>
              <a:t>, potravinářský </a:t>
            </a:r>
            <a:r>
              <a:rPr lang="cs-CZ" dirty="0" smtClean="0"/>
              <a:t>průmysl</a:t>
            </a:r>
            <a:r>
              <a:rPr lang="cs-CZ" dirty="0" smtClean="0"/>
              <a:t>, strojírenský </a:t>
            </a:r>
            <a:r>
              <a:rPr lang="cs-CZ" dirty="0" smtClean="0"/>
              <a:t>průmysl</a:t>
            </a:r>
            <a:endParaRPr lang="cs-CZ" dirty="0"/>
          </a:p>
        </p:txBody>
      </p:sp>
      <p:pic>
        <p:nvPicPr>
          <p:cNvPr id="2051" name="Picture 3" descr="C:\Documents and Settings\Ruda\Local Settings\Temporary Internet Files\Content.IE5\N6O2ZN0X\MP90042788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149080"/>
            <a:ext cx="3779912" cy="251895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8075240" cy="4137323"/>
          </a:xfrm>
        </p:spPr>
        <p:txBody>
          <a:bodyPr/>
          <a:lstStyle/>
          <a:p>
            <a:r>
              <a:rPr lang="cs-CZ" dirty="0" smtClean="0"/>
              <a:t>Založena v 9</a:t>
            </a:r>
            <a:r>
              <a:rPr lang="cs-CZ" dirty="0" smtClean="0"/>
              <a:t>. st. </a:t>
            </a:r>
            <a:r>
              <a:rPr lang="cs-CZ" dirty="0" smtClean="0"/>
              <a:t>za vlády Přemyslovců</a:t>
            </a:r>
          </a:p>
          <a:p>
            <a:r>
              <a:rPr lang="cs-CZ" dirty="0" smtClean="0"/>
              <a:t>1320 založeny Hradčany</a:t>
            </a:r>
          </a:p>
          <a:p>
            <a:r>
              <a:rPr lang="cs-CZ" dirty="0" smtClean="0"/>
              <a:t>Rozvoj za vlády Karla IV.</a:t>
            </a:r>
          </a:p>
          <a:p>
            <a:r>
              <a:rPr lang="cs-CZ" dirty="0" smtClean="0"/>
              <a:t>Centrum kultury za Rudolfa II.</a:t>
            </a:r>
            <a:endParaRPr lang="cs-CZ" dirty="0"/>
          </a:p>
        </p:txBody>
      </p:sp>
      <p:pic>
        <p:nvPicPr>
          <p:cNvPr id="14339" name="Picture 3" descr="C:\Documents and Settings\Ruda\Local Settings\Temporary Internet Files\Content.IE5\GWQQMX6M\MC9001421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996952"/>
            <a:ext cx="3214688" cy="36083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Hradčany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RXA1YXYW\MP9004386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6912768" cy="461537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4098" name="Picture 2" descr="C:\Documents and Settings\Ruda\Local Settings\Temporary Internet Files\Content.IE5\ODE6PK7M\MP900427949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238436"/>
            <a:ext cx="3764668" cy="56195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Staroměstské náměstí</a:t>
            </a:r>
            <a:endParaRPr lang="cs-CZ" dirty="0"/>
          </a:p>
        </p:txBody>
      </p:sp>
      <p:pic>
        <p:nvPicPr>
          <p:cNvPr id="5122" name="Picture 2" descr="Prague_old_town_square_panorama.jpg (3543×2633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412776"/>
            <a:ext cx="6912768" cy="513726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Vyšehrad</a:t>
            </a:r>
            <a:endParaRPr lang="cs-CZ" dirty="0"/>
          </a:p>
        </p:txBody>
      </p:sp>
      <p:pic>
        <p:nvPicPr>
          <p:cNvPr id="20482" name="Picture 2" descr="Parník_Vyšehrad_pod_Vyšehradem.jpg (2000×1430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268760"/>
            <a:ext cx="7127281" cy="50960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pic>
        <p:nvPicPr>
          <p:cNvPr id="21506" name="Picture 2" descr="Praha_Narodni_divadlo.jpg (3153×2212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268760"/>
            <a:ext cx="7560840" cy="53043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Jaká pověst se vztahuje k založení Prahy?</a:t>
            </a:r>
          </a:p>
          <a:p>
            <a:r>
              <a:rPr lang="cs-CZ" dirty="0" smtClean="0"/>
              <a:t>Na jaké řece leží hlavní město?</a:t>
            </a:r>
          </a:p>
          <a:p>
            <a:r>
              <a:rPr lang="cs-CZ" dirty="0" smtClean="0"/>
              <a:t>Najdi na mapě názvy pražských ostrovů</a:t>
            </a:r>
          </a:p>
          <a:p>
            <a:r>
              <a:rPr lang="cs-CZ" dirty="0" smtClean="0"/>
              <a:t>Jaké události se odehrály na Staroměstském náměstí?</a:t>
            </a:r>
          </a:p>
          <a:p>
            <a:r>
              <a:rPr lang="cs-CZ" dirty="0" smtClean="0"/>
              <a:t>Jakými dopravními prostředky cestujeme po Praze?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 fontScale="55000" lnSpcReduction="2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www.office.mikrosoft.com</a:t>
            </a:r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137160" indent="0">
              <a:buNone/>
            </a:pPr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ESTEC GMBH,BILLIG HOTEL IN 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PRAGA.Http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cs.wikipedia.org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[online].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18. 6. 2009,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hlinkClick r:id="rId3"/>
              </a:rPr>
              <a:t>04:40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[cit.2012-01-10].File:</a:t>
            </a:r>
            <a:r>
              <a:rPr lang="en-US" sz="3600" dirty="0">
                <a:solidFill>
                  <a:schemeClr val="accent6">
                    <a:lumMod val="50000"/>
                  </a:schemeClr>
                </a:solidFill>
              </a:rPr>
              <a:t> Prague old town square </a:t>
            </a:r>
            <a:r>
              <a:rPr lang="en-US" sz="3600" dirty="0" smtClean="0">
                <a:solidFill>
                  <a:schemeClr val="accent6">
                    <a:lumMod val="50000"/>
                  </a:schemeClr>
                </a:solidFill>
              </a:rPr>
              <a:t>panorama.jpg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.Dostupné z WWW:&lt;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hlinkClick r:id="rId4"/>
              </a:rPr>
              <a:t> http://cs.wikipedia.org/wiki/Soubor:Prague_old_town_square_panorama.jpg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  <a:endParaRPr lang="en-US" sz="36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JELEN,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Stanislav.Http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cs.wikipedia.org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[online].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hlinkClick r:id="rId5"/>
              </a:rPr>
              <a:t>16. 9. 2008, 18:13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[cit.2012-01-10].File: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Parník Vyšehrad pod 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Vyšehradem.jpg.Dostupné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z WWW:&lt;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hlinkClick r:id="rId6"/>
              </a:rPr>
              <a:t> http://cs.wikipedia.org/wiki/Soubor:Parn%C3%ADk_Vy%C5%A1ehrad_pod_Vy%C5%A1ehradem.jpg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</a:p>
          <a:p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CHE.Http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://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cs.wikipedia.org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[online].</a:t>
            </a:r>
            <a:r>
              <a:rPr lang="cs-CZ" sz="3600" b="1" dirty="0">
                <a:solidFill>
                  <a:schemeClr val="accent6">
                    <a:lumMod val="50000"/>
                  </a:schemeClr>
                </a:solidFill>
                <a:hlinkClick r:id="rId7"/>
              </a:rPr>
              <a:t> 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  <a:hlinkClick r:id="rId7"/>
              </a:rPr>
              <a:t>27. 8. 2005,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hlinkClick r:id="rId7"/>
              </a:rPr>
              <a:t>21:06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[cit.2012-01-10].File: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Praha </a:t>
            </a:r>
            <a:r>
              <a:rPr lang="cs-CZ" sz="3600" dirty="0" err="1">
                <a:solidFill>
                  <a:schemeClr val="accent6">
                    <a:lumMod val="50000"/>
                  </a:schemeClr>
                </a:solidFill>
              </a:rPr>
              <a:t>Narodni</a:t>
            </a:r>
            <a:r>
              <a:rPr lang="cs-CZ" sz="3600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divadlo.</a:t>
            </a:r>
            <a:r>
              <a:rPr lang="cs-CZ" sz="3600" dirty="0" err="1" smtClean="0">
                <a:solidFill>
                  <a:schemeClr val="accent6">
                    <a:lumMod val="50000"/>
                  </a:schemeClr>
                </a:solidFill>
              </a:rPr>
              <a:t>jpg.Dostupné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 z WWW:&lt;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hlinkClick r:id="rId8"/>
              </a:rPr>
              <a:t> http://cs.wikipedia.org/wiki/Soubor:Praha_Narodni_divadlo.jpg</a:t>
            </a:r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&gt;.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</a:b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49</TotalTime>
  <Words>233</Words>
  <Application>Microsoft Office PowerPoint</Application>
  <PresentationFormat>Předvádění na obrazovce (4:3)</PresentationFormat>
  <Paragraphs>35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Vrchol</vt:lpstr>
      <vt:lpstr>Prezentace</vt:lpstr>
      <vt:lpstr>Snímek 1</vt:lpstr>
      <vt:lpstr>Anotace</vt:lpstr>
      <vt:lpstr>Praha - hlavní město ČR</vt:lpstr>
      <vt:lpstr>Historie</vt:lpstr>
      <vt:lpstr>Hradčany</vt:lpstr>
      <vt:lpstr>Karlův most</vt:lpstr>
      <vt:lpstr>Staroměstské náměstí</vt:lpstr>
      <vt:lpstr>Vyšehrad</vt:lpstr>
      <vt:lpstr>Národní divadlo</vt:lpstr>
      <vt:lpstr>Otázky k opakování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38</cp:revision>
  <dcterms:created xsi:type="dcterms:W3CDTF">2012-02-13T18:51:21Z</dcterms:created>
  <dcterms:modified xsi:type="dcterms:W3CDTF">2013-10-07T12:29:53Z</dcterms:modified>
</cp:coreProperties>
</file>