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C20E0-6C6B-4207-8941-8AF59A45E6C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84B52-3364-4935-B9C7-911745423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ower_Garden_Kromeriz.jpg" TargetMode="External"/><Relationship Id="rId3" Type="http://schemas.openxmlformats.org/officeDocument/2006/relationships/hyperlink" Target="http://upload.wikimedia.org/wikipedia/commons/d/d8/Vala%C5%A1sk%C3%A9_m%C4%9Bste%C4%8Dko,_kostel.jpg" TargetMode="External"/><Relationship Id="rId7" Type="http://schemas.openxmlformats.org/officeDocument/2006/relationships/hyperlink" Target="http://upload.wikimedia.org/wikipedia/commons/3/3d/Flower_Garden_Kromeriz.jpg" TargetMode="External"/><Relationship Id="rId12" Type="http://schemas.openxmlformats.org/officeDocument/2006/relationships/hyperlink" Target="http://cs.wikipedia.org/wiki/Soubor:The_Buchlov_Castle.jpg" TargetMode="External"/><Relationship Id="rId2" Type="http://schemas.openxmlformats.org/officeDocument/2006/relationships/hyperlink" Target="http://flickr.com/photos/85656602@N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ew_granite_sculpture_of_Radegast.jpg" TargetMode="External"/><Relationship Id="rId11" Type="http://schemas.openxmlformats.org/officeDocument/2006/relationships/hyperlink" Target="http://upload.wikimedia.org/wikipedia/commons/2/20/The_Buchlov_Castle.jpg" TargetMode="External"/><Relationship Id="rId5" Type="http://schemas.openxmlformats.org/officeDocument/2006/relationships/hyperlink" Target="http://upload.wikimedia.org/wikipedia/commons/a/a0/New_granite_sculpture_of_Radegast.jpg" TargetMode="External"/><Relationship Id="rId10" Type="http://schemas.openxmlformats.org/officeDocument/2006/relationships/hyperlink" Target="http://cs.wikipedia.org/wiki/Soubor:Zamek_Buchlovice_-_ka%C5%A1na.JPG" TargetMode="External"/><Relationship Id="rId4" Type="http://schemas.openxmlformats.org/officeDocument/2006/relationships/hyperlink" Target="http://cs.wikipedia.org/wiki/Soubor:Vala%C5%A1sk%C3%A9_m%C4%9Bste%C4%8Dko,_kostel.jpg" TargetMode="External"/><Relationship Id="rId9" Type="http://schemas.openxmlformats.org/officeDocument/2006/relationships/hyperlink" Target="http://upload.wikimedia.org/wikipedia/commons/d/d4/Zamek_Buchlovice_-_ka%C5%A1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3815588"/>
              </p:ext>
            </p:extLst>
          </p:nvPr>
        </p:nvGraphicFramePr>
        <p:xfrm>
          <a:off x="395536" y="188640"/>
          <a:ext cx="7992888" cy="631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716880" imgH="2787226" progId="PowerPoint.Show.12">
                  <p:embed/>
                </p:oleObj>
              </mc:Choice>
              <mc:Fallback>
                <p:oleObj name="Prezentace" r:id="rId4" imgW="3716880" imgH="2787226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88640"/>
                        <a:ext cx="7992888" cy="631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obsahuje přehled míst regionu Zlínska. Je určena žákům 4. a 5. tříd, lze ji využít i v jiných předmětech, kde se probírá téma Můj region, Místo, kde žiji, příp. i v 6.ročníku ve výchově k občanství. Žáci pracují s podrobnou mapou tohoto regionu.</a:t>
            </a:r>
          </a:p>
          <a:p>
            <a:pPr>
              <a:buNone/>
            </a:pPr>
            <a:r>
              <a:rPr lang="cs-CZ" dirty="0" smtClean="0"/>
              <a:t>Pilotáž: Prezentace byla pilotována v 5. ročníku jako součást výuky. Byla doplňována materiály, které přinesly děti.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Zlínský kraj - </a:t>
            </a:r>
            <a:r>
              <a:rPr lang="cs-CZ" b="1" dirty="0" smtClean="0"/>
              <a:t>Zlín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Proslavil ho Tomáš Baťa – závody na výrobu obuvi</a:t>
            </a:r>
          </a:p>
          <a:p>
            <a:r>
              <a:rPr lang="cs-CZ" dirty="0" smtClean="0"/>
              <a:t>Filmové ateliéry – animovaná tvorba</a:t>
            </a:r>
          </a:p>
          <a:p>
            <a:endParaRPr lang="cs-CZ" dirty="0"/>
          </a:p>
        </p:txBody>
      </p:sp>
      <p:pic>
        <p:nvPicPr>
          <p:cNvPr id="2051" name="Picture 3" descr="C:\Documents and Settings\Ruda\Local Settings\Temporary Internet Files\Content.IE5\BOMQ7ZAI\MP9003852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501008"/>
            <a:ext cx="4176464" cy="2983189"/>
          </a:xfrm>
          <a:prstGeom prst="rect">
            <a:avLst/>
          </a:prstGeom>
          <a:noFill/>
        </p:spPr>
      </p:pic>
      <p:pic>
        <p:nvPicPr>
          <p:cNvPr id="2053" name="Picture 5" descr="C:\Documents and Settings\Ruda\Local Settings\Temporary Internet Files\Content.IE5\W7FC4ADW\MP90043101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246663"/>
            <a:ext cx="2408734" cy="36113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Rožnov pod Radhoštěm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Valašské muzeum v přírodě</a:t>
            </a:r>
            <a:endParaRPr lang="cs-CZ" dirty="0"/>
          </a:p>
        </p:txBody>
      </p:sp>
      <p:pic>
        <p:nvPicPr>
          <p:cNvPr id="3081" name="Picture 9" descr="Valašské_městečko,_kostel.jpg (2212×147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060848"/>
            <a:ext cx="6984776" cy="46449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Moravskoslezské Beskydy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Radhošť – hora, kde podle pověsti sídlí slovanský bůh Radegast</a:t>
            </a:r>
            <a:endParaRPr lang="cs-CZ" dirty="0"/>
          </a:p>
        </p:txBody>
      </p:sp>
      <p:pic>
        <p:nvPicPr>
          <p:cNvPr id="17410" name="Picture 2" descr="New_granite_sculpture_of_Radegast.jpg (434×65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112772"/>
            <a:ext cx="3168352" cy="47452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Velehrad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Významné poutní místo</a:t>
            </a:r>
            <a:endParaRPr lang="cs-CZ" dirty="0"/>
          </a:p>
        </p:txBody>
      </p:sp>
      <p:pic>
        <p:nvPicPr>
          <p:cNvPr id="19458" name="Picture 2" descr="C:\Documents and Settings\Ruda\Local Settings\Temporary Internet Files\Content.IE5\W7FC4ADW\MP9002278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407399"/>
            <a:ext cx="3456384" cy="5171109"/>
          </a:xfrm>
          <a:prstGeom prst="rect">
            <a:avLst/>
          </a:prstGeom>
          <a:noFill/>
        </p:spPr>
      </p:pic>
      <p:pic>
        <p:nvPicPr>
          <p:cNvPr id="19459" name="Picture 3" descr="C:\Documents and Settings\Ruda\Local Settings\Temporary Internet Files\Content.IE5\GWQQMX6M\MP9004004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852936"/>
            <a:ext cx="2085975" cy="31321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Luhačovice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lázně na Moravě</a:t>
            </a:r>
            <a:endParaRPr lang="cs-CZ" dirty="0"/>
          </a:p>
        </p:txBody>
      </p:sp>
      <p:pic>
        <p:nvPicPr>
          <p:cNvPr id="20487" name="Picture 7" descr="C:\Documents and Settings\Ruda\Local Settings\Temporary Internet Files\Content.IE5\BOMQ7ZAI\MC9004323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30726"/>
            <a:ext cx="5040560" cy="42033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Hostýn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Poutní místo</a:t>
            </a:r>
            <a:endParaRPr lang="cs-CZ" dirty="0"/>
          </a:p>
        </p:txBody>
      </p:sp>
      <p:pic>
        <p:nvPicPr>
          <p:cNvPr id="21507" name="Picture 3" descr="C:\Documents and Settings\Ruda\Local Settings\Temporary Internet Files\Content.IE5\BOMQ7ZAI\MP9004001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348880"/>
            <a:ext cx="6277619" cy="41825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Kroměříž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Zahrady a zámek zapsané do seznamu památek UNESCO</a:t>
            </a:r>
            <a:endParaRPr lang="cs-CZ" dirty="0"/>
          </a:p>
        </p:txBody>
      </p:sp>
      <p:pic>
        <p:nvPicPr>
          <p:cNvPr id="22530" name="Picture 2" descr="Flower_Garden_Kromeriz.jpg (2816×21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780928"/>
            <a:ext cx="5040560" cy="37804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Staré Město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Památník z období Velké Moravy</a:t>
            </a:r>
            <a:endParaRPr lang="cs-CZ" dirty="0"/>
          </a:p>
        </p:txBody>
      </p:sp>
      <p:pic>
        <p:nvPicPr>
          <p:cNvPr id="23554" name="Picture 2" descr="C:\Documents and Settings\Ruda\Local Settings\Temporary Internet Files\Content.IE5\GWQQMX6M\MC9001981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147876"/>
            <a:ext cx="3960440" cy="43650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Buchlovice</a:t>
            </a:r>
            <a:endParaRPr lang="cs-CZ" b="1" dirty="0"/>
          </a:p>
        </p:txBody>
      </p:sp>
      <p:pic>
        <p:nvPicPr>
          <p:cNvPr id="25602" name="Picture 2" descr="Zamek_Buchlovice_-_kašna.JPG (1280×96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376772"/>
            <a:ext cx="6624736" cy="49685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Buchlov</a:t>
            </a:r>
            <a:endParaRPr lang="cs-CZ" b="1" dirty="0"/>
          </a:p>
        </p:txBody>
      </p:sp>
      <p:pic>
        <p:nvPicPr>
          <p:cNvPr id="24578" name="Picture 2" descr="The_Buchlov_Castle.jpg (2048×153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84784"/>
            <a:ext cx="6528725" cy="48965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Jak se říká Kroměříži?</a:t>
            </a:r>
          </a:p>
          <a:p>
            <a:r>
              <a:rPr lang="cs-CZ" dirty="0" smtClean="0"/>
              <a:t>Poblíž Uherského Hradiště se nachází památník Velké Moravy. Ve kterém městě?</a:t>
            </a:r>
          </a:p>
          <a:p>
            <a:r>
              <a:rPr lang="cs-CZ" dirty="0" smtClean="0"/>
              <a:t>Jak se jmenuje oblast v okolí Uherského Hradiště?</a:t>
            </a:r>
          </a:p>
          <a:p>
            <a:r>
              <a:rPr lang="cs-CZ" dirty="0" smtClean="0"/>
              <a:t>Znáte nějakou báseň, písničku v tomto nářečí?</a:t>
            </a:r>
          </a:p>
          <a:p>
            <a:r>
              <a:rPr lang="cs-CZ" dirty="0" smtClean="0"/>
              <a:t>Velehrad navštívil i papež, zjistěte ve kterém roce.</a:t>
            </a:r>
          </a:p>
          <a:p>
            <a:r>
              <a:rPr lang="cs-CZ" dirty="0" smtClean="0"/>
              <a:t>Poblíž Buchlovic se nachází </a:t>
            </a:r>
            <a:r>
              <a:rPr lang="cs-CZ" dirty="0" err="1" smtClean="0"/>
              <a:t>archeo</a:t>
            </a:r>
            <a:r>
              <a:rPr lang="cs-CZ" dirty="0" smtClean="0"/>
              <a:t> skanzen. Ve které vesnici?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cap="all" dirty="0" smtClean="0">
                <a:hlinkClick r:id="rId2"/>
              </a:rPr>
              <a:t>Svoboda</a:t>
            </a:r>
            <a:r>
              <a:rPr lang="cs-CZ" cap="all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Zdenek.Http</a:t>
            </a:r>
            <a:r>
              <a:rPr lang="cs-CZ" dirty="0" smtClean="0"/>
              <a:t>://cs.wikipedia.org[online].</a:t>
            </a:r>
            <a:r>
              <a:rPr lang="cs-CZ" b="1" u="sng" dirty="0">
                <a:hlinkClick r:id="rId3"/>
              </a:rPr>
              <a:t> </a:t>
            </a:r>
            <a:br>
              <a:rPr lang="cs-CZ" b="1" u="sng" dirty="0">
                <a:hlinkClick r:id="rId3"/>
              </a:rPr>
            </a:br>
            <a:r>
              <a:rPr lang="cs-CZ" dirty="0">
                <a:hlinkClick r:id="rId3"/>
              </a:rPr>
              <a:t>20. 6. 2008, </a:t>
            </a:r>
            <a:r>
              <a:rPr lang="cs-CZ" dirty="0" smtClean="0">
                <a:hlinkClick r:id="rId3"/>
              </a:rPr>
              <a:t>08:57</a:t>
            </a:r>
            <a:r>
              <a:rPr lang="cs-CZ" dirty="0" smtClean="0"/>
              <a:t>[cit.2012-03-06].File:</a:t>
            </a:r>
            <a:r>
              <a:rPr lang="cs-CZ" dirty="0"/>
              <a:t> Valašské městečko, </a:t>
            </a:r>
            <a:r>
              <a:rPr lang="cs-CZ" dirty="0" smtClean="0"/>
              <a:t>kostel.</a:t>
            </a:r>
            <a:r>
              <a:rPr lang="cs-CZ" dirty="0" err="1" smtClean="0"/>
              <a:t>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4"/>
              </a:rPr>
              <a:t> &lt;http://cs.wikipedia.org/wiki/Soubor:Vala%C5%A1sk%C3%A9_m%C4%9Bste%C4%8Dko,_kostel.jpg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err="1" smtClean="0"/>
              <a:t>SEMIK.Http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5"/>
              </a:rPr>
              <a:t> 30. 12. 2007, 11:24 </a:t>
            </a:r>
            <a:r>
              <a:rPr lang="cs-CZ" dirty="0" smtClean="0"/>
              <a:t>[cit.2012-03-06].File:</a:t>
            </a:r>
            <a:r>
              <a:rPr lang="en-US" dirty="0"/>
              <a:t> New granite sculpture of </a:t>
            </a:r>
            <a:r>
              <a:rPr lang="en-US" dirty="0" smtClean="0"/>
              <a:t>Radegast.jpg</a:t>
            </a:r>
            <a:r>
              <a:rPr lang="cs-CZ" dirty="0" smtClean="0"/>
              <a:t>.Dostupné z WWW:</a:t>
            </a:r>
            <a:r>
              <a:rPr lang="cs-CZ" dirty="0" smtClean="0">
                <a:hlinkClick r:id="rId6"/>
              </a:rPr>
              <a:t> &lt;http://cs.wikipedia.org/wiki/Soubor:New_granite_sculpture_of_Radegast.jpg</a:t>
            </a:r>
            <a:r>
              <a:rPr lang="cs-CZ" dirty="0" smtClean="0"/>
              <a:t>&gt;.</a:t>
            </a:r>
            <a:endParaRPr lang="en-US" dirty="0"/>
          </a:p>
          <a:p>
            <a:r>
              <a:rPr lang="cs-CZ" dirty="0" smtClean="0"/>
              <a:t>MATEL,</a:t>
            </a:r>
            <a:r>
              <a:rPr lang="cs-CZ" dirty="0" err="1" smtClean="0"/>
              <a:t>P.Http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>
                <a:hlinkClick r:id="rId7"/>
              </a:rPr>
              <a:t> </a:t>
            </a:r>
            <a:r>
              <a:rPr lang="cs-CZ" dirty="0">
                <a:hlinkClick r:id="rId7"/>
              </a:rPr>
              <a:t>25. 1. 2008, </a:t>
            </a:r>
            <a:r>
              <a:rPr lang="cs-CZ" dirty="0" smtClean="0">
                <a:hlinkClick r:id="rId7"/>
              </a:rPr>
              <a:t>12:46</a:t>
            </a:r>
            <a:r>
              <a:rPr lang="cs-CZ" dirty="0" smtClean="0"/>
              <a:t>[cit.2012-03-06].File:</a:t>
            </a:r>
            <a:r>
              <a:rPr lang="cs-CZ" dirty="0"/>
              <a:t>Flower </a:t>
            </a:r>
            <a:r>
              <a:rPr lang="cs-CZ" dirty="0" err="1"/>
              <a:t>Garden</a:t>
            </a:r>
            <a:r>
              <a:rPr lang="cs-CZ" dirty="0"/>
              <a:t> </a:t>
            </a:r>
            <a:r>
              <a:rPr lang="cs-CZ" dirty="0" err="1" smtClean="0"/>
              <a:t>Kromeriz.jpg.Dostupné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8"/>
              </a:rPr>
              <a:t>http://cs.wikipedia.org/wiki/Soubor:Flower_Garden_Kromeriz.jpg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err="1" smtClean="0"/>
              <a:t>MARZPER.Http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9"/>
              </a:rPr>
              <a:t> 30. 6. 2008, </a:t>
            </a:r>
            <a:r>
              <a:rPr lang="cs-CZ" dirty="0" smtClean="0">
                <a:hlinkClick r:id="rId9"/>
              </a:rPr>
              <a:t>21:22</a:t>
            </a:r>
            <a:r>
              <a:rPr lang="cs-CZ" dirty="0" smtClean="0"/>
              <a:t>[cit.2012-03-6].File:</a:t>
            </a:r>
            <a:r>
              <a:rPr lang="cs-CZ" dirty="0"/>
              <a:t>Zamek Buchlovice - </a:t>
            </a:r>
            <a:r>
              <a:rPr lang="cs-CZ" dirty="0" smtClean="0"/>
              <a:t>kašna.</a:t>
            </a:r>
            <a:r>
              <a:rPr lang="cs-CZ" dirty="0" err="1" smtClean="0"/>
              <a:t>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10"/>
              </a:rPr>
              <a:t>http://cs.wikipedia.org/wiki/Soubor:Zamek_Buchlovice_-_ka%C5%A1na.JPG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err="1" smtClean="0"/>
              <a:t>MERCY.Http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11"/>
              </a:rPr>
              <a:t> </a:t>
            </a:r>
            <a:r>
              <a:rPr lang="cs-CZ" dirty="0">
                <a:hlinkClick r:id="rId11"/>
              </a:rPr>
              <a:t>21. 12. 2007, </a:t>
            </a:r>
            <a:r>
              <a:rPr lang="cs-CZ" dirty="0" smtClean="0">
                <a:hlinkClick r:id="rId11"/>
              </a:rPr>
              <a:t>19:59</a:t>
            </a:r>
            <a:r>
              <a:rPr lang="cs-CZ" dirty="0" smtClean="0"/>
              <a:t>[cit.2012-03-06].File:</a:t>
            </a:r>
            <a:r>
              <a:rPr lang="cs-CZ" dirty="0"/>
              <a:t>The </a:t>
            </a:r>
            <a:r>
              <a:rPr lang="cs-CZ" dirty="0" err="1"/>
              <a:t>Buchlov</a:t>
            </a:r>
            <a:r>
              <a:rPr lang="cs-CZ" dirty="0"/>
              <a:t> </a:t>
            </a:r>
            <a:r>
              <a:rPr lang="cs-CZ" dirty="0" err="1" smtClean="0"/>
              <a:t>Castle.jpg.Dostupné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12"/>
              </a:rPr>
              <a:t>http://cs.wikipedia.org/wiki/Soubor:The_Buchlov_Castle.jpg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cap="all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213</Words>
  <Application>Microsoft Office PowerPoint</Application>
  <PresentationFormat>Předvádění na obrazovce (4:3)</PresentationFormat>
  <Paragraphs>37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Prezentace aplikace PowerPoint</vt:lpstr>
      <vt:lpstr>Anotace</vt:lpstr>
      <vt:lpstr>Zlínský kraj - Zlín</vt:lpstr>
      <vt:lpstr>Rožnov pod Radhoštěm</vt:lpstr>
      <vt:lpstr>Moravskoslezské Beskydy</vt:lpstr>
      <vt:lpstr>Velehrad</vt:lpstr>
      <vt:lpstr>Luhačovice</vt:lpstr>
      <vt:lpstr>Hostýn</vt:lpstr>
      <vt:lpstr>Kroměříž</vt:lpstr>
      <vt:lpstr>Staré Město</vt:lpstr>
      <vt:lpstr>Buchlovice</vt:lpstr>
      <vt:lpstr>Buchlov</vt:lpstr>
      <vt:lpstr>Otázky a úkoly: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52</cp:revision>
  <dcterms:created xsi:type="dcterms:W3CDTF">2012-05-14T15:18:47Z</dcterms:created>
  <dcterms:modified xsi:type="dcterms:W3CDTF">2013-02-14T10:42:18Z</dcterms:modified>
</cp:coreProperties>
</file>