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pptx" ContentType="application/vnd.openxmlformats-officedocument.presentationml.presentation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5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3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13788-0D79-4FA1-8D91-652607BF02F6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F6B5C-CD4B-4F02-A2E6-45117C7FA7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13788-0D79-4FA1-8D91-652607BF02F6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F6B5C-CD4B-4F02-A2E6-45117C7FA7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13788-0D79-4FA1-8D91-652607BF02F6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F6B5C-CD4B-4F02-A2E6-45117C7FA7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13788-0D79-4FA1-8D91-652607BF02F6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F6B5C-CD4B-4F02-A2E6-45117C7FA7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13788-0D79-4FA1-8D91-652607BF02F6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F6B5C-CD4B-4F02-A2E6-45117C7FA7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13788-0D79-4FA1-8D91-652607BF02F6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F6B5C-CD4B-4F02-A2E6-45117C7FA7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13788-0D79-4FA1-8D91-652607BF02F6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F6B5C-CD4B-4F02-A2E6-45117C7FA7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13788-0D79-4FA1-8D91-652607BF02F6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F6B5C-CD4B-4F02-A2E6-45117C7FA7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13788-0D79-4FA1-8D91-652607BF02F6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F6B5C-CD4B-4F02-A2E6-45117C7FA7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13788-0D79-4FA1-8D91-652607BF02F6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F6B5C-CD4B-4F02-A2E6-45117C7FA7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13788-0D79-4FA1-8D91-652607BF02F6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F6B5C-CD4B-4F02-A2E6-45117C7FA7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13788-0D79-4FA1-8D91-652607BF02F6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2F6B5C-CD4B-4F02-A2E6-45117C7FA70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package" Target="../embeddings/Microsoft_PowerPoint_Presentation1.pptx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d/d1/KUTNA_HORA_(js)_7.jpg" TargetMode="External"/><Relationship Id="rId13" Type="http://schemas.openxmlformats.org/officeDocument/2006/relationships/hyperlink" Target="http://upload.wikimedia.org/wikipedia/commons/7/76/Melnik_-_soutok1.jpg" TargetMode="External"/><Relationship Id="rId3" Type="http://schemas.openxmlformats.org/officeDocument/2006/relationships/hyperlink" Target="http://commons.wikimedia.org/wiki/File:Karl%C5%A1tejn.JPG" TargetMode="External"/><Relationship Id="rId7" Type="http://schemas.openxmlformats.org/officeDocument/2006/relationships/hyperlink" Target="http://commons.wikimedia.org/wiki/File:Prague_Castle_as_seen_at_night.jpg" TargetMode="External"/><Relationship Id="rId12" Type="http://schemas.openxmlformats.org/officeDocument/2006/relationships/hyperlink" Target="http://commons.wikimedia.org/wiki/File:Je%C5%A1t%C4%9Bd,_vys%C3%ADla%C4%8D_(02).jpg" TargetMode="External"/><Relationship Id="rId2" Type="http://schemas.openxmlformats.org/officeDocument/2006/relationships/hyperlink" Target="http://upload.wikimedia.org/wikipedia/commons/1/15/Karl%C5%A1tejn.JPG" TargetMode="External"/><Relationship Id="rId16" Type="http://schemas.openxmlformats.org/officeDocument/2006/relationships/hyperlink" Target="http://cs.wikipedia.org/wiki/Soubor:New_granite_sculpture_of_Radegast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3/3d/Prague_Castle_as_seen_at_night.jpg" TargetMode="External"/><Relationship Id="rId11" Type="http://schemas.openxmlformats.org/officeDocument/2006/relationships/hyperlink" Target="http://upload.wikimedia.org/wikipedia/commons/4/4d/Je%C5%A1t%C4%9Bd,_vys%C3%ADla%C4%8D_(02).jpg" TargetMode="External"/><Relationship Id="rId5" Type="http://schemas.openxmlformats.org/officeDocument/2006/relationships/hyperlink" Target="http://commons.wikimedia.org/wiki/File:Ctin%C4%9Bves_a_%C5%98%C3%ADp_(01).jpg" TargetMode="External"/><Relationship Id="rId15" Type="http://schemas.openxmlformats.org/officeDocument/2006/relationships/hyperlink" Target="http://upload.wikimedia.org/wikipedia/commons/a/a0/New_granite_sculpture_of_Radegast.jpg" TargetMode="External"/><Relationship Id="rId10" Type="http://schemas.openxmlformats.org/officeDocument/2006/relationships/hyperlink" Target="http://upload.wikimedia.org/wikipedia/commons/c/c9/Parkkolonnade.JPG" TargetMode="External"/><Relationship Id="rId4" Type="http://schemas.openxmlformats.org/officeDocument/2006/relationships/hyperlink" Target="http://upload.wikimedia.org/wikipedia/commons/5/5e/Ctin%C4%9Bves_a_%C5%98%C3%ADp_(01).jpg" TargetMode="External"/><Relationship Id="rId9" Type="http://schemas.openxmlformats.org/officeDocument/2006/relationships/hyperlink" Target="http://commons.wikimedia.org/wiki/File:KUTNA_HORA_(js)_7.jpg" TargetMode="External"/><Relationship Id="rId14" Type="http://schemas.openxmlformats.org/officeDocument/2006/relationships/hyperlink" Target="http://cs.wikipedia.org/wiki/Soubor:Melnik_-_soutok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683568" y="548680"/>
          <a:ext cx="7776864" cy="58319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Prezentace" r:id="rId4" imgW="4082857" imgH="3061810" progId="PowerPoint.Show.12">
                  <p:embed/>
                </p:oleObj>
              </mc:Choice>
              <mc:Fallback>
                <p:oleObj name="Prezentace" r:id="rId4" imgW="4082857" imgH="3061810" progId="PowerPoint.Show.12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568" y="548680"/>
                        <a:ext cx="7776864" cy="583197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Materiál obsahuje </a:t>
            </a:r>
            <a:r>
              <a:rPr lang="cs-CZ" dirty="0" smtClean="0"/>
              <a:t>prezentaci, </a:t>
            </a:r>
            <a:r>
              <a:rPr lang="cs-CZ" dirty="0" smtClean="0"/>
              <a:t>která slouží jako pomocný materiál při vlastivědných hádankách na téma Znáš svou vlast? Děti mají za úkol podle obrázků poznat známá místa ČR. Soutěžit se může jednotlivě nebo ve skupinách.</a:t>
            </a:r>
          </a:p>
          <a:p>
            <a:r>
              <a:rPr lang="cs-CZ" dirty="0" smtClean="0"/>
              <a:t>Pomůcky: papír, mapa, psací potřeby</a:t>
            </a:r>
          </a:p>
          <a:p>
            <a:pPr>
              <a:buNone/>
            </a:pPr>
            <a:r>
              <a:rPr lang="cs-CZ" dirty="0" smtClean="0"/>
              <a:t>Pilotáž: Prezentace byla pilotována v 5.ročníku jako zpestření výuky na konci bloku ČR.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1.Jak se jmenuje hrad na obrázku?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Karlštejn.JPG (1600×1092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146820"/>
            <a:ext cx="8368029" cy="5711180"/>
          </a:xfrm>
          <a:prstGeom prst="rect">
            <a:avLst/>
          </a:prstGeom>
          <a:noFill/>
        </p:spPr>
      </p:pic>
      <p:sp>
        <p:nvSpPr>
          <p:cNvPr id="5" name="Tlačítko akce: Dopředu nebo Další 4">
            <a:hlinkClick r:id="" action="ppaction://hlinkshowjump?jump=nextslide" highlightClick="1"/>
          </p:cNvPr>
          <p:cNvSpPr/>
          <p:nvPr/>
        </p:nvSpPr>
        <p:spPr>
          <a:xfrm>
            <a:off x="7884368" y="5661248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2.Jak se jmenuje posvátná hora?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6386" name="Picture 2" descr="Ctiněves_a_Říp_(01).jpg (2007×1078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6792"/>
            <a:ext cx="9116291" cy="4896544"/>
          </a:xfrm>
          <a:prstGeom prst="rect">
            <a:avLst/>
          </a:prstGeom>
          <a:noFill/>
        </p:spPr>
      </p:pic>
      <p:sp>
        <p:nvSpPr>
          <p:cNvPr id="5" name="Tlačítko akce: Dopředu nebo Další 4">
            <a:hlinkClick r:id="" action="ppaction://hlinkshowjump?jump=nextslide" highlightClick="1"/>
          </p:cNvPr>
          <p:cNvSpPr/>
          <p:nvPr/>
        </p:nvSpPr>
        <p:spPr>
          <a:xfrm>
            <a:off x="7884368" y="5517232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3.Co je zobrazeno na obrázku?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8434" name="Picture 2" descr="Prague_Castle_as_seen_at_night.jpg (1280×851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241376"/>
            <a:ext cx="8448036" cy="5616624"/>
          </a:xfrm>
          <a:prstGeom prst="rect">
            <a:avLst/>
          </a:prstGeom>
          <a:noFill/>
        </p:spPr>
      </p:pic>
      <p:sp>
        <p:nvSpPr>
          <p:cNvPr id="5" name="Tlačítko akce: Dopředu nebo Další 4">
            <a:hlinkClick r:id="" action="ppaction://hlinkshowjump?jump=nextslide" highlightClick="1"/>
          </p:cNvPr>
          <p:cNvSpPr/>
          <p:nvPr/>
        </p:nvSpPr>
        <p:spPr>
          <a:xfrm>
            <a:off x="7956376" y="5661248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4.Poznáš toto město?</a:t>
            </a:r>
            <a:endParaRPr lang="cs-CZ" dirty="0"/>
          </a:p>
        </p:txBody>
      </p:sp>
      <p:pic>
        <p:nvPicPr>
          <p:cNvPr id="19458" name="Picture 2" descr="KUTNA_HORA_(js)_7.jpg (1115×768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124744"/>
            <a:ext cx="7767287" cy="5350024"/>
          </a:xfrm>
          <a:prstGeom prst="rect">
            <a:avLst/>
          </a:prstGeom>
          <a:noFill/>
        </p:spPr>
      </p:pic>
      <p:sp>
        <p:nvSpPr>
          <p:cNvPr id="4" name="Tlačítko akce: Dopředu nebo Další 3">
            <a:hlinkClick r:id="" action="ppaction://hlinkshowjump?jump=nextslide" highlightClick="1"/>
          </p:cNvPr>
          <p:cNvSpPr/>
          <p:nvPr/>
        </p:nvSpPr>
        <p:spPr>
          <a:xfrm>
            <a:off x="7884368" y="5517232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5.České lázně založené Karlem IV.</a:t>
            </a:r>
            <a:endParaRPr lang="cs-CZ" dirty="0"/>
          </a:p>
        </p:txBody>
      </p:sp>
      <p:pic>
        <p:nvPicPr>
          <p:cNvPr id="20482" name="Picture 2" descr="Parkkolonnade.JPG (1280×960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268760"/>
            <a:ext cx="6912768" cy="5184576"/>
          </a:xfrm>
          <a:prstGeom prst="rect">
            <a:avLst/>
          </a:prstGeom>
          <a:noFill/>
        </p:spPr>
      </p:pic>
      <p:sp>
        <p:nvSpPr>
          <p:cNvPr id="4" name="Tlačítko akce: Dopředu nebo Další 3">
            <a:hlinkClick r:id="" action="ppaction://hlinkshowjump?jump=nextslide" highlightClick="1"/>
          </p:cNvPr>
          <p:cNvSpPr/>
          <p:nvPr/>
        </p:nvSpPr>
        <p:spPr>
          <a:xfrm>
            <a:off x="7956376" y="5589240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6.Jak se jmenuje televizní vysílač?</a:t>
            </a:r>
            <a:endParaRPr lang="cs-CZ" dirty="0"/>
          </a:p>
        </p:txBody>
      </p:sp>
      <p:pic>
        <p:nvPicPr>
          <p:cNvPr id="21506" name="Picture 2" descr="Ještěd,_vysílač_(02).jpg (1536×2048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556791"/>
            <a:ext cx="4392488" cy="5088565"/>
          </a:xfrm>
          <a:prstGeom prst="rect">
            <a:avLst/>
          </a:prstGeom>
          <a:noFill/>
        </p:spPr>
      </p:pic>
      <p:sp>
        <p:nvSpPr>
          <p:cNvPr id="4" name="Tlačítko akce: Dopředu nebo Další 3">
            <a:hlinkClick r:id="" action="ppaction://hlinkshowjump?jump=nextslide" highlightClick="1"/>
          </p:cNvPr>
          <p:cNvSpPr/>
          <p:nvPr/>
        </p:nvSpPr>
        <p:spPr>
          <a:xfrm>
            <a:off x="7812360" y="5589240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7.Kde se nachází soutok Vltavy a Labe?</a:t>
            </a:r>
            <a:endParaRPr lang="cs-CZ" dirty="0"/>
          </a:p>
        </p:txBody>
      </p:sp>
      <p:pic>
        <p:nvPicPr>
          <p:cNvPr id="22530" name="Picture 2" descr="Melnik_-_soutok1.jpg (442×297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340768"/>
            <a:ext cx="7416824" cy="4983703"/>
          </a:xfrm>
          <a:prstGeom prst="rect">
            <a:avLst/>
          </a:prstGeom>
          <a:noFill/>
        </p:spPr>
      </p:pic>
      <p:sp>
        <p:nvSpPr>
          <p:cNvPr id="4" name="Tlačítko akce: Dopředu nebo Další 3">
            <a:hlinkClick r:id="" action="ppaction://hlinkshowjump?jump=nextslide" highlightClick="1"/>
          </p:cNvPr>
          <p:cNvSpPr/>
          <p:nvPr/>
        </p:nvSpPr>
        <p:spPr>
          <a:xfrm>
            <a:off x="7812360" y="5589240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8.Na které hoře se nachází tato socha?</a:t>
            </a:r>
            <a:endParaRPr lang="cs-CZ" dirty="0"/>
          </a:p>
        </p:txBody>
      </p:sp>
      <p:pic>
        <p:nvPicPr>
          <p:cNvPr id="23554" name="Picture 2" descr="New_granite_sculpture_of_Radegast.jpg (434×650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1339440"/>
            <a:ext cx="3557786" cy="5328481"/>
          </a:xfrm>
          <a:prstGeom prst="rect">
            <a:avLst/>
          </a:prstGeom>
          <a:noFill/>
        </p:spPr>
      </p:pic>
      <p:sp>
        <p:nvSpPr>
          <p:cNvPr id="4" name="Tlačítko akce: Dopředu nebo Další 3">
            <a:hlinkClick r:id="" action="ppaction://hlinkshowjump?jump=nextslide" highlightClick="1"/>
          </p:cNvPr>
          <p:cNvSpPr/>
          <p:nvPr/>
        </p:nvSpPr>
        <p:spPr>
          <a:xfrm>
            <a:off x="7668344" y="5445224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Odpovědi: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1.Karlštejn</a:t>
            </a:r>
          </a:p>
          <a:p>
            <a:r>
              <a:rPr lang="cs-CZ" dirty="0" smtClean="0"/>
              <a:t>2.Říp</a:t>
            </a:r>
          </a:p>
          <a:p>
            <a:r>
              <a:rPr lang="cs-CZ" dirty="0" smtClean="0"/>
              <a:t>3.Hradčany</a:t>
            </a:r>
          </a:p>
          <a:p>
            <a:r>
              <a:rPr lang="cs-CZ" dirty="0" smtClean="0"/>
              <a:t>4.Kutná Hora</a:t>
            </a:r>
          </a:p>
          <a:p>
            <a:r>
              <a:rPr lang="cs-CZ" dirty="0" smtClean="0"/>
              <a:t>5.Karlovy Vary</a:t>
            </a:r>
          </a:p>
          <a:p>
            <a:r>
              <a:rPr lang="cs-CZ" dirty="0" smtClean="0"/>
              <a:t>6.Ještěd</a:t>
            </a:r>
          </a:p>
          <a:p>
            <a:r>
              <a:rPr lang="cs-CZ" dirty="0" smtClean="0"/>
              <a:t>7.Mělník</a:t>
            </a:r>
          </a:p>
          <a:p>
            <a:r>
              <a:rPr lang="cs-CZ" dirty="0" smtClean="0"/>
              <a:t>8.Radhošť</a:t>
            </a:r>
            <a:endParaRPr lang="cs-CZ" dirty="0"/>
          </a:p>
        </p:txBody>
      </p:sp>
      <p:sp>
        <p:nvSpPr>
          <p:cNvPr id="4" name="Veselý obličej 3"/>
          <p:cNvSpPr/>
          <p:nvPr/>
        </p:nvSpPr>
        <p:spPr>
          <a:xfrm>
            <a:off x="6228184" y="4509120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 fontScale="25000" lnSpcReduction="20000"/>
          </a:bodyPr>
          <a:lstStyle/>
          <a:p>
            <a:r>
              <a:rPr lang="cs-CZ" sz="4800" dirty="0" err="1" smtClean="0"/>
              <a:t>PAVKAHU.Http</a:t>
            </a:r>
            <a:r>
              <a:rPr lang="cs-CZ" sz="4800" dirty="0" smtClean="0"/>
              <a:t>://</a:t>
            </a:r>
            <a:r>
              <a:rPr lang="cs-CZ" sz="4800" dirty="0" err="1" smtClean="0"/>
              <a:t>commons.wikipedia.org</a:t>
            </a:r>
            <a:r>
              <a:rPr lang="cs-CZ" sz="4800" dirty="0" smtClean="0"/>
              <a:t>[online].</a:t>
            </a:r>
            <a:r>
              <a:rPr lang="cs-CZ" sz="4800" dirty="0">
                <a:hlinkClick r:id="rId2"/>
              </a:rPr>
              <a:t> 21:04, 12 </a:t>
            </a:r>
            <a:r>
              <a:rPr lang="cs-CZ" sz="4800" dirty="0" err="1">
                <a:hlinkClick r:id="rId2"/>
              </a:rPr>
              <a:t>July</a:t>
            </a:r>
            <a:r>
              <a:rPr lang="cs-CZ" sz="4800" dirty="0">
                <a:hlinkClick r:id="rId2"/>
              </a:rPr>
              <a:t> </a:t>
            </a:r>
            <a:r>
              <a:rPr lang="cs-CZ" sz="4800" dirty="0" smtClean="0">
                <a:hlinkClick r:id="rId2"/>
              </a:rPr>
              <a:t>2009</a:t>
            </a:r>
            <a:r>
              <a:rPr lang="cs-CZ" sz="4800" dirty="0" smtClean="0"/>
              <a:t>[cit.2012-03-10].File:Karlštejn.JPG.Dostupné z WWW:</a:t>
            </a:r>
            <a:r>
              <a:rPr lang="cs-CZ" sz="4800" dirty="0" smtClean="0">
                <a:hlinkClick r:id="rId3"/>
              </a:rPr>
              <a:t>http://</a:t>
            </a:r>
            <a:r>
              <a:rPr lang="cs-CZ" sz="4800" dirty="0" err="1" smtClean="0">
                <a:hlinkClick r:id="rId3"/>
              </a:rPr>
              <a:t>commons.wikimedia.org</a:t>
            </a:r>
            <a:r>
              <a:rPr lang="cs-CZ" sz="4800" dirty="0" smtClean="0">
                <a:hlinkClick r:id="rId3"/>
              </a:rPr>
              <a:t>/</a:t>
            </a:r>
            <a:r>
              <a:rPr lang="cs-CZ" sz="4800" dirty="0" err="1" smtClean="0">
                <a:hlinkClick r:id="rId3"/>
              </a:rPr>
              <a:t>wiki</a:t>
            </a:r>
            <a:r>
              <a:rPr lang="cs-CZ" sz="4800" dirty="0" smtClean="0">
                <a:hlinkClick r:id="rId3"/>
              </a:rPr>
              <a:t>/</a:t>
            </a:r>
            <a:r>
              <a:rPr lang="cs-CZ" sz="4800" dirty="0" err="1" smtClean="0">
                <a:hlinkClick r:id="rId3"/>
              </a:rPr>
              <a:t>File</a:t>
            </a:r>
            <a:r>
              <a:rPr lang="cs-CZ" sz="4800" dirty="0" smtClean="0">
                <a:hlinkClick r:id="rId3"/>
              </a:rPr>
              <a:t>:Karl%C5%A1tejn.JPG</a:t>
            </a:r>
            <a:r>
              <a:rPr lang="cs-CZ" sz="4800" dirty="0" smtClean="0"/>
              <a:t>.</a:t>
            </a:r>
          </a:p>
          <a:p>
            <a:r>
              <a:rPr lang="cs-CZ" sz="4800" dirty="0" smtClean="0"/>
              <a:t>CS:</a:t>
            </a:r>
            <a:r>
              <a:rPr lang="cs-CZ" sz="4800" dirty="0" err="1" smtClean="0"/>
              <a:t>ŠJU.Http</a:t>
            </a:r>
            <a:r>
              <a:rPr lang="cs-CZ" sz="4800" dirty="0" smtClean="0"/>
              <a:t>://</a:t>
            </a:r>
            <a:r>
              <a:rPr lang="cs-CZ" sz="4800" dirty="0" err="1" smtClean="0"/>
              <a:t>commons.wikipedia.org</a:t>
            </a:r>
            <a:r>
              <a:rPr lang="cs-CZ" sz="4800" dirty="0" smtClean="0"/>
              <a:t>[online].</a:t>
            </a:r>
            <a:r>
              <a:rPr lang="cs-CZ" sz="4800" b="1" dirty="0">
                <a:hlinkClick r:id="rId4"/>
              </a:rPr>
              <a:t> </a:t>
            </a:r>
            <a:r>
              <a:rPr lang="cs-CZ" sz="4800" dirty="0">
                <a:hlinkClick r:id="rId4"/>
              </a:rPr>
              <a:t>20:12, 1 </a:t>
            </a:r>
            <a:r>
              <a:rPr lang="cs-CZ" sz="4800" dirty="0" err="1">
                <a:hlinkClick r:id="rId4"/>
              </a:rPr>
              <a:t>July</a:t>
            </a:r>
            <a:r>
              <a:rPr lang="cs-CZ" sz="4800" dirty="0">
                <a:hlinkClick r:id="rId4"/>
              </a:rPr>
              <a:t> </a:t>
            </a:r>
            <a:r>
              <a:rPr lang="cs-CZ" sz="4800" dirty="0" smtClean="0">
                <a:hlinkClick r:id="rId4"/>
              </a:rPr>
              <a:t>2009</a:t>
            </a:r>
            <a:r>
              <a:rPr lang="cs-CZ" sz="4800" dirty="0" smtClean="0"/>
              <a:t>[cit.2012-03-10].File:</a:t>
            </a:r>
            <a:r>
              <a:rPr lang="cs-CZ" sz="4800" dirty="0"/>
              <a:t>Ctiněves a Říp (01).</a:t>
            </a:r>
            <a:r>
              <a:rPr lang="cs-CZ" sz="4800" dirty="0" err="1" smtClean="0"/>
              <a:t>jpg.Dostupné</a:t>
            </a:r>
            <a:r>
              <a:rPr lang="cs-CZ" sz="4800" dirty="0" smtClean="0"/>
              <a:t> z WWW:&lt;</a:t>
            </a:r>
            <a:r>
              <a:rPr lang="cs-CZ" sz="4800" dirty="0" smtClean="0">
                <a:hlinkClick r:id="rId5"/>
              </a:rPr>
              <a:t>http://commons.wikimedia.org/wiki/File:Ctin%C4%9Bves_a_%C5%98%C3%ADp_(01).jpg</a:t>
            </a:r>
            <a:r>
              <a:rPr lang="cs-CZ" sz="4800" dirty="0" smtClean="0"/>
              <a:t>&gt;.</a:t>
            </a:r>
            <a:endParaRPr lang="cs-CZ" sz="4800" dirty="0"/>
          </a:p>
          <a:p>
            <a:r>
              <a:rPr lang="cs-CZ" sz="4800" dirty="0" err="1" smtClean="0"/>
              <a:t>KARNEYLI.Http</a:t>
            </a:r>
            <a:r>
              <a:rPr lang="cs-CZ" sz="4800" dirty="0" smtClean="0"/>
              <a:t>://</a:t>
            </a:r>
            <a:r>
              <a:rPr lang="cs-CZ" sz="4800" dirty="0" err="1" smtClean="0"/>
              <a:t>commosns.wikipedia.org</a:t>
            </a:r>
            <a:r>
              <a:rPr lang="cs-CZ" sz="4800" dirty="0" smtClean="0"/>
              <a:t>[online].</a:t>
            </a:r>
            <a:r>
              <a:rPr lang="cs-CZ" sz="4800" dirty="0">
                <a:hlinkClick r:id="rId6"/>
              </a:rPr>
              <a:t> 22:01, 9 August </a:t>
            </a:r>
            <a:r>
              <a:rPr lang="cs-CZ" sz="4800" dirty="0" smtClean="0">
                <a:hlinkClick r:id="rId6"/>
              </a:rPr>
              <a:t>2006</a:t>
            </a:r>
            <a:r>
              <a:rPr lang="cs-CZ" sz="4800" dirty="0" smtClean="0"/>
              <a:t>[cit.2012-03-10].File:</a:t>
            </a:r>
            <a:r>
              <a:rPr lang="en-US" sz="4800" dirty="0"/>
              <a:t>Prague Castle as seen at </a:t>
            </a:r>
            <a:r>
              <a:rPr lang="en-US" sz="4800" dirty="0" smtClean="0"/>
              <a:t>night.jpg</a:t>
            </a:r>
            <a:r>
              <a:rPr lang="cs-CZ" sz="4800" dirty="0" smtClean="0"/>
              <a:t>.Dostupné z WWW:&lt;</a:t>
            </a:r>
            <a:r>
              <a:rPr lang="cs-CZ" sz="4800" dirty="0" smtClean="0">
                <a:hlinkClick r:id="rId7"/>
              </a:rPr>
              <a:t>http://commons.wikimedia.org/wiki/File:Prague_Castle_as_seen_at_night.jpg</a:t>
            </a:r>
            <a:r>
              <a:rPr lang="cs-CZ" sz="4800" dirty="0" smtClean="0"/>
              <a:t>&gt;.</a:t>
            </a:r>
          </a:p>
          <a:p>
            <a:r>
              <a:rPr lang="cs-CZ" sz="4800" dirty="0" smtClean="0"/>
              <a:t>JERZY </a:t>
            </a:r>
            <a:r>
              <a:rPr lang="cs-CZ" sz="4800" dirty="0" err="1" smtClean="0"/>
              <a:t>STRZELECKI.Http</a:t>
            </a:r>
            <a:r>
              <a:rPr lang="cs-CZ" sz="4800" dirty="0" smtClean="0"/>
              <a:t>://</a:t>
            </a:r>
            <a:r>
              <a:rPr lang="cs-CZ" sz="4800" dirty="0" err="1" smtClean="0"/>
              <a:t>commons.wikipedia.org</a:t>
            </a:r>
            <a:r>
              <a:rPr lang="cs-CZ" sz="4800" dirty="0" smtClean="0"/>
              <a:t>[online].</a:t>
            </a:r>
            <a:r>
              <a:rPr lang="cs-CZ" sz="4800" b="1" dirty="0">
                <a:hlinkClick r:id="rId8"/>
              </a:rPr>
              <a:t> </a:t>
            </a:r>
            <a:r>
              <a:rPr lang="cs-CZ" sz="4800" dirty="0">
                <a:hlinkClick r:id="rId8"/>
              </a:rPr>
              <a:t>16:01, 2 </a:t>
            </a:r>
            <a:r>
              <a:rPr lang="cs-CZ" sz="4800" dirty="0" err="1">
                <a:hlinkClick r:id="rId8"/>
              </a:rPr>
              <a:t>November</a:t>
            </a:r>
            <a:r>
              <a:rPr lang="cs-CZ" sz="4800" dirty="0">
                <a:hlinkClick r:id="rId8"/>
              </a:rPr>
              <a:t> </a:t>
            </a:r>
            <a:r>
              <a:rPr lang="cs-CZ" sz="4800" dirty="0" smtClean="0">
                <a:hlinkClick r:id="rId8"/>
              </a:rPr>
              <a:t>2007</a:t>
            </a:r>
            <a:r>
              <a:rPr lang="cs-CZ" sz="4800" dirty="0" smtClean="0"/>
              <a:t>[cit.2012-03-10].File:</a:t>
            </a:r>
            <a:r>
              <a:rPr lang="cs-CZ" sz="4800" dirty="0"/>
              <a:t>KUTNA HORA (</a:t>
            </a:r>
            <a:r>
              <a:rPr lang="cs-CZ" sz="4800" dirty="0" err="1"/>
              <a:t>js</a:t>
            </a:r>
            <a:r>
              <a:rPr lang="cs-CZ" sz="4800" dirty="0"/>
              <a:t>) </a:t>
            </a:r>
            <a:r>
              <a:rPr lang="cs-CZ" sz="4800" dirty="0" smtClean="0"/>
              <a:t>7.jpg.Dostupné z WWW:&lt;</a:t>
            </a:r>
            <a:r>
              <a:rPr lang="cs-CZ" sz="4800" dirty="0" smtClean="0">
                <a:hlinkClick r:id="rId9"/>
              </a:rPr>
              <a:t>http://commons.wikimedia.org/wiki/File:KUTNA_HORA_(js)_7.jpg</a:t>
            </a:r>
            <a:r>
              <a:rPr lang="cs-CZ" sz="4800" dirty="0" smtClean="0"/>
              <a:t>&gt;.</a:t>
            </a:r>
          </a:p>
          <a:p>
            <a:r>
              <a:rPr lang="cs-CZ" sz="4800" dirty="0" smtClean="0"/>
              <a:t>SCHUBERT,</a:t>
            </a:r>
            <a:r>
              <a:rPr lang="cs-CZ" sz="4800" dirty="0" err="1" smtClean="0"/>
              <a:t>Richard.Http</a:t>
            </a:r>
            <a:r>
              <a:rPr lang="cs-CZ" sz="4800" dirty="0" smtClean="0"/>
              <a:t>://</a:t>
            </a:r>
            <a:r>
              <a:rPr lang="cs-CZ" sz="4800" dirty="0" err="1" smtClean="0"/>
              <a:t>commons.wikipedia.org</a:t>
            </a:r>
            <a:r>
              <a:rPr lang="cs-CZ" sz="4800" dirty="0" smtClean="0"/>
              <a:t>[online</a:t>
            </a:r>
            <a:r>
              <a:rPr lang="cs-CZ" sz="4800" b="1" dirty="0" smtClean="0"/>
              <a:t>].</a:t>
            </a:r>
            <a:r>
              <a:rPr lang="cs-CZ" sz="4800" b="1" dirty="0">
                <a:hlinkClick r:id="rId10"/>
              </a:rPr>
              <a:t> 19:33</a:t>
            </a:r>
            <a:r>
              <a:rPr lang="cs-CZ" sz="4800" dirty="0">
                <a:hlinkClick r:id="rId10"/>
              </a:rPr>
              <a:t>, 8 June </a:t>
            </a:r>
            <a:r>
              <a:rPr lang="cs-CZ" sz="4800" dirty="0" smtClean="0">
                <a:hlinkClick r:id="rId10"/>
              </a:rPr>
              <a:t>2005</a:t>
            </a:r>
            <a:r>
              <a:rPr lang="cs-CZ" sz="4800" dirty="0" smtClean="0"/>
              <a:t>.File:Parkkolonnade.JPG.Dostupné z WWW:&lt;</a:t>
            </a:r>
            <a:r>
              <a:rPr lang="cs-CZ" sz="4800" dirty="0" err="1" smtClean="0"/>
              <a:t>commons.wikimedia.org</a:t>
            </a:r>
            <a:r>
              <a:rPr lang="cs-CZ" sz="4800" dirty="0" smtClean="0"/>
              <a:t>/</a:t>
            </a:r>
            <a:r>
              <a:rPr lang="cs-CZ" sz="4800" dirty="0" err="1" smtClean="0"/>
              <a:t>wiki</a:t>
            </a:r>
            <a:r>
              <a:rPr lang="cs-CZ" sz="4800" dirty="0" smtClean="0"/>
              <a:t>/</a:t>
            </a:r>
            <a:r>
              <a:rPr lang="cs-CZ" sz="4800" dirty="0" err="1" smtClean="0"/>
              <a:t>File</a:t>
            </a:r>
            <a:r>
              <a:rPr lang="cs-CZ" sz="4800" dirty="0" smtClean="0"/>
              <a:t>:</a:t>
            </a:r>
            <a:r>
              <a:rPr lang="cs-CZ" sz="4800" dirty="0" err="1" smtClean="0"/>
              <a:t>Parkkolonnade.JPG</a:t>
            </a:r>
            <a:r>
              <a:rPr lang="cs-CZ" sz="4800" dirty="0" smtClean="0"/>
              <a:t>&gt;.</a:t>
            </a:r>
          </a:p>
          <a:p>
            <a:r>
              <a:rPr lang="cs-CZ" sz="4800" dirty="0" smtClean="0"/>
              <a:t>CS:</a:t>
            </a:r>
            <a:r>
              <a:rPr lang="cs-CZ" sz="4800" dirty="0" err="1" smtClean="0"/>
              <a:t>ŠJU.Http</a:t>
            </a:r>
            <a:r>
              <a:rPr lang="cs-CZ" sz="4800" dirty="0" smtClean="0"/>
              <a:t>://</a:t>
            </a:r>
            <a:r>
              <a:rPr lang="cs-CZ" sz="4800" dirty="0" err="1" smtClean="0"/>
              <a:t>commons.wikipedia.org</a:t>
            </a:r>
            <a:r>
              <a:rPr lang="cs-CZ" sz="4800" dirty="0" smtClean="0"/>
              <a:t>[online].</a:t>
            </a:r>
            <a:r>
              <a:rPr lang="cs-CZ" sz="4800" b="1" dirty="0">
                <a:hlinkClick r:id="rId11"/>
              </a:rPr>
              <a:t> 2</a:t>
            </a:r>
            <a:r>
              <a:rPr lang="cs-CZ" sz="4800" dirty="0">
                <a:hlinkClick r:id="rId11"/>
              </a:rPr>
              <a:t>3:46, 6 June </a:t>
            </a:r>
            <a:r>
              <a:rPr lang="cs-CZ" sz="4800" dirty="0" smtClean="0">
                <a:hlinkClick r:id="rId11"/>
              </a:rPr>
              <a:t>2008</a:t>
            </a:r>
            <a:r>
              <a:rPr lang="cs-CZ" sz="4800" dirty="0" smtClean="0"/>
              <a:t>[cit.2012-02-10].File:</a:t>
            </a:r>
            <a:r>
              <a:rPr lang="cs-CZ" sz="4800" dirty="0"/>
              <a:t>Ještěd, vysílač (02).</a:t>
            </a:r>
            <a:r>
              <a:rPr lang="cs-CZ" sz="4800" dirty="0" err="1" smtClean="0"/>
              <a:t>jpg.Dostupné</a:t>
            </a:r>
            <a:r>
              <a:rPr lang="cs-CZ" sz="4800" dirty="0" smtClean="0"/>
              <a:t> z WWW:&lt;</a:t>
            </a:r>
            <a:r>
              <a:rPr lang="cs-CZ" sz="4800" dirty="0" smtClean="0">
                <a:hlinkClick r:id="rId12"/>
              </a:rPr>
              <a:t>http://commons.wikimedia.org/wiki/File:Je%C5%A1t%C4%9Bd,_vys%C3%ADla%C4%8D_(02).jpg</a:t>
            </a:r>
            <a:r>
              <a:rPr lang="cs-CZ" sz="4800" dirty="0" smtClean="0"/>
              <a:t>&gt;.</a:t>
            </a:r>
          </a:p>
          <a:p>
            <a:r>
              <a:rPr lang="cs-CZ" sz="4800" dirty="0" smtClean="0"/>
              <a:t>ŠPAČKOVÁ,Renata </a:t>
            </a:r>
            <a:r>
              <a:rPr lang="cs-CZ" sz="4800" dirty="0" err="1" smtClean="0"/>
              <a:t>Mgr.Http</a:t>
            </a:r>
            <a:r>
              <a:rPr lang="cs-CZ" sz="4800" dirty="0" smtClean="0"/>
              <a:t>://</a:t>
            </a:r>
            <a:r>
              <a:rPr lang="cs-CZ" sz="4800" dirty="0" err="1" smtClean="0"/>
              <a:t>cs.wikipedia.org</a:t>
            </a:r>
            <a:r>
              <a:rPr lang="cs-CZ" sz="4800" dirty="0" smtClean="0"/>
              <a:t>[online].</a:t>
            </a:r>
            <a:r>
              <a:rPr lang="cs-CZ" sz="4800" b="1" dirty="0">
                <a:hlinkClick r:id="rId13"/>
              </a:rPr>
              <a:t> </a:t>
            </a:r>
            <a:r>
              <a:rPr lang="cs-CZ" sz="4800" dirty="0">
                <a:hlinkClick r:id="rId13"/>
              </a:rPr>
              <a:t>9. 11. 2009, </a:t>
            </a:r>
            <a:r>
              <a:rPr lang="cs-CZ" sz="4800" dirty="0" smtClean="0">
                <a:hlinkClick r:id="rId13"/>
              </a:rPr>
              <a:t>22:15</a:t>
            </a:r>
            <a:r>
              <a:rPr lang="cs-CZ" sz="4800" dirty="0" smtClean="0"/>
              <a:t>[cit.2012-02-10].File:</a:t>
            </a:r>
            <a:r>
              <a:rPr lang="cs-CZ" sz="4800" dirty="0"/>
              <a:t>Melnik - </a:t>
            </a:r>
            <a:r>
              <a:rPr lang="cs-CZ" sz="4800" dirty="0" smtClean="0"/>
              <a:t>soutok1.jpg.Dostupné z WWW:&lt;</a:t>
            </a:r>
            <a:r>
              <a:rPr lang="cs-CZ" sz="4800" dirty="0" smtClean="0">
                <a:hlinkClick r:id="rId14"/>
              </a:rPr>
              <a:t>http://cs.wikipedia.org/wiki/Soubor:Melnik_-_soutok1.jpg</a:t>
            </a:r>
            <a:r>
              <a:rPr lang="cs-CZ" sz="4800" dirty="0" smtClean="0"/>
              <a:t>&gt;.</a:t>
            </a:r>
            <a:endParaRPr lang="cs-CZ" sz="4800" dirty="0"/>
          </a:p>
          <a:p>
            <a:r>
              <a:rPr lang="cs-CZ" sz="4800" dirty="0" err="1" smtClean="0"/>
              <a:t>SEMIK.Http</a:t>
            </a:r>
            <a:r>
              <a:rPr lang="cs-CZ" sz="4800" dirty="0" smtClean="0"/>
              <a:t>://</a:t>
            </a:r>
            <a:r>
              <a:rPr lang="cs-CZ" sz="4800" dirty="0" err="1" smtClean="0"/>
              <a:t>cs.wikipedia.org</a:t>
            </a:r>
            <a:r>
              <a:rPr lang="cs-CZ" sz="4800" dirty="0" smtClean="0"/>
              <a:t>[online].</a:t>
            </a:r>
            <a:r>
              <a:rPr lang="cs-CZ" sz="4800" b="1" dirty="0">
                <a:hlinkClick r:id="rId15"/>
              </a:rPr>
              <a:t> </a:t>
            </a:r>
            <a:r>
              <a:rPr lang="cs-CZ" sz="4800" dirty="0">
                <a:hlinkClick r:id="rId15"/>
              </a:rPr>
              <a:t>30. 12. 2007, </a:t>
            </a:r>
            <a:r>
              <a:rPr lang="cs-CZ" sz="4800" dirty="0" smtClean="0">
                <a:hlinkClick r:id="rId15"/>
              </a:rPr>
              <a:t>11:24</a:t>
            </a:r>
            <a:r>
              <a:rPr lang="cs-CZ" sz="4800" dirty="0" smtClean="0"/>
              <a:t>[cit.2012-03-10].File:</a:t>
            </a:r>
            <a:r>
              <a:rPr lang="en-US" sz="4800" dirty="0"/>
              <a:t>New granite sculpture of </a:t>
            </a:r>
            <a:r>
              <a:rPr lang="en-US" sz="4800" dirty="0" smtClean="0"/>
              <a:t>Radegast.jpg</a:t>
            </a:r>
            <a:r>
              <a:rPr lang="cs-CZ" sz="4800" dirty="0" smtClean="0"/>
              <a:t>.Dostupné z WWW:&lt;</a:t>
            </a:r>
            <a:r>
              <a:rPr lang="cs-CZ" sz="4800" dirty="0" smtClean="0">
                <a:hlinkClick r:id="rId16"/>
              </a:rPr>
              <a:t>http://cs.wikipedia.org/wiki/Soubor:New_granite_sculpture_of_Radegast.jpg</a:t>
            </a:r>
            <a:r>
              <a:rPr lang="cs-CZ" sz="4800" dirty="0" smtClean="0"/>
              <a:t>&gt;.</a:t>
            </a:r>
            <a:endParaRPr lang="en-US" sz="4800" dirty="0"/>
          </a:p>
          <a:p>
            <a:r>
              <a:rPr lang="en-US" sz="1100" dirty="0"/>
              <a:t/>
            </a:r>
            <a:br>
              <a:rPr lang="en-US" sz="1100" dirty="0"/>
            </a:br>
            <a:r>
              <a:rPr lang="cs-CZ" sz="4800" dirty="0"/>
              <a:t/>
            </a:r>
            <a:br>
              <a:rPr lang="cs-CZ" sz="4800" dirty="0"/>
            </a:br>
            <a:endParaRPr lang="cs-CZ" sz="4800" dirty="0"/>
          </a:p>
          <a:p>
            <a:endParaRPr lang="cs-CZ" sz="4800" dirty="0"/>
          </a:p>
          <a:p>
            <a:pPr>
              <a:buNone/>
            </a:pPr>
            <a:endParaRPr lang="cs-CZ" sz="3700" dirty="0" smtClean="0"/>
          </a:p>
          <a:p>
            <a:pPr>
              <a:buNone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  <a:p>
            <a:endParaRPr lang="cs-CZ" dirty="0"/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/>
            </a:r>
            <a:br>
              <a:rPr lang="cs-CZ" dirty="0" smtClean="0"/>
            </a:br>
            <a:endParaRPr lang="en-US" dirty="0"/>
          </a:p>
          <a:p>
            <a:endParaRPr lang="en-US" dirty="0"/>
          </a:p>
          <a:p>
            <a:pPr>
              <a:buNone/>
            </a:pPr>
            <a:r>
              <a:rPr lang="en-US" dirty="0" smtClean="0"/>
              <a:t/>
            </a:r>
            <a:br>
              <a:rPr lang="en-US" dirty="0" smtClean="0"/>
            </a:br>
            <a:r>
              <a:rPr lang="cs-CZ" b="1" dirty="0" smtClean="0"/>
              <a:t/>
            </a:r>
            <a:br>
              <a:rPr lang="cs-CZ" b="1" dirty="0" smtClean="0"/>
            </a:br>
            <a:endParaRPr lang="cs-CZ" b="1" dirty="0" smtClean="0"/>
          </a:p>
          <a:p>
            <a:pPr>
              <a:buNone/>
            </a:pP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321</Words>
  <Application>Microsoft Office PowerPoint</Application>
  <PresentationFormat>Předvádění na obrazovce (4:3)</PresentationFormat>
  <Paragraphs>40</Paragraphs>
  <Slides>12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Motiv sady Office</vt:lpstr>
      <vt:lpstr>Prezentace</vt:lpstr>
      <vt:lpstr>Prezentace aplikace PowerPoint</vt:lpstr>
      <vt:lpstr>Anotace:</vt:lpstr>
      <vt:lpstr>1.Jak se jmenuje hrad na obrázku?</vt:lpstr>
      <vt:lpstr>2.Jak se jmenuje posvátná hora?</vt:lpstr>
      <vt:lpstr>3.Co je zobrazeno na obrázku?</vt:lpstr>
      <vt:lpstr>4.Poznáš toto město?</vt:lpstr>
      <vt:lpstr>5.České lázně založené Karlem IV.</vt:lpstr>
      <vt:lpstr>6.Jak se jmenuje televizní vysílač?</vt:lpstr>
      <vt:lpstr>7.Kde se nachází soutok Vltavy a Labe?</vt:lpstr>
      <vt:lpstr>8.Na které hoře se nachází tato socha?</vt:lpstr>
      <vt:lpstr>Odpovědi:</vt:lpstr>
      <vt:lpstr>Citace: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Rudolf Mlýnek</dc:creator>
  <cp:lastModifiedBy>H Koláčková</cp:lastModifiedBy>
  <cp:revision>72</cp:revision>
  <dcterms:created xsi:type="dcterms:W3CDTF">2012-05-20T09:31:43Z</dcterms:created>
  <dcterms:modified xsi:type="dcterms:W3CDTF">2013-02-14T10:49:40Z</dcterms:modified>
</cp:coreProperties>
</file>