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AE1A241-78C4-45F0-A80E-C1864A7ABEA9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1EF78CD-F306-4C6F-A681-FF5DF6055D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a/Europ%C3%A4ischer_Rechnungshof.jpg" TargetMode="External"/><Relationship Id="rId2" Type="http://schemas.openxmlformats.org/officeDocument/2006/relationships/hyperlink" Target="http://upload.wikimedia.org/wikipedia/commons/3/3f/EU_Council_Roo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6/69/European_parliamen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23528" y="-1584"/>
          <a:ext cx="8820472" cy="6614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308522" imgH="2479533" progId="PowerPoint.Show.12">
                  <p:embed/>
                </p:oleObj>
              </mc:Choice>
              <mc:Fallback>
                <p:oleObj name="Prezentace" r:id="rId4" imgW="3308522" imgH="2479533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-1584"/>
                        <a:ext cx="8820472" cy="6614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prezentaci, která přiblíží žákům orgány EU. Vede k zamyšlení nad vznikem a vstupem ČR do EU. Určeno žákům 5.ročníku.</a:t>
            </a:r>
          </a:p>
          <a:p>
            <a:r>
              <a:rPr lang="cs-CZ" dirty="0" smtClean="0"/>
              <a:t>Pilotáž: Materiál byl pilotován v 5. ročníku. Žáci se zapojili do úkolů, které jsme příští hodinu zhodnotili.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Nejvyšší orgán EU je </a:t>
            </a:r>
            <a:r>
              <a:rPr lang="cs-CZ" b="1" dirty="0" smtClean="0"/>
              <a:t>Evropská rada, </a:t>
            </a:r>
            <a:r>
              <a:rPr lang="cs-CZ" dirty="0" smtClean="0"/>
              <a:t>sídlí v Bruselu</a:t>
            </a:r>
          </a:p>
          <a:p>
            <a:r>
              <a:rPr lang="cs-CZ" dirty="0" smtClean="0"/>
              <a:t>Další instituce: Evropský parlament, Rada Evropské unie, Evropská komise, Evropský soudní dvůr, Evropský účetní dvůr a další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Orgány EU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U_Council_Room.jpg (486×64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60648"/>
            <a:ext cx="4629150" cy="6172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Europäischer_Rechnungshof.jpg (2018×148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8302681" cy="6093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 2003 referendum v ČR</a:t>
            </a:r>
          </a:p>
          <a:p>
            <a:r>
              <a:rPr lang="cs-CZ" dirty="0" smtClean="0"/>
              <a:t>Možnost studovat</a:t>
            </a:r>
          </a:p>
          <a:p>
            <a:r>
              <a:rPr lang="cs-CZ" dirty="0" smtClean="0"/>
              <a:t>Zapojení do jednotného evropského trhu</a:t>
            </a:r>
          </a:p>
          <a:p>
            <a:r>
              <a:rPr lang="cs-CZ" dirty="0" smtClean="0"/>
              <a:t>Sladění právního systému</a:t>
            </a:r>
          </a:p>
          <a:p>
            <a:r>
              <a:rPr lang="cs-CZ" dirty="0" smtClean="0"/>
              <a:t>Usnadnění pohybu – tzv. </a:t>
            </a:r>
            <a:r>
              <a:rPr lang="cs-CZ" dirty="0" err="1" smtClean="0"/>
              <a:t>Schengenský</a:t>
            </a:r>
            <a:r>
              <a:rPr lang="cs-CZ" dirty="0" smtClean="0"/>
              <a:t> prostor</a:t>
            </a:r>
          </a:p>
          <a:p>
            <a:r>
              <a:rPr lang="cs-CZ" dirty="0" smtClean="0"/>
              <a:t>Možnost čerpání peněz ze strukturálních fondů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1.5.2004 vstup ČR do EU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075240" cy="5001419"/>
          </a:xfrm>
        </p:spPr>
        <p:txBody>
          <a:bodyPr/>
          <a:lstStyle/>
          <a:p>
            <a:r>
              <a:rPr lang="cs-CZ" dirty="0" smtClean="0"/>
              <a:t>V roce 2011 měla ČR 22 europoslanců v Evropském parlamentě.</a:t>
            </a:r>
            <a:endParaRPr lang="cs-CZ" dirty="0"/>
          </a:p>
        </p:txBody>
      </p:sp>
      <p:pic>
        <p:nvPicPr>
          <p:cNvPr id="19458" name="Picture 2" descr="European_parliament.jpg (2560×192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20888"/>
            <a:ext cx="5472608" cy="41044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Zjistěte jména současných europoslanců ČR</a:t>
            </a:r>
          </a:p>
          <a:p>
            <a:r>
              <a:rPr lang="cs-CZ" dirty="0" smtClean="0"/>
              <a:t>Jak se jmenuje žena, která pochází z Kroměříže, a je také poslankyní Evropského parlamentu(r. 2013).</a:t>
            </a:r>
          </a:p>
          <a:p>
            <a:r>
              <a:rPr lang="cs-CZ" dirty="0" smtClean="0"/>
              <a:t>Prohlédněte si webové stránky školy a vyhledejte fotodokumentaci z návštěvy našich žáků v Bruselu u této euro poslankyně. Uspořádejte příp. besedu s těmito žáky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JLOGAN.Http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7</a:t>
            </a:r>
            <a:r>
              <a:rPr lang="cs-CZ" dirty="0">
                <a:hlinkClick r:id="rId2"/>
              </a:rPr>
              <a:t>. 5. 2007, </a:t>
            </a:r>
            <a:r>
              <a:rPr lang="cs-CZ" dirty="0" smtClean="0">
                <a:hlinkClick r:id="rId2"/>
              </a:rPr>
              <a:t>10:33</a:t>
            </a:r>
            <a:r>
              <a:rPr lang="cs-CZ" dirty="0" smtClean="0"/>
              <a:t>[cit.2012-06-10].File:</a:t>
            </a:r>
            <a:r>
              <a:rPr lang="cs-CZ" dirty="0"/>
              <a:t>EU </a:t>
            </a:r>
            <a:r>
              <a:rPr lang="cs-CZ" dirty="0" err="1"/>
              <a:t>Council</a:t>
            </a:r>
            <a:r>
              <a:rPr lang="cs-CZ" dirty="0"/>
              <a:t> </a:t>
            </a:r>
            <a:r>
              <a:rPr lang="cs-CZ" dirty="0" err="1" smtClean="0"/>
              <a:t>Room.jpg.Dostupné</a:t>
            </a:r>
            <a:r>
              <a:rPr lang="cs-CZ" dirty="0" smtClean="0"/>
              <a:t> z WWW:&lt;http://cs.wikipedia.org/wiki/Soubor:EU_Council_Room.jpg&gt;.</a:t>
            </a:r>
          </a:p>
          <a:p>
            <a:r>
              <a:rPr lang="cs-CZ" dirty="0" err="1" smtClean="0"/>
              <a:t>EUSESON.Http</a:t>
            </a:r>
            <a:r>
              <a:rPr lang="cs-CZ" dirty="0" smtClean="0"/>
              <a:t>://de.</a:t>
            </a:r>
            <a:r>
              <a:rPr lang="cs-CZ" dirty="0" err="1" smtClean="0"/>
              <a:t>wikipedia.org</a:t>
            </a:r>
            <a:r>
              <a:rPr lang="cs-CZ" dirty="0" smtClean="0"/>
              <a:t>[online].</a:t>
            </a:r>
            <a:r>
              <a:rPr lang="cs-CZ" dirty="0">
                <a:hlinkClick r:id="rId3"/>
              </a:rPr>
              <a:t> 28. 3. 2009, </a:t>
            </a:r>
            <a:r>
              <a:rPr lang="cs-CZ" dirty="0" smtClean="0">
                <a:hlinkClick r:id="rId3"/>
              </a:rPr>
              <a:t>02:02</a:t>
            </a:r>
            <a:r>
              <a:rPr lang="cs-CZ" dirty="0" smtClean="0"/>
              <a:t>[cit.2012-06-10].File:</a:t>
            </a:r>
            <a:r>
              <a:rPr lang="cs-CZ" dirty="0"/>
              <a:t>Europäischer </a:t>
            </a:r>
            <a:r>
              <a:rPr lang="cs-CZ" dirty="0" err="1" smtClean="0"/>
              <a:t>Rechnungshof.jpg.Dostupné</a:t>
            </a:r>
            <a:r>
              <a:rPr lang="cs-CZ" dirty="0" smtClean="0"/>
              <a:t> z WWW:&lt;http://cs.wikipedia.org/wiki/Soubor:Europ%C3%A4ischer_Rechnungshof.jpg&gt;.</a:t>
            </a:r>
            <a:endParaRPr lang="cs-CZ" dirty="0"/>
          </a:p>
          <a:p>
            <a:r>
              <a:rPr lang="cs-CZ" dirty="0" err="1" smtClean="0"/>
              <a:t>WIMBARBIER.Http</a:t>
            </a:r>
            <a:r>
              <a:rPr lang="cs-CZ" dirty="0" smtClean="0"/>
              <a:t>://</a:t>
            </a:r>
            <a:r>
              <a:rPr lang="cs-CZ" dirty="0" err="1" smtClean="0"/>
              <a:t>cs.wikimedia.org</a:t>
            </a:r>
            <a:r>
              <a:rPr lang="cs-CZ" dirty="0" smtClean="0"/>
              <a:t>[online].</a:t>
            </a:r>
            <a:r>
              <a:rPr lang="cs-CZ" dirty="0">
                <a:hlinkClick r:id="rId4"/>
              </a:rPr>
              <a:t> 17. 9. 2006, 12:00 </a:t>
            </a:r>
            <a:r>
              <a:rPr lang="cs-CZ" dirty="0" smtClean="0"/>
              <a:t>[cit.2012-06-10].File:</a:t>
            </a:r>
            <a:r>
              <a:rPr lang="cs-CZ" dirty="0"/>
              <a:t> Evropská </a:t>
            </a:r>
            <a:r>
              <a:rPr lang="cs-CZ" dirty="0" err="1" smtClean="0"/>
              <a:t>parliament.jpg.Dostupné</a:t>
            </a:r>
            <a:r>
              <a:rPr lang="cs-CZ" dirty="0" smtClean="0"/>
              <a:t> z WWW: &lt;http://commons.wikimedia.org/wiki/File:European_parliament.jpg?uselang=cs&gt;.</a:t>
            </a:r>
            <a:endParaRPr lang="cs-CZ" dirty="0"/>
          </a:p>
          <a:p>
            <a:pPr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51</TotalTime>
  <Words>228</Words>
  <Application>Microsoft Office PowerPoint</Application>
  <PresentationFormat>Předvádění na obrazovce (4:3)</PresentationFormat>
  <Paragraphs>23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Papír</vt:lpstr>
      <vt:lpstr>Prezentace</vt:lpstr>
      <vt:lpstr>Prezentace aplikace PowerPoint</vt:lpstr>
      <vt:lpstr>Anotace</vt:lpstr>
      <vt:lpstr>Orgány EU</vt:lpstr>
      <vt:lpstr>Prezentace aplikace PowerPoint</vt:lpstr>
      <vt:lpstr>Prezentace aplikace PowerPoint</vt:lpstr>
      <vt:lpstr>1.5.2004 vstup ČR do EU</vt:lpstr>
      <vt:lpstr>Prezentace aplikace PowerPoint</vt:lpstr>
      <vt:lpstr>Úkoly: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32</cp:revision>
  <dcterms:created xsi:type="dcterms:W3CDTF">2013-02-09T16:49:14Z</dcterms:created>
  <dcterms:modified xsi:type="dcterms:W3CDTF">2013-04-11T11:18:53Z</dcterms:modified>
</cp:coreProperties>
</file>