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0"/>
  </p:notesMasterIdLst>
  <p:sldIdLst>
    <p:sldId id="262" r:id="rId2"/>
    <p:sldId id="256" r:id="rId3"/>
    <p:sldId id="257" r:id="rId4"/>
    <p:sldId id="258" r:id="rId5"/>
    <p:sldId id="259" r:id="rId6"/>
    <p:sldId id="261" r:id="rId7"/>
    <p:sldId id="263" r:id="rId8"/>
    <p:sldId id="260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72" y="78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8C18134-5CB6-4D21-88EE-F5E32FF538B5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8E14D8A-22D4-45B7-9DF6-18977D342BB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35432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905000"/>
            <a:ext cx="7543800" cy="2593975"/>
          </a:xfrm>
        </p:spPr>
        <p:txBody>
          <a:bodyPr anchor="b"/>
          <a:lstStyle>
            <a:lvl1pPr>
              <a:defRPr sz="6600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4572000"/>
            <a:ext cx="6461760" cy="10668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775B19-2D2B-446F-BFB8-059480C95F33}" type="datetime1">
              <a:rPr lang="cs-CZ" smtClean="0"/>
              <a:t>22.1.2013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F02616-B401-45E1-BC37-75B0E97DF79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F9F38C-944C-4F5E-9B44-898F26295F35}" type="datetime1">
              <a:rPr lang="cs-CZ" smtClean="0"/>
              <a:t>22.1.2013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F02616-B401-45E1-BC37-75B0E97DF79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486400"/>
            <a:ext cx="7659687" cy="1168400"/>
          </a:xfrm>
        </p:spPr>
        <p:txBody>
          <a:bodyPr anchor="t"/>
          <a:lstStyle>
            <a:lvl1pPr algn="l">
              <a:defRPr sz="36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852863"/>
            <a:ext cx="6135687" cy="1633538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986322-0D9C-47D7-BE38-868CFE747567}" type="datetime1">
              <a:rPr lang="cs-CZ" smtClean="0"/>
              <a:t>22.1.2013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F02616-B401-45E1-BC37-75B0E97DF79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196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031298-F3AB-4EA9-BFA4-F269BB368C26}" type="datetime1">
              <a:rPr lang="cs-CZ" smtClean="0"/>
              <a:t>22.1.2013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F02616-B401-45E1-BC37-75B0E97DF79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196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196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2801C8-3146-4C9F-9C0F-FB59C9136FD9}" type="datetime1">
              <a:rPr lang="cs-CZ" smtClean="0"/>
              <a:t>22.1.2013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F02616-B401-45E1-BC37-75B0E97DF79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4B249B-C2B0-4234-AFD2-8E03B0C02760}" type="datetime1">
              <a:rPr lang="cs-CZ" smtClean="0"/>
              <a:t>22.1.2013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F02616-B401-45E1-BC37-75B0E97DF79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E38730-0A19-40CE-9634-74BE2880F0A0}" type="datetime1">
              <a:rPr lang="cs-CZ" smtClean="0"/>
              <a:t>22.1.2013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F02616-B401-45E1-BC37-75B0E97DF79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1" y="5495544"/>
            <a:ext cx="7772400" cy="594360"/>
          </a:xfrm>
        </p:spPr>
        <p:txBody>
          <a:bodyPr anchor="b"/>
          <a:lstStyle>
            <a:lvl1pPr algn="ctr">
              <a:defRPr sz="22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799" y="6096000"/>
            <a:ext cx="7772401" cy="6096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09D7DB-7345-43C4-A3A1-F09914CF94A7}" type="datetime1">
              <a:rPr lang="cs-CZ" smtClean="0"/>
              <a:t>22.1.2013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F02616-B401-45E1-BC37-75B0E97DF79C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04800" y="381000"/>
            <a:ext cx="7772400" cy="494284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5495278"/>
            <a:ext cx="7772400" cy="594626"/>
          </a:xfrm>
        </p:spPr>
        <p:txBody>
          <a:bodyPr anchor="b"/>
          <a:lstStyle>
            <a:lvl1pPr algn="ctr">
              <a:defRPr sz="2200" b="1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84582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1752" y="6096000"/>
            <a:ext cx="7772400" cy="612648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3AF001-7BDF-464F-928A-8AEC23E9A08A}" type="datetime1">
              <a:rPr lang="cs-CZ" smtClean="0"/>
              <a:t>22.1.2013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9F02616-B401-45E1-BC37-75B0E97DF79C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1C9739-8FCA-4742-8475-6E995D084319}" type="datetime1">
              <a:rPr lang="cs-CZ" smtClean="0"/>
              <a:t>22.1.2013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F02616-B401-45E1-BC37-75B0E97DF79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1752600" cy="5851525"/>
          </a:xfrm>
        </p:spPr>
        <p:txBody>
          <a:bodyPr vert="eaVert" anchor="b" anchorCtr="0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EE7A03-2C5F-4D0D-986C-DA9F129481B3}" type="datetime1">
              <a:rPr lang="cs-CZ" smtClean="0"/>
              <a:t>22.1.2013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F02616-B401-45E1-BC37-75B0E97DF79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6200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620000" cy="4800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8458200" y="0"/>
            <a:ext cx="6858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8458200" y="5486400"/>
            <a:ext cx="685800" cy="685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31788" y="5648960"/>
            <a:ext cx="548640" cy="396240"/>
          </a:xfrm>
          <a:prstGeom prst="bracketPair">
            <a:avLst>
              <a:gd name="adj" fmla="val 17949"/>
            </a:avLst>
          </a:prstGeom>
          <a:ln w="19050">
            <a:solidFill>
              <a:srgbClr val="FFFFFF"/>
            </a:solidFill>
          </a:ln>
        </p:spPr>
        <p:txBody>
          <a:bodyPr vert="horz" lIns="0" tIns="0" rIns="0" bIns="0" rtlCol="0" anchor="ctr"/>
          <a:lstStyle>
            <a:lvl1pPr algn="ctr">
              <a:defRPr sz="1800">
                <a:solidFill>
                  <a:srgbClr val="FFFFFF"/>
                </a:solidFill>
              </a:defRPr>
            </a:lvl1pPr>
          </a:lstStyle>
          <a:p>
            <a:fld id="{09F02616-B401-45E1-BC37-75B0E97DF79C}" type="slidenum">
              <a:rPr lang="cs-CZ" smtClean="0"/>
              <a:t>‹#›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7586910" y="4048760"/>
            <a:ext cx="2367281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2"/>
                </a:solidFill>
              </a:defRPr>
            </a:lvl1pPr>
          </a:lstStyle>
          <a:p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551351" y="1645920"/>
            <a:ext cx="2438399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2"/>
                </a:solidFill>
              </a:defRPr>
            </a:lvl1pPr>
          </a:lstStyle>
          <a:p>
            <a:fld id="{0A89890D-E620-4073-9D8D-E210BF151A99}" type="datetime1">
              <a:rPr lang="cs-CZ" smtClean="0"/>
              <a:t>22.1.2013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hdr="0" ftr="0"/>
  <p:txStyles>
    <p:titleStyle>
      <a:lvl1pPr algn="l" defTabSz="914400" rtl="0" eaLnBrk="1" latinLnBrk="0" hangingPunct="1">
        <a:spcBef>
          <a:spcPct val="0"/>
        </a:spcBef>
        <a:buNone/>
        <a:defRPr sz="4600" kern="1200" cap="none" spc="-100" baseline="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://www.youtube.com/watch?v=UPitJEkDYeI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projekty.komentovaneudalosti.cz/psp/Sodik/Sodik.html" TargetMode="Externa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y.svitavy.cz/resize_image.php?image=fotogalerie/foto_kabinety_91_539.jpg&amp;max_width=840&amp;max_height=1200" TargetMode="External"/><Relationship Id="rId2" Type="http://schemas.openxmlformats.org/officeDocument/2006/relationships/hyperlink" Target="http://www.youtube.com/watch?v=1-GEWL2kOOM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y.svitavy.cz/resize_image.php?image=fotogalerie/foto_kabinety_91_539.jpg&amp;max_width=840&amp;max_height=1200" TargetMode="External"/><Relationship Id="rId2" Type="http://schemas.openxmlformats.org/officeDocument/2006/relationships/hyperlink" Target="http://projekty.komentovaneudalosti.cz/psp/Sodik/Sodik.html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youtube.com/watch?v=UPitJEkDYeI" TargetMode="External"/><Relationship Id="rId4" Type="http://schemas.openxmlformats.org/officeDocument/2006/relationships/hyperlink" Target="http://www.youtube.com/watch?v=1-GEWL2kOO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r>
              <a:rPr lang="cs-CZ" dirty="0"/>
              <a:t> METODICKÝ LIST PRO ZŠ</a:t>
            </a:r>
          </a:p>
          <a:p>
            <a:r>
              <a:rPr lang="cs-CZ" dirty="0"/>
              <a:t> Pro zpracování vzdělávacích materiálů (VM)v rámci projektu EU peníze školám</a:t>
            </a:r>
          </a:p>
          <a:p>
            <a:r>
              <a:rPr lang="cs-CZ" dirty="0"/>
              <a:t>                        Operační program Vzdělávání pro konkurenceschopnost</a:t>
            </a:r>
          </a:p>
          <a:p>
            <a:endParaRPr lang="cs-CZ" dirty="0"/>
          </a:p>
          <a:p>
            <a:endParaRPr lang="cs-CZ" dirty="0"/>
          </a:p>
          <a:p>
            <a:r>
              <a:rPr lang="cs-CZ" dirty="0"/>
              <a:t>Projekt: Moderní výuka</a:t>
            </a:r>
          </a:p>
          <a:p>
            <a:endParaRPr lang="cs-CZ" dirty="0"/>
          </a:p>
          <a:p>
            <a:r>
              <a:rPr lang="cs-CZ" dirty="0"/>
              <a:t>Registrační číslo: CZ.1.07/1.4.00/21.3192</a:t>
            </a:r>
          </a:p>
          <a:p>
            <a:endParaRPr lang="cs-CZ" dirty="0"/>
          </a:p>
          <a:p>
            <a:r>
              <a:rPr lang="cs-CZ" dirty="0"/>
              <a:t>Číslo DUM: </a:t>
            </a:r>
            <a:r>
              <a:rPr lang="cs-CZ" dirty="0" smtClean="0"/>
              <a:t>VY_32_INOVACE_12.3.17</a:t>
            </a:r>
            <a:r>
              <a:rPr lang="cs-CZ" dirty="0"/>
              <a:t>	</a:t>
            </a:r>
          </a:p>
          <a:p>
            <a:endParaRPr lang="cs-CZ" dirty="0"/>
          </a:p>
          <a:p>
            <a:endParaRPr lang="cs-CZ" dirty="0"/>
          </a:p>
          <a:p>
            <a:r>
              <a:rPr lang="cs-CZ" dirty="0"/>
              <a:t>Jméno autora: Mgr. Jana Matěnová</a:t>
            </a:r>
          </a:p>
          <a:p>
            <a:endParaRPr lang="cs-CZ" dirty="0"/>
          </a:p>
          <a:p>
            <a:r>
              <a:rPr lang="cs-CZ" dirty="0"/>
              <a:t>Datum, období kdy byl vytvořen: </a:t>
            </a:r>
            <a:r>
              <a:rPr lang="cs-CZ" dirty="0" smtClean="0"/>
              <a:t>18. ledna 2013</a:t>
            </a:r>
            <a:endParaRPr lang="cs-CZ" dirty="0"/>
          </a:p>
          <a:p>
            <a:endParaRPr lang="cs-CZ" dirty="0"/>
          </a:p>
          <a:p>
            <a:r>
              <a:rPr lang="cs-CZ" dirty="0"/>
              <a:t>Název práce: </a:t>
            </a:r>
            <a:r>
              <a:rPr lang="cs-CZ" dirty="0" smtClean="0"/>
              <a:t>Alkalické kovy</a:t>
            </a:r>
            <a:endParaRPr lang="cs-CZ" dirty="0"/>
          </a:p>
          <a:p>
            <a:endParaRPr lang="cs-CZ" dirty="0"/>
          </a:p>
          <a:p>
            <a:r>
              <a:rPr lang="cs-CZ" dirty="0"/>
              <a:t>Předmět, pro který je VM určen: </a:t>
            </a:r>
            <a:r>
              <a:rPr lang="cs-CZ" dirty="0" smtClean="0"/>
              <a:t>Chemie</a:t>
            </a:r>
            <a:endParaRPr lang="cs-CZ" dirty="0"/>
          </a:p>
          <a:p>
            <a:endParaRPr lang="cs-CZ" dirty="0"/>
          </a:p>
          <a:p>
            <a:r>
              <a:rPr lang="cs-CZ" dirty="0"/>
              <a:t>Ročník, pro který je VM určen: 8. ročník</a:t>
            </a:r>
          </a:p>
          <a:p>
            <a:endParaRPr lang="cs-CZ" dirty="0"/>
          </a:p>
          <a:p>
            <a:r>
              <a:rPr lang="cs-CZ" dirty="0"/>
              <a:t>Časová dotace: </a:t>
            </a:r>
            <a:r>
              <a:rPr lang="cs-CZ" dirty="0" smtClean="0"/>
              <a:t>1vyučovací hodina</a:t>
            </a:r>
            <a:endParaRPr lang="cs-CZ" dirty="0"/>
          </a:p>
          <a:p>
            <a:endParaRPr lang="cs-CZ" dirty="0"/>
          </a:p>
          <a:p>
            <a:r>
              <a:rPr lang="cs-CZ" dirty="0"/>
              <a:t>Vzdělávací oblast, tematický okruh, téma: Člověk a příroda, </a:t>
            </a:r>
            <a:r>
              <a:rPr lang="cs-CZ" dirty="0" smtClean="0"/>
              <a:t>Chemie, </a:t>
            </a:r>
            <a:r>
              <a:rPr lang="cs-CZ" dirty="0"/>
              <a:t>8. ročník</a:t>
            </a:r>
          </a:p>
          <a:p>
            <a:endParaRPr lang="cs-CZ" dirty="0"/>
          </a:p>
          <a:p>
            <a:r>
              <a:rPr lang="cs-CZ" dirty="0"/>
              <a:t>Metodický list, anotace- výstižný popis způsobu použití VM ve výuce: žáci využívají prezentaci k získání informací o </a:t>
            </a:r>
            <a:r>
              <a:rPr lang="cs-CZ" dirty="0" smtClean="0"/>
              <a:t>alkalických kovech, jejich vlastnostech a použití. </a:t>
            </a:r>
            <a:r>
              <a:rPr lang="cs-CZ" dirty="0"/>
              <a:t>Na přiložených animovaných videích mohou sledovat </a:t>
            </a:r>
            <a:r>
              <a:rPr lang="cs-CZ" dirty="0" smtClean="0"/>
              <a:t>chemické reakce. Pro </a:t>
            </a:r>
            <a:r>
              <a:rPr lang="cs-CZ" dirty="0"/>
              <a:t>žáky je i jednodušší zápis.    </a:t>
            </a:r>
          </a:p>
          <a:p>
            <a:endParaRPr lang="cs-CZ" dirty="0"/>
          </a:p>
          <a:p>
            <a:r>
              <a:rPr lang="cs-CZ" dirty="0"/>
              <a:t>Pomůcky</a:t>
            </a:r>
            <a:r>
              <a:rPr lang="cs-CZ"/>
              <a:t>: </a:t>
            </a:r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F9F38C-944C-4F5E-9B44-898F26295F35}" type="datetime1">
              <a:rPr lang="cs-CZ" smtClean="0"/>
              <a:t>22.1.2013</a:t>
            </a:fld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F02616-B401-45E1-BC37-75B0E97DF79C}" type="slidenum">
              <a:rPr lang="cs-CZ" smtClean="0"/>
              <a:t>1</a:t>
            </a:fld>
            <a:endParaRPr lang="cs-CZ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260648"/>
            <a:ext cx="5112568" cy="1657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925231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905001"/>
            <a:ext cx="7543800" cy="587896"/>
          </a:xfrm>
        </p:spPr>
        <p:txBody>
          <a:bodyPr/>
          <a:lstStyle/>
          <a:p>
            <a:pPr algn="r"/>
            <a:r>
              <a:rPr lang="cs-CZ" sz="1800" dirty="0" smtClean="0"/>
              <a:t>VY_32_INOVACE_12.3.17</a:t>
            </a:r>
            <a:endParaRPr lang="cs-CZ" sz="1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5800" y="2996952"/>
            <a:ext cx="6461760" cy="2641848"/>
          </a:xfrm>
        </p:spPr>
        <p:txBody>
          <a:bodyPr>
            <a:noAutofit/>
          </a:bodyPr>
          <a:lstStyle/>
          <a:p>
            <a:r>
              <a:rPr lang="cs-CZ" sz="8800" b="1" i="1" u="sng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ALKALICKÉ KOVY</a:t>
            </a:r>
            <a:endParaRPr lang="cs-CZ" sz="8800" b="1" i="1" u="sng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8756FE-160A-4D7C-B770-A7A233518359}" type="datetime1">
              <a:rPr lang="cs-CZ" smtClean="0"/>
              <a:t>22.1.2013</a:t>
            </a:fld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F02616-B401-45E1-BC37-75B0E97DF79C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34771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/>
              <a:t>V PSP </a:t>
            </a:r>
            <a:r>
              <a:rPr lang="cs-CZ" sz="3600" b="1" dirty="0" smtClean="0">
                <a:solidFill>
                  <a:srgbClr val="7030A0"/>
                </a:solidFill>
              </a:rPr>
              <a:t>I. A </a:t>
            </a:r>
            <a:r>
              <a:rPr lang="cs-CZ" sz="3600" b="1" dirty="0" smtClean="0"/>
              <a:t>skupina (vypiš)</a:t>
            </a:r>
          </a:p>
          <a:p>
            <a:r>
              <a:rPr lang="cs-CZ" sz="3600" b="1" dirty="0" smtClean="0"/>
              <a:t>„Chemické kovy“ </a:t>
            </a:r>
            <a:endParaRPr lang="cs-CZ" sz="3600" b="1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152547-61E4-4367-A81F-63A8907F10F8}" type="datetime1">
              <a:rPr lang="cs-CZ" smtClean="0"/>
              <a:t>22.1.2013</a:t>
            </a:fld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F02616-B401-45E1-BC37-75B0E97DF79C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1974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7030A0"/>
                </a:solidFill>
              </a:rPr>
              <a:t>VLASTNOSTI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7620000" cy="5257800"/>
          </a:xfrm>
        </p:spPr>
        <p:txBody>
          <a:bodyPr>
            <a:normAutofit/>
          </a:bodyPr>
          <a:lstStyle/>
          <a:p>
            <a:r>
              <a:rPr lang="cs-CZ" sz="3600" b="1" dirty="0" smtClean="0"/>
              <a:t>1 valenční elektron – tvoří kationty</a:t>
            </a:r>
          </a:p>
          <a:p>
            <a:r>
              <a:rPr lang="cs-CZ" sz="3600" b="1" dirty="0" smtClean="0"/>
              <a:t>Nestálé – reagují se složkami vzduchu (uchovávají se pod vrstvou např. petroleje)</a:t>
            </a:r>
          </a:p>
          <a:p>
            <a:pPr marL="114300" indent="0">
              <a:buNone/>
            </a:pPr>
            <a:r>
              <a:rPr lang="cs-CZ" sz="2400" b="1" dirty="0" smtClean="0">
                <a:hlinkClick r:id="rId2"/>
              </a:rPr>
              <a:t>http://www.youtube.com/watch?v=UPitJEkDYeI</a:t>
            </a:r>
            <a:endParaRPr lang="cs-CZ" sz="2400" b="1" dirty="0" smtClean="0"/>
          </a:p>
          <a:p>
            <a:endParaRPr lang="cs-CZ" sz="2400" b="1" dirty="0" smtClean="0"/>
          </a:p>
          <a:p>
            <a:pPr marL="114300" indent="0">
              <a:buNone/>
            </a:pPr>
            <a:r>
              <a:rPr lang="cs-CZ" sz="3600" b="1" dirty="0" smtClean="0"/>
              <a:t>Měkké </a:t>
            </a:r>
            <a:r>
              <a:rPr lang="cs-CZ" sz="3600" b="1" dirty="0"/>
              <a:t>(dají se krájet </a:t>
            </a:r>
            <a:r>
              <a:rPr lang="cs-CZ" sz="3600" b="1" dirty="0" smtClean="0"/>
              <a:t>nožem</a:t>
            </a:r>
            <a:r>
              <a:rPr lang="cs-CZ" sz="3600" b="1" dirty="0"/>
              <a:t>)</a:t>
            </a:r>
          </a:p>
          <a:p>
            <a:endParaRPr lang="cs-CZ" sz="3600" b="1" dirty="0" smtClean="0"/>
          </a:p>
          <a:p>
            <a:endParaRPr lang="cs-CZ" sz="3600" b="1" dirty="0" smtClean="0"/>
          </a:p>
          <a:p>
            <a:endParaRPr lang="cs-CZ" sz="36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4819600"/>
            <a:ext cx="1956445" cy="190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5868144" y="6636326"/>
            <a:ext cx="2664296" cy="8827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000" dirty="0" smtClean="0">
                <a:hlinkClick r:id="rId4"/>
              </a:rPr>
              <a:t>http://projekty.komentovaneudalosti.cz/psp/Sodik/Sodik.html</a:t>
            </a:r>
            <a:endParaRPr lang="cs-CZ" sz="1000" dirty="0" smtClean="0"/>
          </a:p>
          <a:p>
            <a:pPr algn="ctr"/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125B5A-66E9-41D7-958B-5C9D3C8546C8}" type="datetime1">
              <a:rPr lang="cs-CZ" smtClean="0"/>
              <a:t>22.1.2013</a:t>
            </a:fld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F02616-B401-45E1-BC37-75B0E97DF79C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36831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b="1" dirty="0"/>
              <a:t>Tvoří významné </a:t>
            </a:r>
            <a:r>
              <a:rPr lang="cs-CZ" sz="3600" b="1" dirty="0" smtClean="0"/>
              <a:t>sloučeniny (kuchyňská sůl, hnojiva, sklo, mýdlo)</a:t>
            </a:r>
          </a:p>
          <a:p>
            <a:endParaRPr lang="cs-CZ" sz="3600" b="1" dirty="0"/>
          </a:p>
          <a:p>
            <a:endParaRPr lang="cs-CZ" sz="3600" b="1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1D8CE0-F805-4063-A2A0-77B13A9B26D2}" type="datetime1">
              <a:rPr lang="cs-CZ" smtClean="0"/>
              <a:t>22.1.2013</a:t>
            </a:fld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F02616-B401-45E1-BC37-75B0E97DF79C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37644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7030A0"/>
                </a:solidFill>
              </a:rPr>
              <a:t>REAKCE S VODOU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1000" dirty="0" smtClean="0"/>
          </a:p>
          <a:p>
            <a:r>
              <a:rPr lang="cs-CZ" sz="3600" smtClean="0"/>
              <a:t>Na+H</a:t>
            </a:r>
            <a:r>
              <a:rPr lang="cs-CZ" sz="2400" smtClean="0"/>
              <a:t>2</a:t>
            </a:r>
            <a:r>
              <a:rPr lang="cs-CZ" sz="3600" smtClean="0"/>
              <a:t>O </a:t>
            </a:r>
            <a:r>
              <a:rPr lang="cs-CZ" sz="3600" smtClean="0"/>
              <a:t>-&gt; </a:t>
            </a:r>
            <a:r>
              <a:rPr lang="cs-CZ" sz="3600" dirty="0" smtClean="0"/>
              <a:t>Na(OH)+H</a:t>
            </a:r>
            <a:r>
              <a:rPr lang="cs-CZ" sz="2400" dirty="0" smtClean="0"/>
              <a:t>2</a:t>
            </a:r>
          </a:p>
          <a:p>
            <a:endParaRPr lang="cs-CZ" sz="1000" dirty="0"/>
          </a:p>
          <a:p>
            <a:endParaRPr lang="cs-CZ" sz="1000" dirty="0" smtClean="0">
              <a:hlinkClick r:id="rId2"/>
            </a:endParaRPr>
          </a:p>
          <a:p>
            <a:endParaRPr lang="cs-CZ" sz="1000" dirty="0">
              <a:hlinkClick r:id="rId2"/>
            </a:endParaRPr>
          </a:p>
          <a:p>
            <a:r>
              <a:rPr lang="cs-CZ" sz="1800" dirty="0" smtClean="0">
                <a:hlinkClick r:id="rId2"/>
              </a:rPr>
              <a:t>http</a:t>
            </a:r>
            <a:r>
              <a:rPr lang="cs-CZ" sz="1800" dirty="0">
                <a:hlinkClick r:id="rId2"/>
              </a:rPr>
              <a:t>://</a:t>
            </a:r>
            <a:r>
              <a:rPr lang="cs-CZ" sz="1800" dirty="0" smtClean="0">
                <a:hlinkClick r:id="rId2"/>
              </a:rPr>
              <a:t>www.youtube.com/watch?v=1-GEWL2kOOM</a:t>
            </a:r>
            <a:endParaRPr lang="cs-CZ" sz="1800" dirty="0" smtClean="0"/>
          </a:p>
          <a:p>
            <a:pPr marL="114300" indent="0">
              <a:buNone/>
            </a:pPr>
            <a:endParaRPr lang="cs-CZ" sz="1000" dirty="0"/>
          </a:p>
          <a:p>
            <a:r>
              <a:rPr lang="cs-CZ" sz="1000" dirty="0" smtClean="0">
                <a:hlinkClick r:id="rId3"/>
              </a:rPr>
              <a:t>http</a:t>
            </a:r>
            <a:r>
              <a:rPr lang="cs-CZ" sz="1000" dirty="0">
                <a:hlinkClick r:id="rId3"/>
              </a:rPr>
              <a:t>://</a:t>
            </a:r>
            <a:r>
              <a:rPr lang="cs-CZ" sz="1000" dirty="0" smtClean="0">
                <a:hlinkClick r:id="rId3"/>
              </a:rPr>
              <a:t>www.gy.svitavy.cz/resize_image.php?image=fotogalerie/foto_kabinety_91_539.jpg&amp;max_width=840&amp;max_height=1200</a:t>
            </a:r>
            <a:endParaRPr lang="cs-CZ" sz="1000" dirty="0" smtClean="0"/>
          </a:p>
          <a:p>
            <a:endParaRPr lang="cs-CZ" sz="10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29922" y="3789040"/>
            <a:ext cx="4581128" cy="2571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BCB650-70F1-4F2F-B277-F13EF29A2C8F}" type="datetime1">
              <a:rPr lang="cs-CZ" smtClean="0"/>
              <a:t>22.1.2013</a:t>
            </a:fld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F02616-B401-45E1-BC37-75B0E97DF79C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935518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7030A0"/>
                </a:solidFill>
              </a:rPr>
              <a:t>POUŽITÍ SODÍKU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/>
              <a:t>Sodíkové výbojky </a:t>
            </a:r>
            <a:r>
              <a:rPr lang="cs-CZ" sz="3600" b="1" dirty="0" smtClean="0">
                <a:solidFill>
                  <a:srgbClr val="7030A0"/>
                </a:solidFill>
              </a:rPr>
              <a:t>(U 38)</a:t>
            </a:r>
          </a:p>
          <a:p>
            <a:r>
              <a:rPr lang="cs-CZ" sz="3600" b="1" dirty="0" smtClean="0"/>
              <a:t>Jako chladící kapalina </a:t>
            </a:r>
            <a:r>
              <a:rPr lang="cs-CZ" sz="3600" b="1" dirty="0" smtClean="0">
                <a:solidFill>
                  <a:srgbClr val="7030A0"/>
                </a:solidFill>
              </a:rPr>
              <a:t>(U38)</a:t>
            </a:r>
            <a:endParaRPr lang="cs-CZ" sz="3600" b="1" dirty="0">
              <a:solidFill>
                <a:srgbClr val="7030A0"/>
              </a:solidFill>
            </a:endParaRP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F9F38C-944C-4F5E-9B44-898F26295F35}" type="datetime1">
              <a:rPr lang="cs-CZ" smtClean="0"/>
              <a:t>22.1.2013</a:t>
            </a:fld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F02616-B401-45E1-BC37-75B0E97DF79C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82508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7030A0"/>
                </a:solidFill>
              </a:rPr>
              <a:t>ZDROJE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projekty.komentovaneudalosti.cz/psp/Sodik/Sodik.html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www.gy.svitavy.cz/resize_image.php?image=fotogalerie/foto_kabinety_91_539.jpg&amp;max_width=840&amp;max_height=1200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www.youtube.com/watch?v=1-GEWL2kOOM</a:t>
            </a:r>
            <a:endParaRPr lang="cs-CZ" dirty="0" smtClean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www.youtube.com/watch?v=UPitJEkDYeI</a:t>
            </a:r>
            <a:endParaRPr lang="cs-CZ" dirty="0" smtClean="0"/>
          </a:p>
          <a:p>
            <a:endParaRPr lang="cs-CZ" dirty="0"/>
          </a:p>
          <a:p>
            <a:r>
              <a:rPr lang="cs-CZ" dirty="0"/>
              <a:t>BENEŠ, Pavel. Základy praktické chemie: pro 8. ročník ZŠ. 1. vydání. Praha: Nakladatelství Fortuna, 1999, s. 79. ISBN 80-7168-879-7.</a:t>
            </a:r>
          </a:p>
          <a:p>
            <a:endParaRPr lang="cs-CZ" dirty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712DE9-B545-45E9-985E-6DF8184E8D74}" type="datetime1">
              <a:rPr lang="cs-CZ" smtClean="0"/>
              <a:t>22.1.2013</a:t>
            </a:fld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F02616-B401-45E1-BC37-75B0E97DF79C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73201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usedství">
  <a:themeElements>
    <a:clrScheme name="Sousedství">
      <a:dk1>
        <a:srgbClr val="2F2B20"/>
      </a:dk1>
      <a:lt1>
        <a:srgbClr val="FFFFFF"/>
      </a:lt1>
      <a:dk2>
        <a:srgbClr val="675E47"/>
      </a:dk2>
      <a:lt2>
        <a:srgbClr val="DFDCB7"/>
      </a:lt2>
      <a:accent1>
        <a:srgbClr val="A9A57C"/>
      </a:accent1>
      <a:accent2>
        <a:srgbClr val="9CBEBD"/>
      </a:accent2>
      <a:accent3>
        <a:srgbClr val="D2CB6C"/>
      </a:accent3>
      <a:accent4>
        <a:srgbClr val="95A39D"/>
      </a:accent4>
      <a:accent5>
        <a:srgbClr val="C89F5D"/>
      </a:accent5>
      <a:accent6>
        <a:srgbClr val="B1A089"/>
      </a:accent6>
      <a:hlink>
        <a:srgbClr val="D25814"/>
      </a:hlink>
      <a:folHlink>
        <a:srgbClr val="849A0A"/>
      </a:folHlink>
    </a:clrScheme>
    <a:fontScheme name="Kancelář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ousedství">
      <a:fillStyleLst>
        <a:solidFill>
          <a:schemeClr val="phClr"/>
        </a:solidFill>
        <a:solidFill>
          <a:schemeClr val="phClr">
            <a:tint val="55000"/>
          </a:schemeClr>
        </a:solidFill>
        <a:solidFill>
          <a:schemeClr val="phClr"/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algn="bl" rotWithShape="0">
              <a:srgbClr val="000000">
                <a:alpha val="60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brightRoom" dir="tl">
              <a:rot lat="0" lon="0" rev="1800000"/>
            </a:lightRig>
          </a:scene3d>
          <a:sp3d contourW="10160" prstMaterial="dkEdge">
            <a:bevelT w="38100" h="50800" prst="angle"/>
            <a:contourClr>
              <a:schemeClr val="phClr">
                <a:shade val="4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75000">
              <a:schemeClr val="phClr">
                <a:shade val="100000"/>
                <a:satMod val="115000"/>
              </a:schemeClr>
            </a:gs>
            <a:gs pos="100000">
              <a:schemeClr val="phClr">
                <a:shade val="70000"/>
                <a:satMod val="130000"/>
              </a:schemeClr>
            </a:gs>
          </a:gsLst>
          <a:path path="circle">
            <a:fillToRect l="20000" t="50000" r="10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7000"/>
              </a:schemeClr>
              <a:schemeClr val="phClr">
                <a:shade val="96000"/>
              </a:schemeClr>
            </a:duotone>
          </a:blip>
          <a:tile tx="0" ty="0" sx="32000" sy="32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Adjacency</Template>
  <TotalTime>47</TotalTime>
  <Words>188</Words>
  <Application>Microsoft Office PowerPoint</Application>
  <PresentationFormat>Předvádění na obrazovce (4:3)</PresentationFormat>
  <Paragraphs>80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Sousedství</vt:lpstr>
      <vt:lpstr>Prezentace aplikace PowerPoint</vt:lpstr>
      <vt:lpstr>VY_32_INOVACE_12.3.17</vt:lpstr>
      <vt:lpstr>Prezentace aplikace PowerPoint</vt:lpstr>
      <vt:lpstr>VLASTNOSTI</vt:lpstr>
      <vt:lpstr>Prezentace aplikace PowerPoint</vt:lpstr>
      <vt:lpstr>REAKCE S VODOU</vt:lpstr>
      <vt:lpstr>POUŽITÍ SODÍKU</vt:lpstr>
      <vt:lpstr>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VY_32_INOVACE_12.3.17</dc:title>
  <dc:creator>Jana Matěnová</dc:creator>
  <cp:lastModifiedBy>Jana Matěnová</cp:lastModifiedBy>
  <cp:revision>6</cp:revision>
  <dcterms:created xsi:type="dcterms:W3CDTF">2013-01-18T09:16:55Z</dcterms:created>
  <dcterms:modified xsi:type="dcterms:W3CDTF">2013-01-22T12:00:26Z</dcterms:modified>
</cp:coreProperties>
</file>