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55A40-8520-4C23-983F-DA15A470EE4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990C3-668C-41BE-9D75-F9FDB42FE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66E75-CFC1-4194-8AFF-C5DC9115B6B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746D1-9CAE-487C-9791-5CDC567A9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14D66-D77D-440B-97CA-97D67EB8EFF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F0C68-8228-4353-87BC-86209D86EA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98DF4-7A93-4CBE-861A-37CB90A24FC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CA6D0-A838-4896-B828-A299846E0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34D8A-EAB2-4D2A-883C-A8DA7C1DFF45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8F8D6-6008-4A8C-80FE-830D1EA26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ED000-DDDF-41E2-B37C-8BB9643153D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35092-AD83-4281-A4BA-E675A6697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265BD-A3E1-4E17-9499-8659758CB3A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412C1-ADE1-41CD-92BF-A6D7093A9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D6D0E-8060-466C-B9BA-472B7716537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6FAF8-1A18-4C3D-999F-103E6D3340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8442F-1201-420E-851C-CE803F827B7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847C9-EDC9-4E00-98E6-8157A2FAC2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45691-A3F2-4E5F-B1CE-A3265B27E5B1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BBFEC-066F-4F59-B8A7-CD97EAEA1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D23ED-E24A-4287-BB5B-06294BEEE79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8DF3B-41AC-40F2-8B0F-F91C27BAB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F76F158-4D87-4BFB-B039-38F12CB0A4E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A7AA961-2B47-42BA-A435-C834A378D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913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713"/>
            <a:ext cx="2484438" cy="720725"/>
          </a:xfrm>
          <a:prstGeom prst="rect">
            <a:avLst/>
          </a:prstGeom>
        </p:spPr>
        <p:txBody>
          <a:bodyPr anchor="b"/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925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138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938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9738"/>
            <a:ext cx="2808288" cy="446087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6950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Období vzniku: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750"/>
            <a:ext cx="2808288" cy="446088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2963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Anotace:</a:t>
            </a:r>
          </a:p>
        </p:txBody>
      </p:sp>
      <p:grpSp>
        <p:nvGrpSpPr>
          <p:cNvPr id="13322" name="Skupina 10"/>
          <p:cNvGrpSpPr>
            <a:grpSpLocks/>
          </p:cNvGrpSpPr>
          <p:nvPr/>
        </p:nvGrpSpPr>
        <p:grpSpPr bwMode="auto">
          <a:xfrm>
            <a:off x="1692275" y="260350"/>
            <a:ext cx="7127875" cy="6048375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1026" y="836939"/>
              <a:ext cx="2807061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317" y="260648"/>
              <a:ext cx="489648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89709" y="1340201"/>
              <a:ext cx="4429695" cy="406420"/>
            </a:xfrm>
            <a:prstGeom prst="rect">
              <a:avLst/>
            </a:prstGeom>
          </p:spPr>
          <p:txBody>
            <a:bodyPr>
              <a:normAutofit fontScale="62500" lnSpcReduction="20000"/>
            </a:bodyPr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4000" b="1" cap="all" dirty="0"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79979" y="1916492"/>
              <a:ext cx="6049153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3781" y="2492783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Obvod obdélníka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3781" y="3069074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3781" y="3572336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srpen 2011</a:t>
              </a: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3781" y="4148627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3.-5.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4917"/>
              <a:ext cx="7128792" cy="1584403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Prezentace je určena k výuce obvodu obdélníka.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450" y="2492375"/>
            <a:ext cx="6624638" cy="144145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Obvod obdélníka</a:t>
            </a:r>
            <a:endParaRPr lang="cs-CZ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339" name="Podnadpis 2"/>
          <p:cNvSpPr>
            <a:spLocks noGrp="1"/>
          </p:cNvSpPr>
          <p:nvPr/>
        </p:nvSpPr>
        <p:spPr bwMode="auto">
          <a:xfrm>
            <a:off x="419100" y="677863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45720" rIns="45720" anchor="b"/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000">
                <a:solidFill>
                  <a:srgbClr val="15365E"/>
                </a:solidFill>
                <a:latin typeface="Calibri" pitchFamily="34" charset="0"/>
              </a:rPr>
              <a:t>VY_42_INOVACE_13_Obvod obdélníka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1800" y="47974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132138" y="333375"/>
            <a:ext cx="44227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Do místnosti, jejíž podlaha má tvar obdélníka </a:t>
            </a:r>
          </a:p>
          <a:p>
            <a:r>
              <a:rPr lang="cs-CZ">
                <a:latin typeface="Calibri" pitchFamily="34" charset="0"/>
              </a:rPr>
              <a:t>se majitelé rozhodli položit nový koberec.</a:t>
            </a:r>
          </a:p>
          <a:p>
            <a:r>
              <a:rPr lang="cs-CZ">
                <a:latin typeface="Calibri" pitchFamily="34" charset="0"/>
              </a:rPr>
              <a:t>Místnost  je dlouhá 7m a široká 4 m.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0" y="3644900"/>
            <a:ext cx="5381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 m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484438" y="2276475"/>
            <a:ext cx="538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 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716463" y="3500438"/>
            <a:ext cx="538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 m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339975" y="5084763"/>
            <a:ext cx="5381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 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092950" y="2708275"/>
            <a:ext cx="16652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 + 4 +7 + 4 =</a:t>
            </a:r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22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948488" y="3644900"/>
            <a:ext cx="2016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 . 7 + 2 . 4 =</a:t>
            </a:r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 22</a:t>
            </a:r>
          </a:p>
        </p:txBody>
      </p:sp>
      <p:pic>
        <p:nvPicPr>
          <p:cNvPr id="15368" name="Picture 6" descr="C:\Users\Hanka\AppData\Local\Microsoft\Windows\Temporary Internet Files\Content.IE5\0TCQ6OD2\MC9000144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24193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611188" y="2781300"/>
            <a:ext cx="4032250" cy="2160588"/>
          </a:xfrm>
          <a:prstGeom prst="rect">
            <a:avLst/>
          </a:prstGeom>
          <a:solidFill>
            <a:srgbClr val="C0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995738" y="1557338"/>
            <a:ext cx="49403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Kolik metrů kobercové pásky podlahář spotřebuje, </a:t>
            </a:r>
          </a:p>
          <a:p>
            <a:r>
              <a:rPr lang="cs-CZ">
                <a:latin typeface="Calibri" pitchFamily="34" charset="0"/>
              </a:rPr>
              <a:t>jestliže připevní koberec po celém obvodu?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3" grpId="0"/>
      <p:bldP spid="14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4653136"/>
            <a:ext cx="7248395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8000">
                  <a:solidFill>
                    <a:srgbClr val="0070C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Součtem délky všech stran obdélníka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8000">
                  <a:solidFill>
                    <a:srgbClr val="0070C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jsme vypočítali obvod obdélníka. </a:t>
            </a:r>
            <a:endParaRPr lang="cs-CZ" sz="3600" b="1" dirty="0">
              <a:ln w="18000">
                <a:solidFill>
                  <a:srgbClr val="0070C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5600" y="1412875"/>
            <a:ext cx="180816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o = a+b+a+b 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508625" y="2997200"/>
            <a:ext cx="2752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o = 2.a + 2.b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4213" y="1341438"/>
            <a:ext cx="4032250" cy="2159000"/>
          </a:xfrm>
          <a:prstGeom prst="rect">
            <a:avLst/>
          </a:prstGeom>
          <a:solidFill>
            <a:srgbClr val="C0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5" descr="C:\Users\Hanka\AppData\Local\Microsoft\Windows\Temporary Internet Files\Content.IE5\ZA1FD88L\MP90040353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92150"/>
            <a:ext cx="4213225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468313" y="260350"/>
            <a:ext cx="5526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 Dánsku si lidé rádi vysazují okolo svých zahrad živý plot.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932363" y="1052513"/>
            <a:ext cx="385286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Kolik sazenic keříků bude třeba</a:t>
            </a:r>
          </a:p>
          <a:p>
            <a:r>
              <a:rPr lang="cs-CZ">
                <a:latin typeface="Calibri" pitchFamily="34" charset="0"/>
              </a:rPr>
              <a:t>k osázení zahrady obdélníkového tvaru </a:t>
            </a:r>
          </a:p>
          <a:p>
            <a:r>
              <a:rPr lang="cs-CZ">
                <a:latin typeface="Calibri" pitchFamily="34" charset="0"/>
              </a:rPr>
              <a:t>o rozměrech 20x40 metrů, jestliže  </a:t>
            </a:r>
          </a:p>
          <a:p>
            <a:r>
              <a:rPr lang="cs-CZ">
                <a:latin typeface="Calibri" pitchFamily="34" charset="0"/>
              </a:rPr>
              <a:t>sazenice vysazujeme po 30 cm.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76375" y="4292600"/>
            <a:ext cx="4032250" cy="1657350"/>
          </a:xfrm>
          <a:prstGeom prst="rect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03575" y="6021388"/>
            <a:ext cx="603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40m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76600" y="3860800"/>
            <a:ext cx="6016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40m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5013325"/>
            <a:ext cx="6016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20m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651500" y="4868863"/>
            <a:ext cx="603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20m</a:t>
            </a:r>
          </a:p>
        </p:txBody>
      </p:sp>
      <p:sp>
        <p:nvSpPr>
          <p:cNvPr id="11" name="Vývojový diagram: spojka 10"/>
          <p:cNvSpPr/>
          <p:nvPr/>
        </p:nvSpPr>
        <p:spPr>
          <a:xfrm>
            <a:off x="1547813" y="4221163"/>
            <a:ext cx="144462" cy="144462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1763713" y="4221163"/>
            <a:ext cx="144462" cy="144462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2195513" y="4221163"/>
            <a:ext cx="144462" cy="144462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1979613" y="4221163"/>
            <a:ext cx="144462" cy="144462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2411413" y="4221163"/>
            <a:ext cx="144462" cy="144462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476375" y="3789363"/>
            <a:ext cx="752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30 cm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940425" y="2420938"/>
            <a:ext cx="17256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 = 2 . 40 + 2. 20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011863" y="2852738"/>
            <a:ext cx="11160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 = 120 m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875463" y="4221163"/>
            <a:ext cx="18510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12 000 : 30 = 400 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804025" y="3716338"/>
            <a:ext cx="19669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120 m = 12 000 cm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39552" y="6273225"/>
            <a:ext cx="686912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Na živý plot budeme potřebovat 400 sazenic.</a:t>
            </a:r>
            <a:endParaRPr lang="cs-CZ" sz="28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/>
      <p:bldP spid="8" grpId="0"/>
      <p:bldP spid="9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>
                <a:latin typeface="+mj-lt"/>
                <a:ea typeface="+mj-ea"/>
                <a:cs typeface="+mj-cs"/>
              </a:rPr>
              <a:t>Použité zdroje: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>
                <a:solidFill>
                  <a:schemeClr val="tx2">
                    <a:shade val="55000"/>
                  </a:schemeClr>
                </a:solidFill>
                <a:latin typeface="+mn-lt"/>
                <a:ea typeface="+mn-lt"/>
                <a:cs typeface="+mn-lt"/>
              </a:rPr>
              <a:t>Microsoft - </a:t>
            </a:r>
            <a:r>
              <a:rPr lang="cs-CZ" sz="2000">
                <a:solidFill>
                  <a:schemeClr val="tx2">
                    <a:shade val="55000"/>
                  </a:schemeClr>
                </a:solidFill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lang="cs-CZ" sz="2000"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164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Wingdings 2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Maminka</cp:lastModifiedBy>
  <cp:revision>5</cp:revision>
  <dcterms:created xsi:type="dcterms:W3CDTF">2012-01-01T17:01:42Z</dcterms:created>
  <dcterms:modified xsi:type="dcterms:W3CDTF">2012-03-16T07:38:29Z</dcterms:modified>
</cp:coreProperties>
</file>