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4" r:id="rId5"/>
    <p:sldId id="265" r:id="rId6"/>
    <p:sldId id="258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620688"/>
            <a:ext cx="2483768" cy="72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1691680" y="260648"/>
            <a:ext cx="7128792" cy="6048672"/>
            <a:chOff x="1440160" y="260648"/>
            <a:chExt cx="7128792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3600400" y="836712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2556284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2790056" y="1340768"/>
              <a:ext cx="4429000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980220" y="1916832"/>
              <a:ext cx="604867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Geometrie v rovině a prostoru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2016224" y="2492896"/>
              <a:ext cx="655272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Trojúhelníky, trojúhelníková nerovnost</a:t>
              </a: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2574032" y="306896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2574032" y="357301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srpen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2574032" y="414908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5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440160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</a:t>
              </a: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slouží ke kategorizaci znalostí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 o  trojúhelníku.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87624" y="1916832"/>
            <a:ext cx="6624736" cy="27363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1"/>
          <p:cNvSpPr>
            <a:spLocks noGrp="1"/>
          </p:cNvSpPr>
          <p:nvPr/>
        </p:nvSpPr>
        <p:spPr>
          <a:xfrm>
            <a:off x="611560" y="1844824"/>
            <a:ext cx="7772400" cy="2808312"/>
          </a:xfrm>
          <a:prstGeom prst="rect">
            <a:avLst/>
          </a:prstGeom>
          <a:noFill/>
        </p:spPr>
        <p:txBody>
          <a:bodyPr anchor="t" anchorCtr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sz="4400">
                <a:solidFill>
                  <a:schemeClr val="tx2">
                    <a:shade val="80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6200" b="1" kern="1200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lt"/>
                <a:cs typeface="+mj-lt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9pPr>
          </a:lstStyle>
          <a:p>
            <a:pPr eaLnBrk="1" hangingPunct="1">
              <a:defRPr/>
            </a:pPr>
            <a:r>
              <a:rPr lang="cs-CZ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Trojúhelníky, trojúhelníková nerovnost</a:t>
            </a:r>
            <a:endParaRPr lang="cs-CZ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Podnadpis 2"/>
          <p:cNvSpPr>
            <a:spLocks noGrp="1"/>
          </p:cNvSpPr>
          <p:nvPr/>
        </p:nvSpPr>
        <p:spPr bwMode="auto">
          <a:xfrm>
            <a:off x="419100" y="677069"/>
            <a:ext cx="8305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dirty="0" smtClean="0"/>
              <a:t>VY_42_INOVACE_14_Trojúhelníky, trojúhelníková nerovnost</a:t>
            </a:r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800" y="4796632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Pojmenuj správně strany trojúhelníka</a:t>
            </a:r>
            <a:endParaRPr lang="cs-CZ" dirty="0"/>
          </a:p>
        </p:txBody>
      </p:sp>
      <p:sp>
        <p:nvSpPr>
          <p:cNvPr id="3" name="Rovnoramenný trojúhelník 2"/>
          <p:cNvSpPr/>
          <p:nvPr/>
        </p:nvSpPr>
        <p:spPr>
          <a:xfrm>
            <a:off x="467544" y="1412776"/>
            <a:ext cx="2016224" cy="2232248"/>
          </a:xfrm>
          <a:prstGeom prst="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Pravoúhlý trojúhelník 3"/>
          <p:cNvSpPr/>
          <p:nvPr/>
        </p:nvSpPr>
        <p:spPr>
          <a:xfrm>
            <a:off x="4932040" y="1772816"/>
            <a:ext cx="2736304" cy="576064"/>
          </a:xfrm>
          <a:prstGeom prst="rtTriangl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>
            <a:off x="3923928" y="2996952"/>
            <a:ext cx="2592288" cy="720080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ravoúhlý trojúhelník 5"/>
          <p:cNvSpPr/>
          <p:nvPr/>
        </p:nvSpPr>
        <p:spPr>
          <a:xfrm>
            <a:off x="5580112" y="4077072"/>
            <a:ext cx="2880320" cy="1988840"/>
          </a:xfrm>
          <a:prstGeom prst="rt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899592" y="4077072"/>
            <a:ext cx="2448272" cy="2304256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331640" y="1052736"/>
            <a:ext cx="413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 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83768" y="3645024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3717032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60032" y="1412776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16016" y="2348880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07704" y="3717032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Q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347864" y="6309320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3568" y="6381328"/>
            <a:ext cx="336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04048" y="2636912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516216" y="3717032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707904" y="3717032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364088" y="3717032"/>
            <a:ext cx="330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G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8460432" y="5877272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364088" y="6021288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740352" y="2132856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chybějící vrcholy</a:t>
            </a:r>
            <a:endParaRPr lang="cs-CZ" dirty="0"/>
          </a:p>
        </p:txBody>
      </p:sp>
      <p:sp>
        <p:nvSpPr>
          <p:cNvPr id="3" name="Rovnoramenný trojúhelník 2"/>
          <p:cNvSpPr/>
          <p:nvPr/>
        </p:nvSpPr>
        <p:spPr>
          <a:xfrm>
            <a:off x="6948264" y="2492896"/>
            <a:ext cx="1008112" cy="1008112"/>
          </a:xfrm>
          <a:prstGeom prst="triangl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ovnoramenný trojúhelník 3"/>
          <p:cNvSpPr/>
          <p:nvPr/>
        </p:nvSpPr>
        <p:spPr>
          <a:xfrm>
            <a:off x="971600" y="476672"/>
            <a:ext cx="360040" cy="5256584"/>
          </a:xfrm>
          <a:prstGeom prst="triangl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>
            <a:off x="1691680" y="1484784"/>
            <a:ext cx="2016224" cy="1872208"/>
          </a:xfrm>
          <a:prstGeom prst="triangl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ravoúhlý trojúhelník 5"/>
          <p:cNvSpPr/>
          <p:nvPr/>
        </p:nvSpPr>
        <p:spPr>
          <a:xfrm>
            <a:off x="4788024" y="3573016"/>
            <a:ext cx="2160240" cy="1584176"/>
          </a:xfrm>
          <a:prstGeom prst="rtTriangl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ravoúhlý trojúhelník 6"/>
          <p:cNvSpPr/>
          <p:nvPr/>
        </p:nvSpPr>
        <p:spPr>
          <a:xfrm>
            <a:off x="2195736" y="4869160"/>
            <a:ext cx="2160240" cy="288032"/>
          </a:xfrm>
          <a:prstGeom prst="rtTriangl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076056" y="20608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43608" y="5733256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x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259632" y="3645024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2132856"/>
            <a:ext cx="276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771800" y="5157192"/>
            <a:ext cx="369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07704" y="479715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843808" y="458112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724128" y="5229200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499992" y="4149080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380312" y="3501008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940152" y="407707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q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04248" y="278092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740352" y="2708920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g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699792" y="3356992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347864" y="220486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763688" y="213285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Pokuste se sestrojit tyto trojúhelníky: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2116832"/>
          </a:xfrm>
        </p:spPr>
        <p:txBody>
          <a:bodyPr/>
          <a:lstStyle/>
          <a:p>
            <a:r>
              <a:rPr lang="cs-CZ" dirty="0" smtClean="0"/>
              <a:t>t</a:t>
            </a:r>
            <a:r>
              <a:rPr lang="cs-CZ" dirty="0" smtClean="0"/>
              <a:t>rojúhelník </a:t>
            </a:r>
            <a:r>
              <a:rPr lang="cs-CZ" dirty="0" smtClean="0"/>
              <a:t>XYZ</a:t>
            </a:r>
          </a:p>
          <a:p>
            <a:r>
              <a:rPr lang="cs-CZ" dirty="0" smtClean="0"/>
              <a:t>x = 2 cm</a:t>
            </a:r>
          </a:p>
          <a:p>
            <a:r>
              <a:rPr lang="cs-CZ" dirty="0" smtClean="0"/>
              <a:t>y = 4 cm</a:t>
            </a:r>
          </a:p>
          <a:p>
            <a:r>
              <a:rPr lang="cs-CZ" dirty="0" smtClean="0"/>
              <a:t>z = 6 cm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2260848"/>
          </a:xfrm>
        </p:spPr>
        <p:txBody>
          <a:bodyPr/>
          <a:lstStyle/>
          <a:p>
            <a:r>
              <a:rPr lang="cs-CZ" dirty="0" smtClean="0"/>
              <a:t>t</a:t>
            </a:r>
            <a:r>
              <a:rPr lang="cs-CZ" dirty="0" smtClean="0"/>
              <a:t>rojúhelník </a:t>
            </a:r>
            <a:r>
              <a:rPr lang="cs-CZ" dirty="0" smtClean="0"/>
              <a:t>TUV</a:t>
            </a:r>
          </a:p>
          <a:p>
            <a:r>
              <a:rPr lang="cs-CZ" dirty="0" smtClean="0"/>
              <a:t>t = 3 cm</a:t>
            </a:r>
          </a:p>
          <a:p>
            <a:r>
              <a:rPr lang="cs-CZ" dirty="0" smtClean="0"/>
              <a:t>u = 4 cm</a:t>
            </a:r>
          </a:p>
          <a:p>
            <a:r>
              <a:rPr lang="cs-CZ" dirty="0" smtClean="0"/>
              <a:t>v = 5 cm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3717032"/>
            <a:ext cx="3637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Trojúhelník XYZ nejde sestrojit. Proč?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835696" y="4077072"/>
            <a:ext cx="5239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 strany trojúhelníku platí trojúhelníková </a:t>
            </a:r>
            <a:r>
              <a:rPr lang="cs-CZ" dirty="0" smtClean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nerovnost.</a:t>
            </a:r>
            <a:endParaRPr lang="cs-CZ" dirty="0">
              <a:ln w="18415" cmpd="sng">
                <a:solidFill>
                  <a:srgbClr val="7030A0"/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4797152"/>
            <a:ext cx="24064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 + b &lt; _____</a:t>
            </a:r>
            <a:endParaRPr lang="cs-CZ" sz="3200" dirty="0">
              <a:ln w="18415" cmpd="sng">
                <a:solidFill>
                  <a:srgbClr val="7030A0"/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75856" y="5517232"/>
            <a:ext cx="23631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 + c &lt; _____</a:t>
            </a:r>
            <a:endParaRPr lang="cs-CZ" sz="3200" dirty="0">
              <a:ln w="18415" cmpd="sng">
                <a:solidFill>
                  <a:srgbClr val="7030A0"/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228184" y="4797152"/>
            <a:ext cx="23823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n w="18415" cmpd="sng">
                  <a:solidFill>
                    <a:srgbClr val="7030A0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 + b &lt; _____</a:t>
            </a:r>
            <a:endParaRPr lang="cs-CZ" sz="3200" dirty="0">
              <a:ln w="18415" cmpd="sng">
                <a:solidFill>
                  <a:srgbClr val="7030A0"/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 descr="C:\Users\Hanka\AppData\Local\Microsoft\Windows\Temporary Internet Files\Content.IE5\TAGNOITR\MC90044190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844824"/>
            <a:ext cx="1520825" cy="1797050"/>
          </a:xfrm>
          <a:prstGeom prst="rect">
            <a:avLst/>
          </a:prstGeom>
          <a:noFill/>
        </p:spPr>
      </p:pic>
      <p:pic>
        <p:nvPicPr>
          <p:cNvPr id="1027" name="Picture 3" descr="C:\Users\Hanka\AppData\Local\Microsoft\Windows\Temporary Internet Files\Content.IE5\UV0KXPQL\MM90030336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2492896"/>
            <a:ext cx="1431297" cy="1368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anka\AppData\Local\Microsoft\Windows\Temporary Internet Files\Content.IE5\7BTEBE90\MP9004050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212976"/>
            <a:ext cx="5000984" cy="3345886"/>
          </a:xfrm>
          <a:prstGeom prst="rect">
            <a:avLst/>
          </a:prstGeom>
          <a:noFill/>
        </p:spPr>
      </p:pic>
      <p:sp>
        <p:nvSpPr>
          <p:cNvPr id="7" name="Rovnoramenný trojúhelník 6"/>
          <p:cNvSpPr/>
          <p:nvPr/>
        </p:nvSpPr>
        <p:spPr>
          <a:xfrm>
            <a:off x="395536" y="476672"/>
            <a:ext cx="2880320" cy="1944216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707904" y="620688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Hrajete kulečník?</a:t>
            </a:r>
          </a:p>
          <a:p>
            <a:r>
              <a:rPr lang="cs-CZ" dirty="0" smtClean="0"/>
              <a:t>Na začátku hry se koule usadí do trojúhelníka.</a:t>
            </a:r>
          </a:p>
          <a:p>
            <a:r>
              <a:rPr lang="cs-CZ" dirty="0" smtClean="0"/>
              <a:t>Tento trojúhelník má všechny strany stejně </a:t>
            </a:r>
            <a:r>
              <a:rPr lang="cs-CZ" dirty="0" smtClean="0"/>
              <a:t>dlouhé,</a:t>
            </a:r>
            <a:endParaRPr lang="cs-CZ" dirty="0" smtClean="0"/>
          </a:p>
          <a:p>
            <a:r>
              <a:rPr lang="cs-CZ" dirty="0" smtClean="0"/>
              <a:t> 30 cm.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87624" y="2636912"/>
            <a:ext cx="75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30 cm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836712"/>
            <a:ext cx="75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30 cm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771800" y="1124744"/>
            <a:ext cx="753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30 cm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51520" y="5157192"/>
            <a:ext cx="35028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Pokus se narýsovat trojúhelník EFG,</a:t>
            </a:r>
          </a:p>
          <a:p>
            <a:r>
              <a:rPr lang="cs-CZ" dirty="0" smtClean="0"/>
              <a:t>e = 3 </a:t>
            </a:r>
            <a:r>
              <a:rPr lang="cs-CZ" dirty="0" smtClean="0"/>
              <a:t>cm.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491880" y="1988840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Jak nazýváme trojúhelník, který má všechny strany stejně dlouhé?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499992" y="2420888"/>
            <a:ext cx="3312368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ROVNOSTRANNÝ</a:t>
            </a:r>
            <a:endParaRPr lang="cs-CZ" sz="3200" b="1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050" name="Picture 2" descr="C:\Users\Hanka\AppData\Local\Microsoft\Windows\Temporary Internet Files\Content.IE5\ECX4GS6Y\MC90043441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924944"/>
            <a:ext cx="1625600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7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vnoramenný trojúhelník 2"/>
          <p:cNvSpPr/>
          <p:nvPr/>
        </p:nvSpPr>
        <p:spPr>
          <a:xfrm>
            <a:off x="1043608" y="764704"/>
            <a:ext cx="1800200" cy="4968552"/>
          </a:xfrm>
          <a:prstGeom prst="triangle">
            <a:avLst/>
          </a:prstGeom>
          <a:solidFill>
            <a:schemeClr val="accent6">
              <a:lumMod val="7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771800" y="980728"/>
            <a:ext cx="32002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Trojúhelník ABC má délky </a:t>
            </a:r>
            <a:r>
              <a:rPr lang="cs-CZ" dirty="0" smtClean="0"/>
              <a:t>stran:</a:t>
            </a:r>
            <a:endParaRPr lang="cs-CZ" dirty="0" smtClean="0"/>
          </a:p>
          <a:p>
            <a:r>
              <a:rPr lang="cs-CZ" dirty="0" smtClean="0"/>
              <a:t>/AB</a:t>
            </a:r>
            <a:r>
              <a:rPr lang="cs-CZ" dirty="0" smtClean="0"/>
              <a:t>/ = </a:t>
            </a:r>
            <a:r>
              <a:rPr lang="cs-CZ" dirty="0" smtClean="0"/>
              <a:t>3 m </a:t>
            </a:r>
          </a:p>
          <a:p>
            <a:r>
              <a:rPr lang="cs-CZ" dirty="0" smtClean="0"/>
              <a:t>/BC</a:t>
            </a:r>
            <a:r>
              <a:rPr lang="cs-CZ" dirty="0" smtClean="0"/>
              <a:t>/ = /</a:t>
            </a:r>
            <a:r>
              <a:rPr lang="cs-CZ" dirty="0" smtClean="0"/>
              <a:t>AC</a:t>
            </a:r>
            <a:r>
              <a:rPr lang="cs-CZ" dirty="0" smtClean="0"/>
              <a:t>/ = </a:t>
            </a:r>
            <a:r>
              <a:rPr lang="cs-CZ" dirty="0" smtClean="0"/>
              <a:t>9m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843808" y="587727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7584" y="5877272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63688" y="332656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67944" y="5373216"/>
            <a:ext cx="36524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ROVNORAMENNÝ</a:t>
            </a:r>
            <a:endParaRPr lang="cs-CZ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211960" y="4653136"/>
            <a:ext cx="3234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Jak se nazývá tento trojúhelník?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059832" y="2204864"/>
            <a:ext cx="2628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Shodné strany se nazývají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75856" y="3284984"/>
            <a:ext cx="2235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Třetí strana se nazývá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56176" y="3140968"/>
            <a:ext cx="20493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ZÁKLADNA</a:t>
            </a:r>
            <a:endParaRPr lang="cs-CZ" sz="3200" b="1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156176" y="2060848"/>
            <a:ext cx="17427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RAMENA</a:t>
            </a:r>
            <a:endParaRPr lang="cs-CZ" sz="3200" b="1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277394" y="2643486"/>
            <a:ext cx="3338190" cy="476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Pravoúhlý trojúhelník 1"/>
          <p:cNvSpPr/>
          <p:nvPr/>
        </p:nvSpPr>
        <p:spPr>
          <a:xfrm>
            <a:off x="971600" y="764704"/>
            <a:ext cx="5256584" cy="2160240"/>
          </a:xfrm>
          <a:prstGeom prst="rtTriangle">
            <a:avLst/>
          </a:prstGeom>
          <a:solidFill>
            <a:schemeClr val="accent2">
              <a:lumMod val="40000"/>
              <a:lumOff val="60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347864" y="548680"/>
            <a:ext cx="55261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Toto je </a:t>
            </a:r>
            <a:r>
              <a:rPr lang="cs-CZ" sz="3600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pravoúhlý trojúhelník</a:t>
            </a:r>
            <a:r>
              <a:rPr lang="cs-CZ" dirty="0" smtClean="0"/>
              <a:t> KLM.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27584" y="404664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2996952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56176" y="2924944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</a:t>
            </a:r>
            <a:endParaRPr lang="cs-CZ" dirty="0"/>
          </a:p>
        </p:txBody>
      </p:sp>
      <p:sp>
        <p:nvSpPr>
          <p:cNvPr id="10" name="Pravoúhlý trojúhelník 9"/>
          <p:cNvSpPr/>
          <p:nvPr/>
        </p:nvSpPr>
        <p:spPr>
          <a:xfrm>
            <a:off x="6156176" y="3861048"/>
            <a:ext cx="1152128" cy="1296144"/>
          </a:xfrm>
          <a:prstGeom prst="rt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Pravoúhlý trojúhelník 10"/>
          <p:cNvSpPr/>
          <p:nvPr/>
        </p:nvSpPr>
        <p:spPr>
          <a:xfrm rot="5400000">
            <a:off x="6840252" y="4617132"/>
            <a:ext cx="1080120" cy="2592288"/>
          </a:xfrm>
          <a:prstGeom prst="rtTriangl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Pravoúhlý trojúhelník 11"/>
          <p:cNvSpPr/>
          <p:nvPr/>
        </p:nvSpPr>
        <p:spPr>
          <a:xfrm rot="10800000">
            <a:off x="1187624" y="5445224"/>
            <a:ext cx="4680520" cy="576064"/>
          </a:xfrm>
          <a:prstGeom prst="rt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Pravoúhlý trojúhelník 12"/>
          <p:cNvSpPr/>
          <p:nvPr/>
        </p:nvSpPr>
        <p:spPr>
          <a:xfrm rot="16200000">
            <a:off x="4463988" y="3753036"/>
            <a:ext cx="1800200" cy="1008112"/>
          </a:xfrm>
          <a:prstGeom prst="rt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zdroje: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Microsoft - </a:t>
            </a:r>
            <a:r>
              <a:rPr kumimoji="0" lang="cs-CZ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http://office.microsoft.com</a:t>
            </a:r>
            <a:endParaRPr kumimoji="0" lang="cs-CZ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281</Words>
  <Application>Microsoft Office PowerPoint</Application>
  <PresentationFormat>Předvádění na obrazovce (4:3)</PresentationFormat>
  <Paragraphs>96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Pojmenuj správně strany trojúhelníka</vt:lpstr>
      <vt:lpstr>Doplň chybějící vrcholy</vt:lpstr>
      <vt:lpstr>Pokuste se sestrojit tyto trojúhelníky: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Hanka</dc:creator>
  <cp:lastModifiedBy>expert</cp:lastModifiedBy>
  <cp:revision>7</cp:revision>
  <dcterms:created xsi:type="dcterms:W3CDTF">2012-01-01T17:42:09Z</dcterms:created>
  <dcterms:modified xsi:type="dcterms:W3CDTF">2012-03-19T09:59:18Z</dcterms:modified>
</cp:coreProperties>
</file>