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0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D2600135-A0C0-4634-8BBE-AE747D2C6055}">
          <p14:sldIdLst>
            <p14:sldId id="260"/>
            <p14:sldId id="262"/>
            <p14:sldId id="263"/>
            <p14:sldId id="264"/>
            <p14:sldId id="265"/>
          </p14:sldIdLst>
        </p14:section>
        <p14:section name="Oddíl bez názvu" id="{5DD494B6-C41B-4475-8FB1-BA91322DC163}">
          <p14:sldIdLst>
            <p14:sldId id="266"/>
            <p14:sldId id="267"/>
            <p14:sldId id="268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35D3CF-CA47-4147-AA1A-DE3F184E8CB9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999DBF-1FAE-4211-87CB-D79F39CA69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0460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32656"/>
            <a:ext cx="3857625" cy="866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899592" y="1340768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cs-CZ" b="1" dirty="0"/>
              <a:t>ZÁKLADNÍ ŠKOLA SLOVAN, KROMĚŘÍŽ, PŘÍSPĚVKOVÁ ORGANIZACE</a:t>
            </a:r>
            <a:endParaRPr lang="cs-CZ" dirty="0"/>
          </a:p>
          <a:p>
            <a:pPr hangingPunct="0"/>
            <a:r>
              <a:rPr lang="cs-CZ" b="1" dirty="0"/>
              <a:t>ZEYEROVA 3354, 767 01 KROMĚŘÍŽ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2132856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cs-CZ" dirty="0"/>
              <a:t>projekt v rámci vzdělávacího programu</a:t>
            </a:r>
          </a:p>
          <a:p>
            <a:pPr hangingPunct="0"/>
            <a:r>
              <a:rPr lang="cs-CZ" dirty="0"/>
              <a:t>VZDĚLÁNÍ PRO KONKURENCESCHOPNOST</a:t>
            </a:r>
          </a:p>
        </p:txBody>
      </p:sp>
      <p:sp>
        <p:nvSpPr>
          <p:cNvPr id="5" name="Obdélník 4"/>
          <p:cNvSpPr/>
          <p:nvPr/>
        </p:nvSpPr>
        <p:spPr>
          <a:xfrm>
            <a:off x="899592" y="2828836"/>
            <a:ext cx="66247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cs-CZ" dirty="0"/>
              <a:t>ZS SLOVAN</a:t>
            </a:r>
          </a:p>
          <a:p>
            <a:pPr hangingPunct="0"/>
            <a:r>
              <a:rPr lang="cs-CZ" dirty="0"/>
              <a:t>ŠABLONA ČÍSLO: III/2</a:t>
            </a:r>
          </a:p>
          <a:p>
            <a:pPr hangingPunct="0"/>
            <a:r>
              <a:rPr lang="cs-CZ" dirty="0"/>
              <a:t>NÁZEV:  INOVACE A ZKVALITNĚNÍ VÝUKY PROSTŘEDNICTVÍM ICT</a:t>
            </a:r>
          </a:p>
        </p:txBody>
      </p:sp>
      <p:sp>
        <p:nvSpPr>
          <p:cNvPr id="6" name="Obdélník 5"/>
          <p:cNvSpPr/>
          <p:nvPr/>
        </p:nvSpPr>
        <p:spPr>
          <a:xfrm>
            <a:off x="921728" y="3933056"/>
            <a:ext cx="6458584" cy="14773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hangingPunct="0"/>
            <a:r>
              <a:rPr lang="cs-CZ" dirty="0" smtClean="0"/>
              <a:t>Předmět</a:t>
            </a:r>
            <a:r>
              <a:rPr lang="cs-CZ" dirty="0"/>
              <a:t>: 	</a:t>
            </a:r>
            <a:r>
              <a:rPr lang="cs-CZ" b="1" dirty="0" smtClean="0">
                <a:solidFill>
                  <a:srgbClr val="0033CC"/>
                </a:solidFill>
              </a:rPr>
              <a:t>Fyzika</a:t>
            </a:r>
            <a:r>
              <a:rPr lang="cs-CZ" dirty="0" smtClean="0">
                <a:solidFill>
                  <a:srgbClr val="0033CC"/>
                </a:solidFill>
              </a:rPr>
              <a:t> </a:t>
            </a:r>
            <a:endParaRPr lang="cs-CZ" dirty="0">
              <a:solidFill>
                <a:srgbClr val="0033CC"/>
              </a:solidFill>
            </a:endParaRPr>
          </a:p>
          <a:p>
            <a:pPr hangingPunct="0"/>
            <a:r>
              <a:rPr lang="cs-CZ" dirty="0"/>
              <a:t>Ročník:		</a:t>
            </a:r>
            <a:r>
              <a:rPr lang="cs-CZ" b="1" dirty="0" smtClean="0">
                <a:solidFill>
                  <a:srgbClr val="0033CC"/>
                </a:solidFill>
              </a:rPr>
              <a:t>8</a:t>
            </a:r>
            <a:r>
              <a:rPr lang="cs-CZ" b="1" dirty="0">
                <a:solidFill>
                  <a:srgbClr val="0033CC"/>
                </a:solidFill>
              </a:rPr>
              <a:t>.</a:t>
            </a:r>
            <a:endParaRPr lang="cs-CZ" dirty="0">
              <a:solidFill>
                <a:srgbClr val="0033CC"/>
              </a:solidFill>
            </a:endParaRPr>
          </a:p>
          <a:p>
            <a:pPr hangingPunct="0"/>
            <a:r>
              <a:rPr lang="cs-CZ" dirty="0"/>
              <a:t>Téma:		</a:t>
            </a:r>
            <a:r>
              <a:rPr lang="cs-CZ" b="1" dirty="0" smtClean="0">
                <a:solidFill>
                  <a:srgbClr val="0033CC"/>
                </a:solidFill>
              </a:rPr>
              <a:t>Energie</a:t>
            </a:r>
            <a:endParaRPr lang="cs-CZ" dirty="0">
              <a:solidFill>
                <a:srgbClr val="0033CC"/>
              </a:solidFill>
            </a:endParaRPr>
          </a:p>
          <a:p>
            <a:pPr hangingPunct="0"/>
            <a:r>
              <a:rPr lang="cs-CZ" dirty="0"/>
              <a:t>Autor: 		</a:t>
            </a:r>
            <a:r>
              <a:rPr lang="cs-CZ" b="1" dirty="0">
                <a:solidFill>
                  <a:srgbClr val="0033CC"/>
                </a:solidFill>
              </a:rPr>
              <a:t>Mgr. Silvie Mihaldová</a:t>
            </a:r>
            <a:endParaRPr lang="cs-CZ" dirty="0">
              <a:solidFill>
                <a:srgbClr val="0033CC"/>
              </a:solidFill>
            </a:endParaRPr>
          </a:p>
          <a:p>
            <a:pPr hangingPunct="0"/>
            <a:r>
              <a:rPr lang="cs-CZ" dirty="0"/>
              <a:t>Datum vytvoření:	</a:t>
            </a:r>
            <a:r>
              <a:rPr lang="cs-CZ" b="1" dirty="0" smtClean="0">
                <a:solidFill>
                  <a:srgbClr val="0033CC"/>
                </a:solidFill>
              </a:rPr>
              <a:t>16</a:t>
            </a:r>
            <a:r>
              <a:rPr lang="cs-CZ" b="1" dirty="0">
                <a:solidFill>
                  <a:srgbClr val="0033CC"/>
                </a:solidFill>
              </a:rPr>
              <a:t>. 9. 2011</a:t>
            </a:r>
            <a:endParaRPr lang="cs-CZ" dirty="0">
              <a:solidFill>
                <a:srgbClr val="0033CC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62712" y="5877272"/>
            <a:ext cx="264713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hangingPunct="0"/>
            <a:r>
              <a:rPr lang="cs-CZ" b="1" dirty="0">
                <a:solidFill>
                  <a:srgbClr val="0070C0"/>
                </a:solidFill>
              </a:rPr>
              <a:t>VY_32_INOVACE_46_SM  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959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268760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</a:rPr>
              <a:t>ANOTACE</a:t>
            </a:r>
            <a:r>
              <a:rPr lang="cs-CZ" b="1" dirty="0" smtClean="0"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</a:rPr>
              <a:t>:</a:t>
            </a:r>
          </a:p>
          <a:p>
            <a:endParaRPr lang="cs-CZ" b="1" dirty="0"/>
          </a:p>
          <a:p>
            <a:pPr lvl="0"/>
            <a:r>
              <a:rPr lang="cs-CZ" dirty="0"/>
              <a:t>Práce je určena pro žáky 8. ročníku</a:t>
            </a:r>
            <a:r>
              <a:rPr lang="cs-CZ" dirty="0" smtClean="0"/>
              <a:t>.</a:t>
            </a:r>
          </a:p>
          <a:p>
            <a:pPr lvl="0"/>
            <a:endParaRPr lang="cs-CZ" b="1" dirty="0"/>
          </a:p>
          <a:p>
            <a:pPr lvl="0"/>
            <a:r>
              <a:rPr lang="cs-CZ" u="sng" dirty="0"/>
              <a:t>Téma</a:t>
            </a:r>
            <a:r>
              <a:rPr lang="cs-CZ" dirty="0"/>
              <a:t>: </a:t>
            </a:r>
            <a:r>
              <a:rPr lang="cs-CZ" dirty="0" smtClean="0"/>
              <a:t>Energie</a:t>
            </a:r>
            <a:endParaRPr lang="cs-CZ" dirty="0"/>
          </a:p>
          <a:p>
            <a:r>
              <a:rPr lang="cs-CZ" dirty="0"/>
              <a:t> </a:t>
            </a:r>
          </a:p>
          <a:p>
            <a:pPr lvl="0"/>
            <a:r>
              <a:rPr lang="cs-CZ" u="sng" dirty="0"/>
              <a:t>Cíl</a:t>
            </a:r>
            <a:r>
              <a:rPr lang="cs-CZ" dirty="0"/>
              <a:t>: Seznámení s  </a:t>
            </a:r>
            <a:r>
              <a:rPr lang="cs-CZ" dirty="0" smtClean="0"/>
              <a:t>pojmem a fyzikální </a:t>
            </a:r>
            <a:r>
              <a:rPr lang="cs-CZ" dirty="0"/>
              <a:t>veličinou </a:t>
            </a:r>
            <a:r>
              <a:rPr lang="cs-CZ" dirty="0" smtClean="0"/>
              <a:t>energie a její jednotkou. </a:t>
            </a:r>
            <a:endParaRPr lang="cs-CZ" dirty="0"/>
          </a:p>
          <a:p>
            <a:endParaRPr lang="cs-CZ" dirty="0"/>
          </a:p>
          <a:p>
            <a:pPr lvl="0"/>
            <a:r>
              <a:rPr lang="cs-CZ" u="sng" dirty="0"/>
              <a:t>Možnosti využití</a:t>
            </a:r>
            <a:r>
              <a:rPr lang="cs-CZ" dirty="0"/>
              <a:t>:  Materiál je určen k použití na interaktivní tabuli.</a:t>
            </a:r>
            <a:endParaRPr lang="cs-CZ" b="1" dirty="0"/>
          </a:p>
          <a:p>
            <a:r>
              <a:rPr lang="cs-CZ" dirty="0" smtClean="0"/>
              <a:t>Úvod do kapitoly energie, vytvoření představy  o různých druzích energií.</a:t>
            </a:r>
          </a:p>
          <a:p>
            <a:endParaRPr lang="cs-CZ" b="1" dirty="0"/>
          </a:p>
          <a:p>
            <a:pPr lvl="0"/>
            <a:r>
              <a:rPr lang="cs-CZ" u="sng" dirty="0"/>
              <a:t>Práce se skládá</a:t>
            </a:r>
            <a:r>
              <a:rPr lang="cs-CZ" dirty="0"/>
              <a:t>: </a:t>
            </a:r>
            <a:endParaRPr lang="cs-CZ" b="1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/>
              <a:t>ze stručného přehledu teorie </a:t>
            </a:r>
            <a:endParaRPr lang="cs-CZ" b="1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/>
              <a:t>z </a:t>
            </a:r>
            <a:r>
              <a:rPr lang="cs-CZ" dirty="0" smtClean="0"/>
              <a:t>ilustračních fotografií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13510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1859340"/>
            <a:ext cx="65527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cs-CZ" b="1" dirty="0"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</a:rPr>
              <a:t>PILOTÁŽ:	</a:t>
            </a:r>
            <a:endParaRPr lang="cs-CZ" b="1" dirty="0" smtClean="0">
              <a:effectLst>
                <a:outerShdw blurRad="41275" dist="12700" dir="12000000" algn="tl">
                  <a:srgbClr val="000000">
                    <a:alpha val="40000"/>
                  </a:srgbClr>
                </a:outerShdw>
              </a:effectLst>
            </a:endParaRPr>
          </a:p>
          <a:p>
            <a:pPr hangingPunct="0"/>
            <a:endParaRPr lang="cs-CZ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/>
              <a:t>Práce slouží jako přehledný zápis do školního sešitu</a:t>
            </a:r>
            <a:r>
              <a:rPr lang="cs-CZ" dirty="0" smtClean="0"/>
              <a:t>.</a:t>
            </a:r>
          </a:p>
          <a:p>
            <a:pPr lvl="0"/>
            <a:endParaRPr lang="cs-CZ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/>
              <a:t>Ilustrační fotografie pomohly žákům utvořit představu, kde se všude mohou setkat s různými formami energie.</a:t>
            </a:r>
          </a:p>
          <a:p>
            <a:pPr marL="285750" lvl="0" indent="-285750">
              <a:buFont typeface="Arial" pitchFamily="34" charset="0"/>
              <a:buChar char="•"/>
            </a:pPr>
            <a:endParaRPr lang="cs-CZ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/>
              <a:t>Žáci si svůj zápis v sešitě doplnili kreslenými nebo vytištěnými obrázky.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2339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 descr="C:\Users\Nikol\AppData\Local\Microsoft\Windows\Temporary Internet Files\Content.IE5\H8S0NUA9\MP900390141[1]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6084168" y="692696"/>
            <a:ext cx="2592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b="1" dirty="0"/>
              <a:t>Energie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122660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51920" y="147990"/>
            <a:ext cx="1102802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ENERGIE</a:t>
            </a:r>
            <a:endParaRPr lang="cs-CZ" sz="2000" dirty="0">
              <a:solidFill>
                <a:srgbClr val="FF0000"/>
              </a:solidFill>
            </a:endParaRPr>
          </a:p>
        </p:txBody>
      </p:sp>
      <p:pic>
        <p:nvPicPr>
          <p:cNvPr id="3" name="Obrázek 2" descr="C:\Users\ZS SLOVAN\AppData\Local\Microsoft\Windows\Temporary Internet Files\Content.IE5\0KL9SQA2\MP900403800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00" y="1332484"/>
            <a:ext cx="4851400" cy="33847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252581" y="571464"/>
            <a:ext cx="1833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-fyzikální veličina:</a:t>
            </a:r>
          </a:p>
        </p:txBody>
      </p:sp>
      <p:sp>
        <p:nvSpPr>
          <p:cNvPr id="6" name="Obdélník 5"/>
          <p:cNvSpPr/>
          <p:nvPr/>
        </p:nvSpPr>
        <p:spPr>
          <a:xfrm>
            <a:off x="2184848" y="548100"/>
            <a:ext cx="2143536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cs-CZ" u="sng" dirty="0">
                <a:latin typeface="Comic Sans MS" pitchFamily="66" charset="0"/>
              </a:rPr>
              <a:t>značka</a:t>
            </a:r>
            <a:r>
              <a:rPr lang="cs-CZ" dirty="0"/>
              <a:t>	</a:t>
            </a:r>
            <a:r>
              <a:rPr lang="cs-CZ" b="1" dirty="0"/>
              <a:t> 	</a:t>
            </a:r>
            <a:r>
              <a:rPr lang="cs-CZ" b="1" dirty="0">
                <a:solidFill>
                  <a:srgbClr val="FF0000"/>
                </a:solidFill>
              </a:rPr>
              <a:t>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95736" y="917432"/>
            <a:ext cx="2989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kern="50" dirty="0" smtClean="0">
                <a:latin typeface="Comic Sans MS"/>
                <a:ea typeface="Times New Roman"/>
                <a:cs typeface="Times New Roman"/>
              </a:rPr>
              <a:t>jednotka</a:t>
            </a:r>
            <a:r>
              <a:rPr lang="cs-CZ" kern="50" dirty="0">
                <a:latin typeface="Comic Sans MS"/>
                <a:ea typeface="Times New Roman"/>
                <a:cs typeface="Times New Roman"/>
              </a:rPr>
              <a:t>	</a:t>
            </a:r>
            <a:r>
              <a:rPr lang="cs-CZ" kern="50" dirty="0">
                <a:solidFill>
                  <a:srgbClr val="0000FF"/>
                </a:solidFill>
                <a:latin typeface="Comic Sans MS"/>
                <a:ea typeface="Times New Roman"/>
                <a:cs typeface="Times New Roman"/>
              </a:rPr>
              <a:t>[J, kWh]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07436" y="5029200"/>
            <a:ext cx="6966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spcAft>
                <a:spcPts val="0"/>
              </a:spcAft>
            </a:pPr>
            <a:r>
              <a:rPr lang="cs-CZ" sz="2000" kern="50" dirty="0">
                <a:solidFill>
                  <a:srgbClr val="FF0000"/>
                </a:solidFill>
                <a:highlight>
                  <a:srgbClr val="D3D3D3"/>
                </a:highlight>
                <a:latin typeface="Comic Sans MS"/>
                <a:ea typeface="Times New Roman"/>
              </a:rPr>
              <a:t>Aby těleso ZÍSKALO energii, musí se </a:t>
            </a:r>
            <a:r>
              <a:rPr lang="cs-CZ" sz="2000" kern="50" dirty="0" smtClean="0">
                <a:solidFill>
                  <a:srgbClr val="FF0000"/>
                </a:solidFill>
                <a:highlight>
                  <a:srgbClr val="D3D3D3"/>
                </a:highlight>
                <a:latin typeface="Comic Sans MS"/>
                <a:ea typeface="Times New Roman"/>
              </a:rPr>
              <a:t>vykonat</a:t>
            </a:r>
          </a:p>
          <a:p>
            <a:pPr algn="ctr" hangingPunct="0">
              <a:spcAft>
                <a:spcPts val="0"/>
              </a:spcAft>
            </a:pPr>
            <a:r>
              <a:rPr lang="cs-CZ" sz="2000" kern="50" dirty="0" smtClean="0">
                <a:solidFill>
                  <a:srgbClr val="FF0000"/>
                </a:solidFill>
                <a:highlight>
                  <a:srgbClr val="D3D3D3"/>
                </a:highlight>
                <a:latin typeface="Comic Sans MS"/>
                <a:ea typeface="Times New Roman"/>
              </a:rPr>
              <a:t> </a:t>
            </a:r>
            <a:r>
              <a:rPr lang="cs-CZ" sz="2000" kern="50" dirty="0">
                <a:solidFill>
                  <a:srgbClr val="FF0000"/>
                </a:solidFill>
                <a:highlight>
                  <a:srgbClr val="D3D3D3"/>
                </a:highlight>
                <a:latin typeface="Comic Sans MS"/>
                <a:ea typeface="Times New Roman"/>
              </a:rPr>
              <a:t>práce.</a:t>
            </a:r>
            <a:endParaRPr lang="cs-CZ" sz="2000" kern="50" dirty="0">
              <a:effectLst/>
              <a:latin typeface="Times New Roman"/>
              <a:ea typeface="Times New Roman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02552" y="5767820"/>
            <a:ext cx="66905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spcAft>
                <a:spcPts val="0"/>
              </a:spcAft>
            </a:pPr>
            <a:r>
              <a:rPr lang="cs-CZ" sz="2000" kern="50" dirty="0">
                <a:solidFill>
                  <a:srgbClr val="008000"/>
                </a:solidFill>
                <a:highlight>
                  <a:srgbClr val="00FFFF"/>
                </a:highlight>
                <a:latin typeface="Comic Sans MS"/>
                <a:ea typeface="Times New Roman"/>
              </a:rPr>
              <a:t>ENERGIE vyjadřuje SCHOPNOST tělesa </a:t>
            </a:r>
            <a:r>
              <a:rPr lang="cs-CZ" sz="2000" kern="50" dirty="0" smtClean="0">
                <a:solidFill>
                  <a:srgbClr val="008000"/>
                </a:solidFill>
                <a:highlight>
                  <a:srgbClr val="00FFFF"/>
                </a:highlight>
                <a:latin typeface="Comic Sans MS"/>
                <a:ea typeface="Times New Roman"/>
              </a:rPr>
              <a:t>KONAT</a:t>
            </a:r>
          </a:p>
          <a:p>
            <a:pPr algn="ctr" hangingPunct="0">
              <a:spcAft>
                <a:spcPts val="0"/>
              </a:spcAft>
            </a:pPr>
            <a:r>
              <a:rPr lang="cs-CZ" sz="2000" kern="50" dirty="0" smtClean="0">
                <a:solidFill>
                  <a:srgbClr val="008000"/>
                </a:solidFill>
                <a:highlight>
                  <a:srgbClr val="00FFFF"/>
                </a:highlight>
                <a:latin typeface="Comic Sans MS"/>
                <a:ea typeface="Times New Roman"/>
              </a:rPr>
              <a:t> </a:t>
            </a:r>
            <a:r>
              <a:rPr lang="cs-CZ" sz="2000" kern="50" dirty="0">
                <a:solidFill>
                  <a:srgbClr val="008000"/>
                </a:solidFill>
                <a:highlight>
                  <a:srgbClr val="00FFFF"/>
                </a:highlight>
                <a:latin typeface="Comic Sans MS"/>
                <a:ea typeface="Times New Roman"/>
              </a:rPr>
              <a:t>PRÁCI</a:t>
            </a:r>
            <a:endParaRPr lang="cs-CZ" sz="2000" kern="5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3" name="Obrázek 12" descr="C:\Users\ZS SLOVAN\AppData\Local\Microsoft\Windows\Temporary Internet Files\Content.IE5\NMFQ5Y17\MP900406550[1]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616" y="1332484"/>
            <a:ext cx="4574786" cy="3384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13" descr="C:\Users\ZS SLOVAN\AppData\Local\Microsoft\Windows\Temporary Internet Files\Content.IE5\KFO6T0L1\MP900185095[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7092" y="3200400"/>
            <a:ext cx="2463800" cy="3657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2904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 animBg="1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01069" y="476672"/>
            <a:ext cx="6237605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hangingPunct="0">
              <a:spcAft>
                <a:spcPts val="0"/>
              </a:spcAft>
            </a:pPr>
            <a:r>
              <a:rPr lang="cs-CZ" sz="2800" b="1" u="sng" kern="50" spc="100" dirty="0">
                <a:ln w="9004" cap="flat" cmpd="sng" algn="ctr">
                  <a:solidFill>
                    <a:srgbClr val="92AEF7"/>
                  </a:solidFill>
                  <a:prstDash val="solid"/>
                  <a:round/>
                </a:ln>
                <a:solidFill>
                  <a:srgbClr val="0078FF">
                    <a:alpha val="5700"/>
                  </a:srgbClr>
                </a:solidFill>
                <a:effectLst>
                  <a:outerShdw blurRad="25006" dist="20003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omic Sans MS"/>
                <a:ea typeface="Times New Roman"/>
              </a:rPr>
              <a:t>Jak může těleso získat energii</a:t>
            </a:r>
            <a:r>
              <a:rPr lang="cs-CZ" sz="2800" b="1" kern="50" spc="100" dirty="0">
                <a:ln w="9004" cap="flat" cmpd="sng" algn="ctr">
                  <a:solidFill>
                    <a:srgbClr val="92AEF7"/>
                  </a:solidFill>
                  <a:prstDash val="solid"/>
                  <a:round/>
                </a:ln>
                <a:solidFill>
                  <a:srgbClr val="0078FF">
                    <a:alpha val="5700"/>
                  </a:srgbClr>
                </a:solidFill>
                <a:effectLst>
                  <a:outerShdw blurRad="25006" dist="20003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omic Sans MS"/>
                <a:ea typeface="Times New Roman"/>
              </a:rPr>
              <a:t>: </a:t>
            </a:r>
            <a:endParaRPr lang="cs-CZ" sz="2800" kern="5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8715" y="1285557"/>
            <a:ext cx="627362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§"/>
            </a:pPr>
            <a:r>
              <a:rPr lang="cs-CZ" sz="2000" dirty="0">
                <a:latin typeface="Comic Sans MS"/>
                <a:ea typeface="Times New Roman"/>
                <a:cs typeface="Times New Roman"/>
              </a:rPr>
              <a:t>Stlačím </a:t>
            </a:r>
            <a:r>
              <a:rPr lang="cs-CZ" sz="2000" u="sng" dirty="0">
                <a:latin typeface="Comic Sans MS"/>
                <a:ea typeface="Times New Roman"/>
                <a:cs typeface="Times New Roman"/>
              </a:rPr>
              <a:t>píst stříkačky </a:t>
            </a:r>
            <a:r>
              <a:rPr lang="cs-CZ" sz="2000" dirty="0">
                <a:latin typeface="Comic Sans MS"/>
                <a:ea typeface="Times New Roman"/>
                <a:cs typeface="Times New Roman"/>
                <a:sym typeface="Symbol"/>
              </a:rPr>
              <a:t></a:t>
            </a:r>
            <a:r>
              <a:rPr lang="cs-CZ" sz="2000" dirty="0">
                <a:latin typeface="Comic Sans MS"/>
                <a:ea typeface="Times New Roman"/>
                <a:cs typeface="Times New Roman"/>
              </a:rPr>
              <a:t> plyn uvnitř získá </a:t>
            </a:r>
            <a:r>
              <a:rPr lang="cs-CZ" sz="2000" dirty="0" smtClean="0">
                <a:latin typeface="Comic Sans MS"/>
                <a:ea typeface="Times New Roman"/>
                <a:cs typeface="Times New Roman"/>
              </a:rPr>
              <a:t>energii, </a:t>
            </a:r>
            <a:r>
              <a:rPr lang="cs-CZ" sz="2000" kern="50" dirty="0" smtClean="0">
                <a:latin typeface="Comic Sans MS"/>
                <a:ea typeface="Times New Roman"/>
              </a:rPr>
              <a:t>je </a:t>
            </a:r>
            <a:r>
              <a:rPr lang="cs-CZ" sz="2000" kern="50" dirty="0">
                <a:latin typeface="Comic Sans MS"/>
                <a:ea typeface="Times New Roman"/>
              </a:rPr>
              <a:t>schopen posunout píst zpět</a:t>
            </a:r>
            <a:endParaRPr lang="cs-CZ" sz="2000" kern="50" dirty="0">
              <a:effectLst/>
              <a:latin typeface="Times New Roman"/>
              <a:ea typeface="Times New Roman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0919" y="2143972"/>
            <a:ext cx="56624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200" u="sng" dirty="0">
                <a:latin typeface="Comic Sans MS" pitchFamily="66" charset="0"/>
              </a:rPr>
              <a:t>Třením</a:t>
            </a:r>
            <a:r>
              <a:rPr lang="cs-CZ" sz="2200" dirty="0">
                <a:latin typeface="Comic Sans MS" pitchFamily="66" charset="0"/>
              </a:rPr>
              <a:t> těleso získá tepelnou energii</a:t>
            </a:r>
          </a:p>
        </p:txBody>
      </p:sp>
      <p:sp>
        <p:nvSpPr>
          <p:cNvPr id="9" name="Obdélník 8"/>
          <p:cNvSpPr/>
          <p:nvPr/>
        </p:nvSpPr>
        <p:spPr>
          <a:xfrm>
            <a:off x="107504" y="2924944"/>
            <a:ext cx="6624736" cy="87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§"/>
            </a:pPr>
            <a:r>
              <a:rPr lang="cs-CZ" sz="2200" u="sng" dirty="0">
                <a:latin typeface="Comic Sans MS"/>
                <a:ea typeface="Times New Roman"/>
                <a:cs typeface="Times New Roman"/>
              </a:rPr>
              <a:t>Stlačím</a:t>
            </a:r>
            <a:r>
              <a:rPr lang="cs-CZ" sz="2200" dirty="0">
                <a:latin typeface="Comic Sans MS"/>
                <a:ea typeface="Times New Roman"/>
                <a:cs typeface="Times New Roman"/>
              </a:rPr>
              <a:t> </a:t>
            </a:r>
            <a:r>
              <a:rPr lang="cs-CZ" sz="2200" u="sng" dirty="0">
                <a:latin typeface="Comic Sans MS"/>
                <a:ea typeface="Times New Roman"/>
                <a:cs typeface="Times New Roman"/>
              </a:rPr>
              <a:t>pružinu, </a:t>
            </a:r>
            <a:r>
              <a:rPr lang="cs-CZ" sz="2200" dirty="0">
                <a:latin typeface="Comic Sans MS"/>
                <a:ea typeface="Times New Roman"/>
                <a:cs typeface="Times New Roman"/>
              </a:rPr>
              <a:t>pružina získá energii </a:t>
            </a:r>
            <a:r>
              <a:rPr lang="cs-CZ" sz="2200" dirty="0">
                <a:latin typeface="Comic Sans MS"/>
                <a:ea typeface="Times New Roman"/>
                <a:cs typeface="Times New Roman"/>
                <a:sym typeface="Symbol"/>
              </a:rPr>
              <a:t></a:t>
            </a:r>
            <a:r>
              <a:rPr lang="cs-CZ" sz="2200" dirty="0">
                <a:latin typeface="Comic Sans MS"/>
                <a:ea typeface="Times New Roman"/>
                <a:cs typeface="Times New Roman"/>
              </a:rPr>
              <a:t> pustím ji a ona vyskočí </a:t>
            </a:r>
            <a:endParaRPr lang="cs-CZ" sz="2200" dirty="0">
              <a:ea typeface="Times New Roman"/>
              <a:cs typeface="Times New Roman"/>
            </a:endParaRPr>
          </a:p>
        </p:txBody>
      </p:sp>
      <p:pic>
        <p:nvPicPr>
          <p:cNvPr id="1027" name="Picture 3" descr="C:\Users\ZS SLOVAN\AppData\Local\Microsoft\Windows\Temporary Internet Files\Content.IE5\S294JUYE\MP9004266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0919" y="3479031"/>
            <a:ext cx="3262337" cy="326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43508" y="4030079"/>
            <a:ext cx="573741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200" dirty="0">
                <a:latin typeface="Comic Sans MS" pitchFamily="66" charset="0"/>
              </a:rPr>
              <a:t>V tělesech je ukryta </a:t>
            </a:r>
            <a:r>
              <a:rPr lang="cs-CZ" sz="2200" u="sng" dirty="0">
                <a:latin typeface="Comic Sans MS" pitchFamily="66" charset="0"/>
              </a:rPr>
              <a:t>vnitřní energie</a:t>
            </a:r>
            <a:r>
              <a:rPr lang="cs-CZ" sz="2200" dirty="0">
                <a:latin typeface="Comic Sans MS" pitchFamily="66" charset="0"/>
              </a:rPr>
              <a:t>, která se nashromáždila při jejich vzniku (výrobě): </a:t>
            </a:r>
            <a:r>
              <a:rPr lang="cs-CZ" sz="2200" dirty="0" smtClean="0">
                <a:latin typeface="Comic Sans MS" pitchFamily="66" charset="0"/>
              </a:rPr>
              <a:t>svíčka, uhlí, dřevo...</a:t>
            </a:r>
            <a:endParaRPr lang="cs-CZ" sz="2200" dirty="0">
              <a:latin typeface="Comic Sans MS" pitchFamily="66" charset="0"/>
            </a:endParaRPr>
          </a:p>
        </p:txBody>
      </p:sp>
      <p:pic>
        <p:nvPicPr>
          <p:cNvPr id="1028" name="Picture 4" descr="C:\Users\ZS SLOVAN\AppData\Local\Microsoft\Windows\Temporary Internet Files\Content.IE5\22X3JGX9\MP900386688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81" t="6265" r="6326" b="5622"/>
          <a:stretch/>
        </p:blipFill>
        <p:spPr bwMode="auto">
          <a:xfrm>
            <a:off x="6381124" y="996320"/>
            <a:ext cx="2799388" cy="207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375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2656"/>
            <a:ext cx="6264696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"/>
            </a:pPr>
            <a:r>
              <a:rPr lang="cs-CZ" sz="2400" u="sng" dirty="0">
                <a:latin typeface="Comic Sans MS"/>
                <a:ea typeface="Times New Roman"/>
                <a:cs typeface="Times New Roman"/>
              </a:rPr>
              <a:t>Zkus vyjmenovat, jaké </a:t>
            </a:r>
            <a:r>
              <a:rPr lang="cs-CZ" sz="2400" b="1" u="sng" spc="100" dirty="0">
                <a:ln w="9004" cap="flat" cmpd="sng" algn="ctr">
                  <a:solidFill>
                    <a:srgbClr val="92AEF7"/>
                  </a:solidFill>
                  <a:prstDash val="solid"/>
                  <a:round/>
                </a:ln>
                <a:solidFill>
                  <a:srgbClr val="0078FF">
                    <a:alpha val="5700"/>
                  </a:srgbClr>
                </a:solidFill>
                <a:effectLst>
                  <a:outerShdw blurRad="25006" dist="20003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Comic Sans MS"/>
                <a:ea typeface="Times New Roman"/>
                <a:cs typeface="Times New Roman"/>
              </a:rPr>
              <a:t>DRUHY ENERGIE </a:t>
            </a:r>
            <a:r>
              <a:rPr lang="cs-CZ" sz="2400" u="sng" dirty="0">
                <a:latin typeface="Comic Sans MS"/>
                <a:ea typeface="Times New Roman"/>
                <a:cs typeface="Times New Roman"/>
              </a:rPr>
              <a:t>znáš:</a:t>
            </a:r>
            <a:r>
              <a:rPr lang="cs-CZ" sz="2400" dirty="0">
                <a:latin typeface="Comic Sans MS"/>
                <a:ea typeface="Times New Roman"/>
                <a:cs typeface="Times New Roman"/>
              </a:rPr>
              <a:t> </a:t>
            </a:r>
            <a:endParaRPr lang="cs-CZ" sz="2400" dirty="0">
              <a:ea typeface="Times New Roman"/>
              <a:cs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70503" y="1656135"/>
            <a:ext cx="15431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/>
              <a:t>elektrická</a:t>
            </a:r>
          </a:p>
        </p:txBody>
      </p:sp>
      <p:pic>
        <p:nvPicPr>
          <p:cNvPr id="2050" name="Picture 2" descr="C:\Users\ZS SLOVAN\AppData\Local\Microsoft\Windows\Temporary Internet Files\Content.IE5\S294JUYE\MP9003901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-3473"/>
            <a:ext cx="2448272" cy="321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81700" y="2219464"/>
            <a:ext cx="13260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 smtClean="0"/>
              <a:t>jaderná</a:t>
            </a:r>
            <a:endParaRPr lang="cs-CZ" sz="2000" dirty="0"/>
          </a:p>
        </p:txBody>
      </p:sp>
      <p:pic>
        <p:nvPicPr>
          <p:cNvPr id="2052" name="Picture 4" descr="C:\Users\ZS SLOVAN\AppData\Local\Microsoft\Windows\Temporary Internet Files\Content.IE5\NMFQ5Y17\MC9002871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92696"/>
            <a:ext cx="1739774" cy="19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611560" y="2825154"/>
            <a:ext cx="15124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/>
              <a:t>chemická</a:t>
            </a:r>
          </a:p>
        </p:txBody>
      </p:sp>
      <p:pic>
        <p:nvPicPr>
          <p:cNvPr id="10" name="Obrázek 9" descr="C:\Users\ZS SLOVAN\AppData\Local\Microsoft\Windows\Temporary Internet Files\Content.IE5\22X3JGX9\MP900289761[1]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74453"/>
            <a:ext cx="2052227" cy="134512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Obdélník 6"/>
          <p:cNvSpPr/>
          <p:nvPr/>
        </p:nvSpPr>
        <p:spPr>
          <a:xfrm>
            <a:off x="646979" y="3429000"/>
            <a:ext cx="15487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/>
              <a:t>pohybová</a:t>
            </a:r>
          </a:p>
        </p:txBody>
      </p:sp>
      <p:pic>
        <p:nvPicPr>
          <p:cNvPr id="2053" name="Picture 5" descr="C:\Users\ZS SLOVAN\AppData\Local\Microsoft\Windows\Temporary Internet Files\Content.IE5\S294JUYE\MP90044245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5902" y="2774842"/>
            <a:ext cx="3558097" cy="273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651160" y="3939998"/>
            <a:ext cx="14973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/>
              <a:t>polohová</a:t>
            </a:r>
          </a:p>
        </p:txBody>
      </p:sp>
      <p:pic>
        <p:nvPicPr>
          <p:cNvPr id="2054" name="Picture 6" descr="C:\Users\ZS SLOVAN\AppData\Local\Microsoft\Windows\Temporary Internet Files\Content.IE5\S294JUYE\MP90039045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7456" y="2622198"/>
            <a:ext cx="2318446" cy="263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650728" y="4509120"/>
            <a:ext cx="13972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/>
              <a:t>světelná</a:t>
            </a:r>
          </a:p>
        </p:txBody>
      </p:sp>
      <p:pic>
        <p:nvPicPr>
          <p:cNvPr id="2056" name="Picture 8" descr="C:\Users\ZS SLOVAN\AppData\Local\Microsoft\Windows\Temporary Internet Files\Content.IE5\R0FEUHMR\MP90040501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9881" y="5182620"/>
            <a:ext cx="3058781" cy="167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656465" y="5057745"/>
            <a:ext cx="13232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000" dirty="0"/>
              <a:t>tepelná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179270" y="5517232"/>
            <a:ext cx="3577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kern="50" dirty="0">
                <a:latin typeface="Comic Sans MS"/>
                <a:ea typeface="Times New Roman"/>
                <a:cs typeface="Times New Roman"/>
              </a:rPr>
              <a:t>…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1272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08415" y="836712"/>
            <a:ext cx="79271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hangingPunct="0">
              <a:spcAft>
                <a:spcPts val="0"/>
              </a:spcAft>
            </a:pPr>
            <a:r>
              <a:rPr lang="cs-CZ" sz="3200" b="1" kern="50" dirty="0">
                <a:solidFill>
                  <a:srgbClr val="800000"/>
                </a:solidFill>
                <a:highlight>
                  <a:srgbClr val="FFFF00"/>
                </a:highlight>
                <a:latin typeface="Comic Sans MS"/>
                <a:ea typeface="Times New Roman"/>
              </a:rPr>
              <a:t>Energii není možné vytvořit ani zničit.</a:t>
            </a:r>
            <a:r>
              <a:rPr lang="cs-CZ" sz="3200" b="1" kern="50" dirty="0">
                <a:solidFill>
                  <a:srgbClr val="FFFF00"/>
                </a:solidFill>
                <a:highlight>
                  <a:srgbClr val="FFFF00"/>
                </a:highlight>
                <a:latin typeface="Comic Sans MS"/>
                <a:ea typeface="Times New Roman"/>
              </a:rPr>
              <a:t>.</a:t>
            </a:r>
            <a:endParaRPr lang="cs-CZ" sz="3200" kern="5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17999" y="1628800"/>
            <a:ext cx="7708001" cy="954107"/>
          </a:xfrm>
          <a:prstGeom prst="rect">
            <a:avLst/>
          </a:prstGeom>
          <a:solidFill>
            <a:srgbClr val="66FF33"/>
          </a:solidFill>
        </p:spPr>
        <p:txBody>
          <a:bodyPr wrap="square">
            <a:spAutoFit/>
          </a:bodyPr>
          <a:lstStyle/>
          <a:p>
            <a:pPr algn="ctr" hangingPunct="0">
              <a:spcAft>
                <a:spcPts val="0"/>
              </a:spcAft>
            </a:pPr>
            <a:r>
              <a:rPr lang="cs-CZ" sz="2800" b="1" kern="50" dirty="0" smtClean="0">
                <a:solidFill>
                  <a:srgbClr val="800080"/>
                </a:solidFill>
                <a:highlight>
                  <a:srgbClr val="00FF00"/>
                </a:highlight>
                <a:latin typeface="Comic Sans MS"/>
                <a:ea typeface="Times New Roman"/>
              </a:rPr>
              <a:t>Pouze jeden druh energie se může měnit v jiný.</a:t>
            </a:r>
            <a:endParaRPr lang="cs-CZ" sz="2800" kern="5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074" name="Picture 2" descr="C:\Users\ZS SLOVAN\AppData\Local\Microsoft\Windows\Temporary Internet Files\Content.IE5\NMFQ5Y17\MP9004265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80928"/>
            <a:ext cx="2789357" cy="406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 SLOVAN\AppData\Local\Microsoft\Windows\Temporary Internet Files\Content.IE5\NMFQ5Y17\MP90040122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39239"/>
            <a:ext cx="5760640" cy="400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1424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123728" y="1412776"/>
            <a:ext cx="4572000" cy="1800493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48740" indent="449580" hangingPunct="0">
              <a:spcAft>
                <a:spcPts val="1200"/>
              </a:spcAft>
            </a:pPr>
            <a:r>
              <a:rPr lang="cs-CZ" sz="4000" b="1" kern="50" dirty="0">
                <a:ln w="15773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ea typeface="Times New Roman"/>
                <a:cs typeface="Calibri"/>
              </a:rPr>
              <a:t>ZDROJE:</a:t>
            </a:r>
            <a:endParaRPr lang="cs-CZ" sz="1400" kern="50" dirty="0">
              <a:latin typeface="Times New Roman"/>
              <a:ea typeface="Times New Roman"/>
            </a:endParaRPr>
          </a:p>
          <a:p>
            <a:pPr marL="228600" hangingPunct="0">
              <a:spcAft>
                <a:spcPts val="0"/>
              </a:spcAft>
            </a:pPr>
            <a:r>
              <a:rPr lang="cs-CZ" kern="50" dirty="0">
                <a:latin typeface="Times New Roman"/>
                <a:ea typeface="Times New Roman"/>
              </a:rPr>
              <a:t> </a:t>
            </a:r>
            <a:endParaRPr lang="cs-CZ" sz="1400" kern="50" dirty="0">
              <a:latin typeface="Times New Roman"/>
              <a:ea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cs-CZ" sz="2000" dirty="0">
                <a:ea typeface="Times New Roman"/>
                <a:cs typeface="Times New Roman"/>
              </a:rPr>
              <a:t>Archiv autora</a:t>
            </a:r>
          </a:p>
          <a:p>
            <a:pPr lvl="0"/>
            <a:r>
              <a:rPr lang="cs-CZ" sz="2000" u="sng" dirty="0" smtClean="0">
                <a:hlinkClick r:id="rId2"/>
              </a:rPr>
              <a:t>www.office.</a:t>
            </a:r>
            <a:r>
              <a:rPr lang="cs-CZ" sz="2000" u="sng" smtClean="0">
                <a:hlinkClick r:id="rId2"/>
              </a:rPr>
              <a:t>microsoft.com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xmlns="" val="26627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169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   </dc:title>
  <dc:creator>ZS SLOVAN</dc:creator>
  <cp:lastModifiedBy>Dum</cp:lastModifiedBy>
  <cp:revision>15</cp:revision>
  <dcterms:created xsi:type="dcterms:W3CDTF">2013-05-01T19:29:22Z</dcterms:created>
  <dcterms:modified xsi:type="dcterms:W3CDTF">2013-10-08T07:05:45Z</dcterms:modified>
</cp:coreProperties>
</file>