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56" r:id="rId3"/>
    <p:sldId id="294" r:id="rId4"/>
    <p:sldId id="278" r:id="rId5"/>
    <p:sldId id="295" r:id="rId6"/>
    <p:sldId id="258" r:id="rId7"/>
    <p:sldId id="259" r:id="rId8"/>
    <p:sldId id="260" r:id="rId9"/>
    <p:sldId id="279" r:id="rId10"/>
    <p:sldId id="267" r:id="rId11"/>
    <p:sldId id="293" r:id="rId12"/>
    <p:sldId id="268" r:id="rId13"/>
    <p:sldId id="269" r:id="rId14"/>
    <p:sldId id="270" r:id="rId15"/>
    <p:sldId id="297" r:id="rId16"/>
    <p:sldId id="273" r:id="rId17"/>
    <p:sldId id="274" r:id="rId18"/>
    <p:sldId id="276" r:id="rId19"/>
    <p:sldId id="296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C7596-2FF9-4D18-B1CA-33019758BDD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9633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B3907B-1EFC-41EF-8763-84C5E7F0DD2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911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8BC4E6-8E46-4D06-B510-DEB9FE0EDAA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0032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ACCF7B-10B8-45A5-909E-18BD0777336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2393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1CCB0-3FA0-4B2A-BDE5-C2CAB9BB236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370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7BC53C-40F1-4C49-887A-2335FE168FF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0775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8D6A21-F8B5-4CC9-9408-4DB81FD1199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3919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AFB652-0670-43A3-9EBD-663563D4C36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6744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05419-140E-46F7-B66F-E92E44184DF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7463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470897-C761-416A-8304-F24635789A0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6297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DCF1D0-42E7-43DE-AE3E-B98D6DF0C83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3679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C7C070D-50B4-49FF-9E60-16E9FBE87BDF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zstrebivlice.blog.cz/0603/referat-prirodopis-bezobratli-mnohobunecni-zivocichove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zstrebivlice.blog.cz/0603/referat-prirodopis-bezobratli-mnohobunecni-zivocichove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5%BD%C3%AD%C5%BEala_obecn%C3%A1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ROdec9ROiyY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zstrebivlice.blog.cz/0603/referat-prirodopis-bezobratli-mnohobunecni-zivocichove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tatarkow.wordpress.com/e-sesity-online/biologie-beta-on-line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zstrebivlice.blog.cz/0603/referat-prirodopis-bezobratli-mnohobunecni-zivocichove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zstrebivlice.blog.cz/0603/referat-prirodopis-bezobratli-mnohobunecni-zivocichove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Eutrofn%C3%AD_vody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rom.hranet.cz/projekty/2003/1pol/kyvala/nitnka.htm" TargetMode="Externa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youtube.com/watch?v=6x2R7Td1_S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rom.hranet.cz/projekty/2003/1pol/kyvala/chobotna.htm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slayeress.blog.cz/1002/pijavice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draviprirody.cz/zdraviprirody/eshop/38-1-PRODUKTY-s-extraktem-PIJAVKY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rom.hranet.cz/projekty/2003/1pol/kyvala/chobotna.htm" TargetMode="External"/><Relationship Id="rId3" Type="http://schemas.openxmlformats.org/officeDocument/2006/relationships/hyperlink" Target="http://cs.wikipedia.org/wiki/%C5%BD%C3%AD%C5%BEala_obecn%C3%A1" TargetMode="External"/><Relationship Id="rId7" Type="http://schemas.openxmlformats.org/officeDocument/2006/relationships/hyperlink" Target="http://www.srom.hranet.cz/projekty/2003/1pol/kyvala/nitnka.htm" TargetMode="External"/><Relationship Id="rId2" Type="http://schemas.openxmlformats.org/officeDocument/2006/relationships/hyperlink" Target="http://zstrebivlice.blog.cz/0603/referat-prirodopis-bezobratli-mnohobunecni-zivocichov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Eutrofn%C3%AD_vody" TargetMode="External"/><Relationship Id="rId11" Type="http://schemas.openxmlformats.org/officeDocument/2006/relationships/hyperlink" Target="http://www.youtube.com/watch?v=6x2R7Td1_SM" TargetMode="External"/><Relationship Id="rId5" Type="http://schemas.openxmlformats.org/officeDocument/2006/relationships/hyperlink" Target="http://tatarkow.wordpress.com/e-sesity-online/biologie-beta-on-line/" TargetMode="External"/><Relationship Id="rId10" Type="http://schemas.openxmlformats.org/officeDocument/2006/relationships/hyperlink" Target="http://www.zdraviprirody.cz/zdraviprirody/eshop/38-1-PRODUKTY-s-extraktem-PIJAVKY" TargetMode="External"/><Relationship Id="rId4" Type="http://schemas.openxmlformats.org/officeDocument/2006/relationships/hyperlink" Target="http://www.youtube.com/watch?v=ROdec9ROiyY" TargetMode="External"/><Relationship Id="rId9" Type="http://schemas.openxmlformats.org/officeDocument/2006/relationships/hyperlink" Target="http://slayeress.blog.cz/1002/pijavic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1600" dirty="0"/>
              <a:t> </a:t>
            </a:r>
            <a:r>
              <a:rPr lang="cs-CZ" sz="1600" b="1" dirty="0"/>
              <a:t>METODICKÝ LIST PRO ZŠ</a:t>
            </a:r>
          </a:p>
          <a:p>
            <a:pPr>
              <a:lnSpc>
                <a:spcPct val="80000"/>
              </a:lnSpc>
            </a:pPr>
            <a:r>
              <a:rPr lang="cs-CZ" sz="1600" b="1" dirty="0"/>
              <a:t> Pro zpracování vzdělávacích materiálů (VM)v rámci projektu EU peníze školám</a:t>
            </a:r>
          </a:p>
          <a:p>
            <a:pPr>
              <a:lnSpc>
                <a:spcPct val="80000"/>
              </a:lnSpc>
            </a:pPr>
            <a:r>
              <a:rPr lang="cs-CZ" sz="1600" b="1" dirty="0"/>
              <a:t>                        Operační program Vzdělávání pro konkurenceschopnost</a:t>
            </a:r>
          </a:p>
          <a:p>
            <a:pPr>
              <a:lnSpc>
                <a:spcPct val="80000"/>
              </a:lnSpc>
            </a:pPr>
            <a:r>
              <a:rPr lang="cs-CZ" sz="1600" b="1" dirty="0"/>
              <a:t>Projekt: Moderní výuka</a:t>
            </a:r>
          </a:p>
          <a:p>
            <a:pPr>
              <a:lnSpc>
                <a:spcPct val="80000"/>
              </a:lnSpc>
            </a:pPr>
            <a:r>
              <a:rPr lang="cs-CZ" sz="1600" b="1" dirty="0"/>
              <a:t>Registrační číslo: CZ.1.07/1.4.00/21.3192</a:t>
            </a:r>
          </a:p>
          <a:p>
            <a:pPr>
              <a:lnSpc>
                <a:spcPct val="80000"/>
              </a:lnSpc>
            </a:pPr>
            <a:r>
              <a:rPr lang="cs-CZ" sz="1600" b="1" dirty="0"/>
              <a:t>Číslo DUM: VY_32_INOVACE_12.1.17	</a:t>
            </a:r>
          </a:p>
          <a:p>
            <a:pPr>
              <a:lnSpc>
                <a:spcPct val="80000"/>
              </a:lnSpc>
            </a:pPr>
            <a:r>
              <a:rPr lang="cs-CZ" sz="1600" b="1" dirty="0"/>
              <a:t>Jméno autora: Mgr. Jana Matěnová</a:t>
            </a:r>
          </a:p>
          <a:p>
            <a:pPr>
              <a:lnSpc>
                <a:spcPct val="80000"/>
              </a:lnSpc>
            </a:pPr>
            <a:r>
              <a:rPr lang="cs-CZ" sz="1600" b="1" dirty="0"/>
              <a:t>Datum, období kdy byl vytvořen: 10. února 2012</a:t>
            </a:r>
          </a:p>
          <a:p>
            <a:pPr>
              <a:lnSpc>
                <a:spcPct val="80000"/>
              </a:lnSpc>
            </a:pPr>
            <a:r>
              <a:rPr lang="cs-CZ" sz="1600" b="1" dirty="0"/>
              <a:t>Název práce: Kroužkovci</a:t>
            </a:r>
          </a:p>
          <a:p>
            <a:pPr>
              <a:lnSpc>
                <a:spcPct val="80000"/>
              </a:lnSpc>
            </a:pPr>
            <a:r>
              <a:rPr lang="cs-CZ" sz="1600" b="1" dirty="0"/>
              <a:t>Předmět, pro který je VM určen: Přírodopis</a:t>
            </a:r>
          </a:p>
          <a:p>
            <a:pPr>
              <a:lnSpc>
                <a:spcPct val="80000"/>
              </a:lnSpc>
            </a:pPr>
            <a:r>
              <a:rPr lang="cs-CZ" sz="1600" b="1" dirty="0"/>
              <a:t>Ročník, pro který je VM určen: 6. ročník</a:t>
            </a:r>
          </a:p>
          <a:p>
            <a:pPr>
              <a:lnSpc>
                <a:spcPct val="80000"/>
              </a:lnSpc>
            </a:pPr>
            <a:r>
              <a:rPr lang="cs-CZ" sz="1600" b="1" dirty="0"/>
              <a:t>Časová dotace</a:t>
            </a:r>
            <a:r>
              <a:rPr lang="cs-CZ" sz="1600" dirty="0"/>
              <a:t>: 2 vyučovací hodiny</a:t>
            </a:r>
            <a:endParaRPr lang="cs-CZ" sz="1600" b="1" dirty="0"/>
          </a:p>
          <a:p>
            <a:pPr>
              <a:lnSpc>
                <a:spcPct val="80000"/>
              </a:lnSpc>
            </a:pPr>
            <a:r>
              <a:rPr lang="cs-CZ" sz="1600" b="1" dirty="0"/>
              <a:t>Vzdělávací oblast, tematický okruh, téma: Člověk a příroda, Přírodopis, 6. ročník</a:t>
            </a:r>
          </a:p>
          <a:p>
            <a:pPr>
              <a:lnSpc>
                <a:spcPct val="80000"/>
              </a:lnSpc>
            </a:pPr>
            <a:r>
              <a:rPr lang="cs-CZ" sz="1600" b="1" dirty="0"/>
              <a:t>Metodický list, anotace- výstižný popis způsobu použití VM ve výuce:</a:t>
            </a:r>
            <a:r>
              <a:rPr lang="cs-CZ" sz="1600" dirty="0"/>
              <a:t> žáci využívají prezentaci k získání informací o kroužkovcích, jejich možném využití v praxi. Pro žáky je i jednodušší zápis.    </a:t>
            </a:r>
            <a:endParaRPr lang="cs-CZ" sz="1600" b="1" dirty="0"/>
          </a:p>
          <a:p>
            <a:pPr>
              <a:lnSpc>
                <a:spcPct val="80000"/>
              </a:lnSpc>
            </a:pPr>
            <a:r>
              <a:rPr lang="cs-CZ" sz="1600" b="1" dirty="0"/>
              <a:t>Pomůcky</a:t>
            </a:r>
            <a:r>
              <a:rPr lang="cs-CZ" sz="1600" dirty="0"/>
              <a:t>: -</a:t>
            </a:r>
          </a:p>
        </p:txBody>
      </p:sp>
      <p:pic>
        <p:nvPicPr>
          <p:cNvPr id="70660" name="Obrázek 2" descr="Popis: N:\Obchod\EU projekty\Loga\logolinkII_cb.jpg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73338" y="274638"/>
            <a:ext cx="3997325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41438"/>
            <a:ext cx="7772400" cy="935037"/>
          </a:xfrm>
        </p:spPr>
        <p:txBody>
          <a:bodyPr/>
          <a:lstStyle/>
          <a:p>
            <a:pPr algn="r"/>
            <a:r>
              <a:rPr lang="cs-CZ" sz="2000">
                <a:solidFill>
                  <a:schemeClr val="tx1"/>
                </a:solidFill>
              </a:rPr>
              <a:t>VY_32_INOVACE_12.1.17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8888" y="2636838"/>
            <a:ext cx="7345362" cy="35290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6600" b="1" i="1" u="sng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KROUŽKOVCI</a:t>
            </a:r>
          </a:p>
          <a:p>
            <a:pPr>
              <a:lnSpc>
                <a:spcPct val="80000"/>
              </a:lnSpc>
            </a:pPr>
            <a:endParaRPr lang="cs-CZ" sz="6000" b="1" i="1" u="sng">
              <a:solidFill>
                <a:srgbClr val="00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cs-CZ" sz="3600" b="1"/>
              <a:t>1. Mnohoštětinatci</a:t>
            </a:r>
          </a:p>
          <a:p>
            <a:pPr>
              <a:lnSpc>
                <a:spcPct val="80000"/>
              </a:lnSpc>
            </a:pPr>
            <a:r>
              <a:rPr lang="cs-CZ" sz="3600" b="1"/>
              <a:t>2. Opaskovci</a:t>
            </a:r>
          </a:p>
          <a:p>
            <a:pPr>
              <a:lnSpc>
                <a:spcPct val="80000"/>
              </a:lnSpc>
            </a:pPr>
            <a:r>
              <a:rPr lang="cs-CZ" sz="3600" b="1"/>
              <a:t>3. Pijavice</a:t>
            </a:r>
          </a:p>
          <a:p>
            <a:pPr>
              <a:lnSpc>
                <a:spcPct val="80000"/>
              </a:lnSpc>
            </a:pPr>
            <a:endParaRPr lang="cs-CZ" sz="3600" b="1"/>
          </a:p>
          <a:p>
            <a:pPr>
              <a:lnSpc>
                <a:spcPct val="80000"/>
              </a:lnSpc>
            </a:pPr>
            <a:endParaRPr lang="cs-CZ" sz="6000" b="1" i="1" u="sng">
              <a:solidFill>
                <a:srgbClr val="00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4000" b="1"/>
              <a:t>červovité tělo</a:t>
            </a:r>
          </a:p>
          <a:p>
            <a:r>
              <a:rPr lang="cs-CZ" sz="4000" b="1"/>
              <a:t>V: voda, souš (nutné vlhko)</a:t>
            </a:r>
          </a:p>
          <a:p>
            <a:r>
              <a:rPr lang="cs-CZ" sz="4000" b="1"/>
              <a:t>Tělo rozdělené na stejné články </a:t>
            </a:r>
          </a:p>
          <a:p>
            <a:endParaRPr lang="cs-CZ" sz="4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1.Mnohoštětinatci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4400" b="1"/>
              <a:t>V mořích </a:t>
            </a:r>
          </a:p>
          <a:p>
            <a:r>
              <a:rPr lang="cs-CZ" sz="4400" b="1"/>
              <a:t>Po stranách těla výběžky se žábry a brvami</a:t>
            </a:r>
          </a:p>
          <a:p>
            <a:endParaRPr lang="cs-CZ" sz="4400" b="1"/>
          </a:p>
          <a:p>
            <a:endParaRPr lang="cs-CZ" sz="4400" b="1"/>
          </a:p>
        </p:txBody>
      </p:sp>
      <p:pic>
        <p:nvPicPr>
          <p:cNvPr id="24580" name="Picture 4" descr="nereidka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832225"/>
            <a:ext cx="7921625" cy="302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403350" y="6237288"/>
            <a:ext cx="1657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b="1">
                <a:solidFill>
                  <a:schemeClr val="bg1"/>
                </a:solidFill>
              </a:rPr>
              <a:t>nereidka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5043487" y="3789363"/>
            <a:ext cx="4100513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800" dirty="0">
                <a:hlinkClick r:id="rId3"/>
              </a:rPr>
              <a:t>http://zstrebivlice.blog.cz/0603/referat-prirodopis-bezobratli-mnohobunecni-zivocichove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/>
            <a:r>
              <a:rPr lang="cs-CZ" b="1" i="1" u="sng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2. Opaskovci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3600" b="1"/>
              <a:t>V přední části těla </a:t>
            </a:r>
            <a:r>
              <a:rPr lang="cs-CZ" sz="3600" b="1" u="sng"/>
              <a:t>OPASEK</a:t>
            </a:r>
            <a:r>
              <a:rPr lang="cs-CZ" sz="3600" b="1"/>
              <a:t> – usnadňuje přenos pohlavních buněk při rozmnožování a vytváří obal kolem vajíček </a:t>
            </a:r>
          </a:p>
          <a:p>
            <a:endParaRPr lang="cs-CZ"/>
          </a:p>
        </p:txBody>
      </p:sp>
      <p:pic>
        <p:nvPicPr>
          <p:cNvPr id="65541" name="Picture 5" descr="d2dbc7a31f_389379_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860800"/>
            <a:ext cx="6408738" cy="299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1743075" y="6662738"/>
            <a:ext cx="60499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200">
                <a:hlinkClick r:id="rId3"/>
              </a:rPr>
              <a:t>http://zstrebivlice.blog.cz/0603/referat-prirodopis-bezobratli-mnohobunecni-zivocichove</a:t>
            </a:r>
            <a:r>
              <a:rPr lang="cs-CZ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Žížala obecná   </a:t>
            </a:r>
            <a:r>
              <a:rPr lang="cs-CZ" b="1" i="1" u="sng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(„dešťovka“)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r>
              <a:rPr lang="cs-CZ" sz="4400" b="1"/>
              <a:t>Vytváří chodbičky ve vlhké půdě </a:t>
            </a:r>
          </a:p>
          <a:p>
            <a:r>
              <a:rPr lang="cs-CZ" sz="4400" b="1"/>
              <a:t>P: odumřelá zbytky R, Ž (kompost)</a:t>
            </a:r>
          </a:p>
          <a:p>
            <a:r>
              <a:rPr lang="cs-CZ" sz="4400" b="1"/>
              <a:t>V: provzdušňování a zúrodňování půdy</a:t>
            </a:r>
          </a:p>
          <a:p>
            <a:pPr>
              <a:buFontTx/>
              <a:buNone/>
            </a:pPr>
            <a:endParaRPr lang="cs-CZ" sz="4400" b="1"/>
          </a:p>
        </p:txBody>
      </p:sp>
      <p:pic>
        <p:nvPicPr>
          <p:cNvPr id="4102" name="Picture 6" descr="258px-Regenwurm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716338"/>
            <a:ext cx="3276600" cy="314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5292725" y="6453188"/>
            <a:ext cx="385127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sz="800">
                <a:hlinkClick r:id="rId3"/>
              </a:rPr>
              <a:t>http://cs.wikipedia.org/wiki/%C5%BD%C3%AD%C5%BEala_obecn%C3%A1</a:t>
            </a:r>
            <a:r>
              <a:rPr lang="cs-CZ" sz="800"/>
              <a:t> 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231775" y="6113463"/>
            <a:ext cx="5219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>
                <a:hlinkClick r:id="rId4"/>
              </a:rPr>
              <a:t>http://www.youtube.com/watch?v=ROdec9ROiyY</a:t>
            </a:r>
            <a:r>
              <a:rPr lang="cs-CZ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Stavba těla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4000" b="1"/>
              <a:t>Tělo na koncích zúžené, vzadu zaoblené</a:t>
            </a:r>
          </a:p>
          <a:p>
            <a:r>
              <a:rPr lang="cs-CZ" sz="4000" b="1"/>
              <a:t>Složeno z mnoha článků</a:t>
            </a:r>
          </a:p>
          <a:p>
            <a:r>
              <a:rPr lang="cs-CZ" sz="4000" b="1"/>
              <a:t>V 1/3 </a:t>
            </a:r>
            <a:r>
              <a:rPr lang="cs-CZ" sz="4000" b="1" u="sng">
                <a:solidFill>
                  <a:srgbClr val="009900"/>
                </a:solidFill>
              </a:rPr>
              <a:t>opasek</a:t>
            </a:r>
          </a:p>
          <a:p>
            <a:endParaRPr lang="cs-CZ" sz="4000" b="1" u="sng">
              <a:solidFill>
                <a:srgbClr val="009900"/>
              </a:solidFill>
            </a:endParaRPr>
          </a:p>
          <a:p>
            <a:r>
              <a:rPr lang="cs-CZ" sz="4000" b="1" u="sng">
                <a:solidFill>
                  <a:srgbClr val="FF3300"/>
                </a:solidFill>
              </a:rPr>
              <a:t>U 67</a:t>
            </a:r>
          </a:p>
        </p:txBody>
      </p:sp>
      <p:pic>
        <p:nvPicPr>
          <p:cNvPr id="5124" name="Picture 4" descr="zizal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500438"/>
            <a:ext cx="4643437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4140200" y="3644900"/>
            <a:ext cx="59531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sz="1000">
                <a:hlinkClick r:id="rId3"/>
              </a:rPr>
              <a:t>http://zstrebivlice.blog.cz/0603/referat-prirodopis-bezobratli-mnohobunecni-zivocichove</a:t>
            </a:r>
            <a:endParaRPr lang="cs-CZ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5184775"/>
          </a:xfrm>
        </p:spPr>
        <p:txBody>
          <a:bodyPr/>
          <a:lstStyle/>
          <a:p>
            <a:r>
              <a:rPr lang="cs-CZ" sz="4400" b="1"/>
              <a:t>Vylučuje </a:t>
            </a:r>
            <a:r>
              <a:rPr lang="cs-CZ" sz="4400" b="1">
                <a:solidFill>
                  <a:srgbClr val="009900"/>
                </a:solidFill>
              </a:rPr>
              <a:t>sliz</a:t>
            </a:r>
            <a:r>
              <a:rPr lang="cs-CZ" sz="4400" b="1"/>
              <a:t> k usnadnění pohybu</a:t>
            </a:r>
          </a:p>
          <a:p>
            <a:r>
              <a:rPr lang="cs-CZ" sz="4400" b="1">
                <a:solidFill>
                  <a:srgbClr val="009900"/>
                </a:solidFill>
              </a:rPr>
              <a:t>Štětinky</a:t>
            </a:r>
            <a:r>
              <a:rPr lang="cs-CZ" sz="4400" b="1"/>
              <a:t> na každém článku (na papíře šustí), v půdě i </a:t>
            </a:r>
            <a:r>
              <a:rPr lang="cs-CZ" sz="4400" b="1" u="sng"/>
              <a:t>kolmo vzhůru</a:t>
            </a:r>
          </a:p>
          <a:p>
            <a:r>
              <a:rPr lang="cs-CZ" sz="4400" b="1"/>
              <a:t>Pohybuje se činností </a:t>
            </a:r>
            <a:r>
              <a:rPr lang="cs-CZ" sz="4400" b="1">
                <a:solidFill>
                  <a:srgbClr val="009900"/>
                </a:solidFill>
              </a:rPr>
              <a:t>svalů</a:t>
            </a:r>
          </a:p>
          <a:p>
            <a:endParaRPr lang="cs-CZ" sz="4400" b="1"/>
          </a:p>
          <a:p>
            <a:endParaRPr lang="cs-CZ" sz="4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 b="1" i="1" u="sng">
              <a:solidFill>
                <a:srgbClr val="00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4000" b="1"/>
              <a:t>Dýchá celým povrchem těla</a:t>
            </a:r>
          </a:p>
          <a:p>
            <a:pPr>
              <a:buFontTx/>
              <a:buNone/>
            </a:pPr>
            <a:endParaRPr lang="cs-CZ" sz="4000" b="1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sz="4000" b="1"/>
              <a:t>NS žebříčkovitá</a:t>
            </a:r>
          </a:p>
        </p:txBody>
      </p:sp>
      <p:pic>
        <p:nvPicPr>
          <p:cNvPr id="26630" name="Picture 6" descr="biologie-zizala-obecna-vnitrni-stavba-te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852738"/>
            <a:ext cx="5143500" cy="504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1816100" y="6589713"/>
            <a:ext cx="4756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200">
                <a:hlinkClick r:id="rId3"/>
              </a:rPr>
              <a:t>http://tatarkow.wordpress.com/e-sesity-online/biologie-beta-on-line/</a:t>
            </a:r>
            <a:r>
              <a:rPr lang="cs-CZ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Rozmnožování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4400" b="1"/>
              <a:t>Hermafrodit</a:t>
            </a:r>
          </a:p>
          <a:p>
            <a:r>
              <a:rPr lang="cs-CZ" sz="4400" b="1"/>
              <a:t>Spojí se v místě </a:t>
            </a:r>
            <a:r>
              <a:rPr lang="cs-CZ" sz="4400" b="1">
                <a:solidFill>
                  <a:srgbClr val="009900"/>
                </a:solidFill>
              </a:rPr>
              <a:t>opasku</a:t>
            </a:r>
            <a:r>
              <a:rPr lang="cs-CZ" sz="4400" b="1"/>
              <a:t> a vytvoří pouzdro (</a:t>
            </a:r>
            <a:r>
              <a:rPr lang="cs-CZ" sz="4400" b="1">
                <a:solidFill>
                  <a:srgbClr val="009900"/>
                </a:solidFill>
              </a:rPr>
              <a:t>kokon</a:t>
            </a:r>
            <a:r>
              <a:rPr lang="cs-CZ" sz="4400" b="1"/>
              <a:t>)</a:t>
            </a:r>
          </a:p>
          <a:p>
            <a:r>
              <a:rPr lang="cs-CZ" sz="4400" b="1"/>
              <a:t>Oplozená vajíčka v kokonu </a:t>
            </a:r>
            <a:r>
              <a:rPr lang="cs-CZ" sz="4400" b="1">
                <a:solidFill>
                  <a:srgbClr val="009900"/>
                </a:solidFill>
              </a:rPr>
              <a:t>do půdy</a:t>
            </a:r>
            <a:r>
              <a:rPr lang="cs-CZ" sz="4400" b="1"/>
              <a:t>, DJ</a:t>
            </a:r>
          </a:p>
        </p:txBody>
      </p:sp>
      <p:pic>
        <p:nvPicPr>
          <p:cNvPr id="13316" name="Picture 4" descr="zizala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3905250"/>
            <a:ext cx="363537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5292725" y="6597650"/>
            <a:ext cx="42957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sz="800" dirty="0">
                <a:hlinkClick r:id="rId3"/>
              </a:rPr>
              <a:t>http://zstrebivlice.blog.cz/0603/referat-prirodopis-bezobratli-mnohobunecni-zivocichove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70" name="Picture 6" descr="ALAOBE~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231775" y="6700838"/>
            <a:ext cx="45656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900">
                <a:hlinkClick r:id="rId3"/>
              </a:rPr>
              <a:t>http://zstrebivlice.blog.cz/0603/referat-prirodopis-bezobratli-mnohobunecni-zivocichove</a:t>
            </a:r>
            <a:endParaRPr lang="cs-CZ" sz="9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r>
              <a:rPr lang="cs-CZ" sz="4000" b="1"/>
              <a:t>Přizpůsobena k životu ve tmě</a:t>
            </a:r>
          </a:p>
          <a:p>
            <a:r>
              <a:rPr lang="cs-CZ" sz="4000" b="1"/>
              <a:t>Vnímá světlo, snaží se uniknout - je </a:t>
            </a:r>
            <a:r>
              <a:rPr lang="cs-CZ" sz="4000" b="1">
                <a:solidFill>
                  <a:srgbClr val="009900"/>
                </a:solidFill>
              </a:rPr>
              <a:t>světloplachá</a:t>
            </a:r>
          </a:p>
          <a:p>
            <a:pPr>
              <a:buFontTx/>
              <a:buNone/>
            </a:pPr>
            <a:endParaRPr lang="cs-CZ" sz="3600" b="1"/>
          </a:p>
          <a:p>
            <a:r>
              <a:rPr lang="cs-CZ" sz="4000" b="1"/>
              <a:t>Schopnost </a:t>
            </a:r>
            <a:r>
              <a:rPr lang="cs-CZ" sz="4000" b="1">
                <a:solidFill>
                  <a:srgbClr val="009900"/>
                </a:solidFill>
              </a:rPr>
              <a:t>zacelení ran</a:t>
            </a:r>
            <a:r>
              <a:rPr lang="cs-CZ" sz="4000" b="1"/>
              <a:t> na kůži</a:t>
            </a:r>
          </a:p>
          <a:p>
            <a:r>
              <a:rPr lang="cs-CZ" sz="4000" b="1"/>
              <a:t>Schopnost </a:t>
            </a:r>
            <a:r>
              <a:rPr lang="cs-CZ" sz="4000" b="1">
                <a:solidFill>
                  <a:srgbClr val="009900"/>
                </a:solidFill>
              </a:rPr>
              <a:t>regenerace</a:t>
            </a:r>
            <a:r>
              <a:rPr lang="cs-CZ" sz="4000" b="1"/>
              <a:t> (část s opaskem doroste)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zajímavosti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4400" b="1" i="1">
                <a:solidFill>
                  <a:srgbClr val="FF3300"/>
                </a:solidFill>
              </a:rPr>
              <a:t>U 67 Víš, že….</a:t>
            </a:r>
          </a:p>
          <a:p>
            <a:r>
              <a:rPr lang="cs-CZ" sz="4400" b="1" i="1"/>
              <a:t>Dnes jsou žížaly využívány pro rychlé kompostování zahradních odpadů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Nitěnka obecná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96975"/>
            <a:ext cx="8713787" cy="4929188"/>
          </a:xfrm>
        </p:spPr>
        <p:txBody>
          <a:bodyPr/>
          <a:lstStyle/>
          <a:p>
            <a:r>
              <a:rPr lang="cs-CZ" sz="4000" b="1"/>
              <a:t>Ve vodách s bahnitým dnem</a:t>
            </a:r>
          </a:p>
          <a:p>
            <a:r>
              <a:rPr lang="cs-CZ" sz="4000" b="1"/>
              <a:t>Zadní část vysunuta z bahna ven</a:t>
            </a:r>
          </a:p>
          <a:p>
            <a:r>
              <a:rPr lang="cs-CZ" sz="4000" b="1"/>
              <a:t>Potravou ryb (i </a:t>
            </a:r>
            <a:r>
              <a:rPr lang="cs-CZ" sz="4000" b="1">
                <a:solidFill>
                  <a:srgbClr val="009900"/>
                </a:solidFill>
              </a:rPr>
              <a:t>krmivo </a:t>
            </a:r>
            <a:r>
              <a:rPr lang="cs-CZ" sz="4000" b="1"/>
              <a:t>akvarijním rybám)</a:t>
            </a:r>
          </a:p>
        </p:txBody>
      </p:sp>
      <p:pic>
        <p:nvPicPr>
          <p:cNvPr id="16390" name="Picture 6" descr="220px-Tubifex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581525"/>
            <a:ext cx="3816350" cy="201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663575" y="6688138"/>
            <a:ext cx="3022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000">
                <a:hlinkClick r:id="rId3"/>
              </a:rPr>
              <a:t>http://cs.wikipedia.org/wiki/Eutrofn%C3%AD_vody</a:t>
            </a:r>
            <a:r>
              <a:rPr lang="cs-CZ" sz="1000"/>
              <a:t> </a:t>
            </a:r>
          </a:p>
        </p:txBody>
      </p:sp>
      <p:pic>
        <p:nvPicPr>
          <p:cNvPr id="16393" name="Picture 9" descr="nitenka-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500438"/>
            <a:ext cx="4010025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4840288" y="5780088"/>
            <a:ext cx="375761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000">
                <a:hlinkClick r:id="rId5"/>
              </a:rPr>
              <a:t>http://www.srom.hranet.cz/projekty/2003/1pol/kyvala/nitnka.htm</a:t>
            </a:r>
            <a:r>
              <a:rPr lang="cs-CZ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3.  Pijavice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4000" b="1"/>
              <a:t>Na obou koncích přísavky – vpředu menší</a:t>
            </a:r>
          </a:p>
          <a:p>
            <a:r>
              <a:rPr lang="cs-CZ" sz="4000" b="1"/>
              <a:t>P: krev</a:t>
            </a:r>
          </a:p>
          <a:p>
            <a:r>
              <a:rPr lang="cs-CZ" sz="4000" b="1"/>
              <a:t>V: sladké vody </a:t>
            </a:r>
          </a:p>
          <a:p>
            <a:r>
              <a:rPr lang="cs-CZ" sz="4000" b="1"/>
              <a:t>Píďalkovitý pohyb (střídavé přichycení předním a zadním terčem)</a:t>
            </a:r>
          </a:p>
          <a:p>
            <a:r>
              <a:rPr lang="cs-CZ" sz="2800" b="1">
                <a:hlinkClick r:id="rId2"/>
              </a:rPr>
              <a:t>http://www.youtube.com/watch?v=6x2R7Td1_SM</a:t>
            </a:r>
            <a:r>
              <a:rPr lang="cs-CZ" sz="2800"/>
              <a:t> </a:t>
            </a:r>
            <a:endParaRPr lang="cs-CZ" sz="4000" b="1"/>
          </a:p>
          <a:p>
            <a:pPr>
              <a:buFontTx/>
              <a:buNone/>
            </a:pPr>
            <a:endParaRPr lang="cs-CZ" sz="4000" b="1"/>
          </a:p>
        </p:txBody>
      </p:sp>
      <p:pic>
        <p:nvPicPr>
          <p:cNvPr id="69637" name="Picture 5" descr="chobotryb-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565400"/>
            <a:ext cx="4321175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4551363" y="4292600"/>
            <a:ext cx="39671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sz="1000" dirty="0">
                <a:hlinkClick r:id="rId4"/>
              </a:rPr>
              <a:t>http://www.srom.hranet.cz/projekty/2003/1pol/kyvala/chobotna.htm</a:t>
            </a:r>
            <a:r>
              <a:rPr lang="cs-CZ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Pijavka koňská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4000" b="1"/>
              <a:t>Volně plave ve sladkých stojatých vodách</a:t>
            </a:r>
          </a:p>
          <a:p>
            <a:r>
              <a:rPr lang="cs-CZ" sz="4000" b="1"/>
              <a:t>P: drobní vodní Ž, dravá</a:t>
            </a:r>
          </a:p>
        </p:txBody>
      </p:sp>
      <p:pic>
        <p:nvPicPr>
          <p:cNvPr id="19462" name="Picture 6" descr="3727e83e31_62262081_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573463"/>
            <a:ext cx="6667500" cy="306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950913" y="6640513"/>
            <a:ext cx="31210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400">
                <a:hlinkClick r:id="rId3"/>
              </a:rPr>
              <a:t>http://slayeress.blog.cz/1002/pijavice</a:t>
            </a:r>
            <a:r>
              <a:rPr lang="cs-CZ" sz="14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Pijavka lékařská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4000" b="1"/>
              <a:t>Ve sladkých vodách</a:t>
            </a:r>
          </a:p>
          <a:p>
            <a:r>
              <a:rPr lang="cs-CZ" sz="4000" b="1"/>
              <a:t>Ve středověku využívána k odsáváním krve nemocným</a:t>
            </a:r>
          </a:p>
        </p:txBody>
      </p:sp>
      <p:pic>
        <p:nvPicPr>
          <p:cNvPr id="20486" name="Picture 6" descr="gen__vyr_137PIJAV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573463"/>
            <a:ext cx="3600450" cy="259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1166813" y="6040438"/>
            <a:ext cx="5200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000">
                <a:hlinkClick r:id="rId3"/>
              </a:rPr>
              <a:t>http://www.zdraviprirody.cz/zdraviprirody/eshop/38-1-PRODUKTY-s-extraktem-PIJAVKY</a:t>
            </a:r>
            <a:r>
              <a:rPr lang="cs-CZ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Chobotnatka rybí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4000" b="1"/>
              <a:t>Ve sladkých vodách</a:t>
            </a:r>
          </a:p>
          <a:p>
            <a:pPr>
              <a:lnSpc>
                <a:spcPct val="90000"/>
              </a:lnSpc>
            </a:pPr>
            <a:r>
              <a:rPr lang="cs-CZ" sz="4000" b="1"/>
              <a:t>P: sání krve rybám (přenos chorob)</a:t>
            </a:r>
          </a:p>
          <a:p>
            <a:pPr>
              <a:lnSpc>
                <a:spcPct val="90000"/>
              </a:lnSpc>
            </a:pPr>
            <a:endParaRPr lang="cs-CZ" sz="4000" b="1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</a:pPr>
            <a:r>
              <a:rPr lang="cs-CZ" sz="4000" b="1">
                <a:solidFill>
                  <a:srgbClr val="FF3300"/>
                </a:solidFill>
              </a:rPr>
              <a:t>U 67</a:t>
            </a:r>
          </a:p>
          <a:p>
            <a:pPr>
              <a:lnSpc>
                <a:spcPct val="90000"/>
              </a:lnSpc>
            </a:pPr>
            <a:endParaRPr lang="cs-CZ" sz="4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1800" dirty="0">
                <a:hlinkClick r:id="rId2"/>
              </a:rPr>
              <a:t>http://zstrebivlice.blog.cz/0603/referat-prirodopis-bezobratli-mnohobunecni-zivocichove</a:t>
            </a:r>
            <a:endParaRPr lang="cs-CZ" sz="1800" dirty="0"/>
          </a:p>
          <a:p>
            <a:pPr>
              <a:lnSpc>
                <a:spcPct val="80000"/>
              </a:lnSpc>
            </a:pPr>
            <a:r>
              <a:rPr lang="cs-CZ" sz="1800" dirty="0">
                <a:hlinkClick r:id="rId3"/>
              </a:rPr>
              <a:t>http://cs.wikipedia.org/wiki/%C5%BD%C3%AD%C5%BEala_obecn%C3%A1</a:t>
            </a:r>
            <a:r>
              <a:rPr lang="cs-CZ" sz="1800" dirty="0"/>
              <a:t> </a:t>
            </a:r>
          </a:p>
          <a:p>
            <a:pPr>
              <a:lnSpc>
                <a:spcPct val="80000"/>
              </a:lnSpc>
            </a:pPr>
            <a:r>
              <a:rPr lang="cs-CZ" sz="1800" dirty="0">
                <a:hlinkClick r:id="rId4"/>
              </a:rPr>
              <a:t>http://www.youtube.com/watch?v=ROdec9ROiyY</a:t>
            </a:r>
            <a:r>
              <a:rPr lang="cs-CZ" sz="1800" dirty="0"/>
              <a:t> </a:t>
            </a:r>
          </a:p>
          <a:p>
            <a:pPr>
              <a:lnSpc>
                <a:spcPct val="80000"/>
              </a:lnSpc>
            </a:pPr>
            <a:r>
              <a:rPr lang="cs-CZ" sz="1800" dirty="0">
                <a:hlinkClick r:id="rId5"/>
              </a:rPr>
              <a:t>http://tatarkow.wordpress.com/e-sesity-online/biologie-beta-on-line/</a:t>
            </a:r>
            <a:r>
              <a:rPr lang="cs-CZ" sz="1800" dirty="0"/>
              <a:t> </a:t>
            </a:r>
          </a:p>
          <a:p>
            <a:pPr>
              <a:lnSpc>
                <a:spcPct val="80000"/>
              </a:lnSpc>
            </a:pPr>
            <a:r>
              <a:rPr lang="cs-CZ" sz="1800" dirty="0">
                <a:hlinkClick r:id="rId6"/>
              </a:rPr>
              <a:t>http://cs.wikipedia.org/wiki/Eutrofn%C3%AD_vody</a:t>
            </a:r>
            <a:r>
              <a:rPr lang="cs-CZ" sz="1800" dirty="0"/>
              <a:t> </a:t>
            </a:r>
          </a:p>
          <a:p>
            <a:pPr>
              <a:lnSpc>
                <a:spcPct val="80000"/>
              </a:lnSpc>
            </a:pPr>
            <a:r>
              <a:rPr lang="cs-CZ" sz="1800" dirty="0">
                <a:hlinkClick r:id="rId7"/>
              </a:rPr>
              <a:t>http://www.srom.hranet.cz/projekty/2003/1pol/kyvala/nitnka.htm</a:t>
            </a:r>
            <a:r>
              <a:rPr lang="cs-CZ" sz="1800" dirty="0"/>
              <a:t> </a:t>
            </a:r>
          </a:p>
          <a:p>
            <a:pPr>
              <a:lnSpc>
                <a:spcPct val="80000"/>
              </a:lnSpc>
            </a:pPr>
            <a:r>
              <a:rPr lang="cs-CZ" sz="1800" dirty="0">
                <a:hlinkClick r:id="rId8"/>
              </a:rPr>
              <a:t>http://www.srom.hranet.cz/projekty/2003/1pol/kyvala/chobotna.htm</a:t>
            </a:r>
            <a:r>
              <a:rPr lang="cs-CZ" sz="1800" dirty="0"/>
              <a:t> </a:t>
            </a:r>
          </a:p>
          <a:p>
            <a:pPr>
              <a:lnSpc>
                <a:spcPct val="80000"/>
              </a:lnSpc>
            </a:pPr>
            <a:r>
              <a:rPr lang="cs-CZ" sz="1800" dirty="0">
                <a:hlinkClick r:id="rId9"/>
              </a:rPr>
              <a:t>http://slayeress.blog.cz/1002/pijavice</a:t>
            </a:r>
            <a:r>
              <a:rPr lang="cs-CZ" sz="1800" dirty="0"/>
              <a:t> </a:t>
            </a:r>
          </a:p>
          <a:p>
            <a:pPr>
              <a:lnSpc>
                <a:spcPct val="80000"/>
              </a:lnSpc>
            </a:pPr>
            <a:r>
              <a:rPr lang="cs-CZ" sz="1800" dirty="0">
                <a:hlinkClick r:id="rId10"/>
              </a:rPr>
              <a:t>http://www.zdraviprirody.cz/zdraviprirody/eshop/38-1-PRODUKTY-s-extraktem-PIJAVKY</a:t>
            </a:r>
            <a:r>
              <a:rPr lang="cs-CZ" sz="1800" dirty="0"/>
              <a:t> </a:t>
            </a:r>
          </a:p>
          <a:p>
            <a:pPr>
              <a:lnSpc>
                <a:spcPct val="80000"/>
              </a:lnSpc>
            </a:pPr>
            <a:r>
              <a:rPr lang="cs-CZ" sz="1800" dirty="0">
                <a:hlinkClick r:id="rId11"/>
              </a:rPr>
              <a:t>http://www.youtube.com/watch?v=6x2R7Td1_SM</a:t>
            </a:r>
            <a:endParaRPr lang="cs-CZ" sz="1800" dirty="0"/>
          </a:p>
          <a:p>
            <a:pPr>
              <a:lnSpc>
                <a:spcPct val="80000"/>
              </a:lnSpc>
            </a:pPr>
            <a:r>
              <a:rPr lang="cs-CZ" sz="1800" dirty="0"/>
              <a:t> DOBRORUKA, Luděk J., et al. </a:t>
            </a:r>
            <a:r>
              <a:rPr lang="cs-CZ" sz="1800" i="1" dirty="0"/>
              <a:t>Přírodopis I : 6. ročník</a:t>
            </a:r>
            <a:r>
              <a:rPr lang="cs-CZ" sz="1800" dirty="0"/>
              <a:t>. 2. vydání. Praha : </a:t>
            </a:r>
            <a:r>
              <a:rPr lang="cs-CZ" sz="1800" dirty="0" err="1"/>
              <a:t>Scientia</a:t>
            </a:r>
            <a:r>
              <a:rPr lang="cs-CZ" sz="1800" dirty="0"/>
              <a:t>, 1999. Přehled organismů, s. 128. ISBN 80-7183-168_9, 526038.</a:t>
            </a:r>
          </a:p>
          <a:p>
            <a:pPr>
              <a:lnSpc>
                <a:spcPct val="80000"/>
              </a:lnSpc>
            </a:pP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398</Words>
  <Application>Microsoft Office PowerPoint</Application>
  <PresentationFormat>Předvádění na obrazovce (4:3)</PresentationFormat>
  <Paragraphs>102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Výchozí návrh</vt:lpstr>
      <vt:lpstr>Prezentace aplikace PowerPoint</vt:lpstr>
      <vt:lpstr>VY_32_INOVACE_12.1.17</vt:lpstr>
      <vt:lpstr>Prezentace aplikace PowerPoint</vt:lpstr>
      <vt:lpstr>1.Mnohoštětinatci</vt:lpstr>
      <vt:lpstr>2. Opaskovci</vt:lpstr>
      <vt:lpstr>Žížala obecná   („dešťovka“)</vt:lpstr>
      <vt:lpstr>Stavba těla</vt:lpstr>
      <vt:lpstr>Prezentace aplikace PowerPoint</vt:lpstr>
      <vt:lpstr>Prezentace aplikace PowerPoint</vt:lpstr>
      <vt:lpstr>Rozmnožování</vt:lpstr>
      <vt:lpstr>Prezentace aplikace PowerPoint</vt:lpstr>
      <vt:lpstr>Prezentace aplikace PowerPoint</vt:lpstr>
      <vt:lpstr>zajímavosti</vt:lpstr>
      <vt:lpstr>Nitěnka obecná</vt:lpstr>
      <vt:lpstr>3.  Pijavice</vt:lpstr>
      <vt:lpstr>Pijavka koňská</vt:lpstr>
      <vt:lpstr>Pijavka lékařská</vt:lpstr>
      <vt:lpstr>Chobotnatka rybí</vt:lpstr>
      <vt:lpstr>Prezentace aplikace PowerPoint</vt:lpstr>
    </vt:vector>
  </TitlesOfParts>
  <Company>ZŠ V Domcích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KROUŽKOVCI</dc:title>
  <dc:creator>matenova</dc:creator>
  <cp:lastModifiedBy>Jana Matěnová</cp:lastModifiedBy>
  <cp:revision>12</cp:revision>
  <dcterms:created xsi:type="dcterms:W3CDTF">2006-02-14T14:49:49Z</dcterms:created>
  <dcterms:modified xsi:type="dcterms:W3CDTF">2013-10-08T03:27:38Z</dcterms:modified>
</cp:coreProperties>
</file>