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2" r:id="rId5"/>
    <p:sldId id="256" r:id="rId6"/>
    <p:sldId id="261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DF40D4-147E-4EF0-9B1D-55A1644DDA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youtube.com/watch?v=VlN7K1-9QB0&amp;list=PL-9n80ozecnotAzxEgguVtF-iD9hqXYc6&amp;index=4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youtube.com/watch?v=mJPDxWWCEs8&amp;list=PL-9n80ozecnotAzxEgguVtF-iD9hqXYc6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d/Crossing-over.PNG/200px-Crossing-over.PNG" TargetMode="External"/><Relationship Id="rId3" Type="http://schemas.openxmlformats.org/officeDocument/2006/relationships/hyperlink" Target="http://upload.wikimedia.org/wikipedia/commons/thumb/c/c1/SporangienAsplenScol.jpg/320px-SporangienAsplenScol.jpg" TargetMode="External"/><Relationship Id="rId7" Type="http://schemas.openxmlformats.org/officeDocument/2006/relationships/hyperlink" Target="http://upload.wikimedia.org/wikipedia/commons/thumb/4/45/Parthkomodo.jpg/320px-Parthkomodo.jpg" TargetMode="External"/><Relationship Id="rId2" Type="http://schemas.openxmlformats.org/officeDocument/2006/relationships/hyperlink" Target="http://upload.wikimedia.org/wikipedia/commons/thumb/c/c5/Orchidflower3.jpg/307px-Orchidflower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8/80/Betta_fusca_Paarung_1.jpg" TargetMode="External"/><Relationship Id="rId5" Type="http://schemas.openxmlformats.org/officeDocument/2006/relationships/hyperlink" Target="http://upload.wikimedia.org/wikipedia/commons/f/f9/Three_cell_growth_types.png" TargetMode="External"/><Relationship Id="rId4" Type="http://schemas.openxmlformats.org/officeDocument/2006/relationships/hyperlink" Target="http://upload.wikimedia.org/wikipedia/commons/thumb/1/12/Chamerion_angustifolium_rhizomes,_wilgenroosje_wortelstokken.jpg/640px-Chamerion_angustifolium_rhizomes,_wilgenroosje_wortelstokken.jpg" TargetMode="External"/><Relationship Id="rId9" Type="http://schemas.openxmlformats.org/officeDocument/2006/relationships/hyperlink" Target="http://www.wikiskripta.eu/images/b/b0/Mendel_nezavisla_segregac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83099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Rozmnožování a dědičnost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1267513"/>
              </p:ext>
            </p:extLst>
          </p:nvPr>
        </p:nvGraphicFramePr>
        <p:xfrm>
          <a:off x="1475656" y="908720"/>
          <a:ext cx="6696744" cy="420726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VY_32_INOVACE_BIO.oktava.</a:t>
                      </a:r>
                      <a:r>
                        <a:rPr lang="cs-CZ" sz="1100" baseline="0" dirty="0" smtClean="0">
                          <a:effectLst/>
                        </a:rPr>
                        <a:t>02_rozmnožování a dědičnost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Rozmnožování a</a:t>
                      </a:r>
                      <a:r>
                        <a:rPr lang="cs-CZ" sz="1100" kern="12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 dědičnost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poznámkami, obsahuje krátká videa.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96752"/>
            <a:ext cx="5796136" cy="1677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a) vznikají jen z jednoho jedince a mají</a:t>
            </a:r>
          </a:p>
          <a:p>
            <a:pPr>
              <a:spcAft>
                <a:spcPts val="600"/>
              </a:spcAft>
            </a:pP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s ním  shodné vlastnosti = </a:t>
            </a:r>
            <a:r>
              <a:rPr lang="cs-CZ" sz="2400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klony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= „nepohlavní rozmnožování“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: NEPOHLAVNÍ a VEGETATIVNÍ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921" y="188640"/>
            <a:ext cx="6480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Rozmnožování organismů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= vznik nových jedinců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http://upload.wikimedia.org/wikipedia/commons/thumb/3/36/Bryophyllum_daigremontianum_nahaufnahme1.jpg/320px-Bryophyllum_daigremontianum_nahaufnahme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2656"/>
            <a:ext cx="326266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thumb/c/c1/SporangienAsplenScol.jpg/320px-SporangienAsplenSco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84984"/>
            <a:ext cx="2952328" cy="219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2" name="AutoShape 2" descr="http://upload.wikimedia.org/wikipedia/commons/thumb/d/d9/S_cerevisiae_under_DIC_microscopy.jpg/24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4" name="AutoShape 4" descr="http://upload.wikimedia.org/wikipedia/commons/thumb/d/d9/S_cerevisiae_under_DIC_microscopy.jpg/24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6" name="AutoShape 6" descr="http://upload.wikimedia.org/wikipedia/commons/thumb/d/d9/S_cerevisiae_under_DIC_microscopy.jpg/24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8" name="AutoShape 8" descr="http://upload.wikimedia.org/wikipedia/commons/thumb/d/d9/S_cerevisiae_under_DIC_microscopy.jpg/48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0" name="AutoShape 10" descr="Soubor:S cerevisiae under DIC microscopy.jpg"/>
          <p:cNvSpPr>
            <a:spLocks noChangeAspect="1" noChangeArrowheads="1"/>
          </p:cNvSpPr>
          <p:nvPr/>
        </p:nvSpPr>
        <p:spPr bwMode="auto">
          <a:xfrm>
            <a:off x="63500" y="-136525"/>
            <a:ext cx="571500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2" name="AutoShape 12" descr="Soubor:Hydra oligactis.jpg"/>
          <p:cNvSpPr>
            <a:spLocks noChangeAspect="1" noChangeArrowheads="1"/>
          </p:cNvSpPr>
          <p:nvPr/>
        </p:nvSpPr>
        <p:spPr bwMode="auto">
          <a:xfrm>
            <a:off x="155575" y="-1211263"/>
            <a:ext cx="3600450" cy="2524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6" name="Obrázek 15" descr="Hydra_oligacti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4437112"/>
            <a:ext cx="3168352" cy="2221199"/>
          </a:xfrm>
          <a:prstGeom prst="rect">
            <a:avLst/>
          </a:prstGeom>
        </p:spPr>
      </p:pic>
      <p:pic>
        <p:nvPicPr>
          <p:cNvPr id="5" name="Picture 6" descr="http://upload.wikimedia.org/wikipedia/commons/thumb/4/45/Parthkomodo.jpg/320px-Parthkomod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2924944"/>
            <a:ext cx="3048000" cy="2286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0689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412776"/>
            <a:ext cx="5616624" cy="4918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14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Prosté dělení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mitóza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(prvoci,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jednob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řasy)</a:t>
            </a:r>
          </a:p>
          <a:p>
            <a:pPr marL="457200" indent="-457200">
              <a:lnSpc>
                <a:spcPct val="114000"/>
              </a:lnSpc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= binární dělení (bakterie)</a:t>
            </a:r>
          </a:p>
          <a:p>
            <a:pPr marL="457200" indent="-457200">
              <a:lnSpc>
                <a:spcPct val="114000"/>
              </a:lnSpc>
              <a:spcAft>
                <a:spcPts val="600"/>
              </a:spcAft>
              <a:buFont typeface="+mj-lt"/>
              <a:buAutoNum type="arabicPeriod" startAt="2"/>
            </a:pPr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Fyziparie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dělením mnohobuněčného těla živočichů (ploštěnka, hvězdice)</a:t>
            </a:r>
          </a:p>
          <a:p>
            <a:pPr marL="457200" indent="-457200">
              <a:lnSpc>
                <a:spcPct val="114000"/>
              </a:lnSpc>
              <a:spcAft>
                <a:spcPts val="600"/>
              </a:spcAft>
              <a:buFont typeface="+mj-lt"/>
              <a:buAutoNum type="arabicPeriod" startAt="2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Vegetativní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z vegetativní části rostliny (šlahouny, cibulky, řízky)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457200" indent="-457200">
              <a:lnSpc>
                <a:spcPct val="114000"/>
              </a:lnSpc>
              <a:spcAft>
                <a:spcPts val="600"/>
              </a:spcAft>
              <a:buFont typeface="+mj-lt"/>
              <a:buAutoNum type="arabicPeriod" startAt="2"/>
            </a:pPr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Gemiparie</a:t>
            </a:r>
            <a:r>
              <a:rPr lang="cs-CZ" sz="2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pučení (kvasinky, nezmar)</a:t>
            </a:r>
          </a:p>
          <a:p>
            <a:pPr marL="457200" indent="-457200">
              <a:lnSpc>
                <a:spcPct val="114000"/>
              </a:lnSpc>
              <a:spcAft>
                <a:spcPts val="600"/>
              </a:spcAft>
              <a:buFont typeface="+mj-lt"/>
              <a:buAutoNum type="arabicPeriod" startAt="2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Výtrusy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specializované buňky vzniklé nepohlavní cestou (kapradiny, houby)</a:t>
            </a:r>
          </a:p>
          <a:p>
            <a:pPr marL="457200" indent="-457200">
              <a:lnSpc>
                <a:spcPct val="114000"/>
              </a:lnSpc>
              <a:spcAft>
                <a:spcPts val="600"/>
              </a:spcAft>
              <a:buFont typeface="+mj-lt"/>
              <a:buAutoNum type="arabicPeriod" startAt="2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Apomixie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semeno vzniklé bez oplození</a:t>
            </a:r>
          </a:p>
          <a:p>
            <a:pPr marL="457200" indent="-457200">
              <a:lnSpc>
                <a:spcPct val="114000"/>
              </a:lnSpc>
              <a:spcAft>
                <a:spcPts val="600"/>
              </a:spcAft>
              <a:buFont typeface="+mj-lt"/>
              <a:buAutoNum type="arabicPeriod" startAt="2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Partenogeneze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vznik  z neoplozeného vajíčka</a:t>
            </a:r>
          </a:p>
          <a:p>
            <a:pPr marL="457200" indent="-457200">
              <a:lnSpc>
                <a:spcPct val="114000"/>
              </a:lnSpc>
              <a:spcAft>
                <a:spcPts val="600"/>
              </a:spcAft>
              <a:buFont typeface="+mj-lt"/>
              <a:buAutoNum type="arabicPeriod" startAt="2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Polyembryonie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rozpad zygoty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88640"/>
            <a:ext cx="6480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Rozmnožování organismů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a) nepohlavní</a:t>
            </a:r>
          </a:p>
        </p:txBody>
      </p:sp>
      <p:pic>
        <p:nvPicPr>
          <p:cNvPr id="4" name="Picture 2" descr="http://upload.wikimedia.org/wikipedia/commons/f/f9/Three_cell_growth_types.png"/>
          <p:cNvPicPr>
            <a:picLocks noChangeAspect="1" noChangeArrowheads="1"/>
          </p:cNvPicPr>
          <p:nvPr/>
        </p:nvPicPr>
        <p:blipFill>
          <a:blip r:embed="rId3" cstate="print"/>
          <a:srcRect r="28855"/>
          <a:stretch>
            <a:fillRect/>
          </a:stretch>
        </p:blipFill>
        <p:spPr bwMode="auto">
          <a:xfrm>
            <a:off x="5724128" y="1124744"/>
            <a:ext cx="3227007" cy="4608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88640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Rozmnožování organismů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836712"/>
            <a:ext cx="777686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b) vznikají splynutím dvou pohlavních buněk a nesou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kombinaci vlastností z rodičovských organismů    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: POHLAVNÍ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" name="Picture 2" descr="http://upload.wikimedia.org/wikipedia/commons/thumb/c/c5/Orchidflower3.jpg/307px-Orchidflower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01008"/>
            <a:ext cx="3065658" cy="2396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323528" y="1988840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Gametogeneze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vznik gamet</a:t>
            </a:r>
          </a:p>
          <a:p>
            <a:pPr lvl="1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jednobuněčný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org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- v gametu se mění celý organismus</a:t>
            </a:r>
          </a:p>
          <a:p>
            <a:pPr lvl="1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mnohobuněčný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org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– vytvářejí se pohlavní orgány = gametangia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" name="Picture 4" descr="http://upload.wikimedia.org/wikipedia/commons/8/80/Betta_fusca_Paarung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501008"/>
            <a:ext cx="3528392" cy="24230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412776"/>
            <a:ext cx="8352928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meióza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redukční dělení</a:t>
            </a:r>
          </a:p>
          <a:p>
            <a:pPr>
              <a:spcAft>
                <a:spcPts val="600"/>
              </a:spcAft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segregace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chromozomů = rozchod chromozomů z páru do vznikajících gamet</a:t>
            </a:r>
          </a:p>
          <a:p>
            <a:pPr>
              <a:spcAft>
                <a:spcPts val="600"/>
              </a:spcAft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kombinace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chromozomů = sestava jedinečné kombinace chromozomů v gametě</a:t>
            </a:r>
          </a:p>
          <a:p>
            <a:pPr>
              <a:spcAft>
                <a:spcPts val="600"/>
              </a:spcAft>
            </a:pP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8640"/>
            <a:ext cx="6480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Rozmnožování organismů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b) pohlavní</a:t>
            </a:r>
          </a:p>
        </p:txBody>
      </p:sp>
      <p:pic>
        <p:nvPicPr>
          <p:cNvPr id="2052" name="Picture 4" descr="http://www.wikiskripta.eu/images/b/b0/Mendel_nezavisla_segregace.pn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9908" b="51266"/>
          <a:stretch>
            <a:fillRect/>
          </a:stretch>
        </p:blipFill>
        <p:spPr bwMode="auto">
          <a:xfrm>
            <a:off x="971600" y="2564904"/>
            <a:ext cx="7128792" cy="39894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420888"/>
            <a:ext cx="47525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rekombinace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chromozomů = výměna homologických částí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nesesterských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chromatid (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crossing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over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</a:t>
            </a:r>
          </a:p>
        </p:txBody>
      </p:sp>
      <p:pic>
        <p:nvPicPr>
          <p:cNvPr id="3" name="Picture 2" descr="http://upload.wikimedia.org/wikipedia/commons/thumb/9/9d/Crossing-over.PNG/200px-Crossing-over.PN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6096" y="739120"/>
            <a:ext cx="2554856" cy="611888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971600" y="188640"/>
            <a:ext cx="6480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Rozmnožování organismů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b) pohlavní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777686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hlinkClick r:id="rId2"/>
              </a:rPr>
              <a:t>http://upload.wikimedia.org/wikipedia/commons/1/1a/Hydra_oligactis.jpg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upload.wikimedia.org/wikipedia/commons/thumb/c/c5/Orchidflower3.jpg/307px-Orchidflower3.jpg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upload.wikimedia.org/wikipedia/commons/thumb/c/c1/SporangienAsplenScol.jpg/320px-SporangienAsplenScol.jpg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upload.wikimedia.org/wikipedia/commons/thumb/1/12/Chamerion_angustifolium_rhizomes%2C_wilgenroosje_wortelstokken.jpg/640px-Chamerion_angustifolium_rhizomes%2C_wilgenroosje_wortelstokken.jpg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hlinkClick r:id="rId5"/>
              </a:rPr>
              <a:t>http://upload.wikimedia.org/wikipedia/commons/f/f9/Three_cell_growth_types.png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hlinkClick r:id="rId6"/>
              </a:rPr>
              <a:t>http://upload.wikimedia.org/wikipedia/commons/8/80/Betta_fusca_Paarung_1.jpg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hlinkClick r:id="rId7"/>
              </a:rPr>
              <a:t>http://upload.wikimedia.org/wikipedia/commons/thumb/4/45/Parthkomodo.jpg/320px-Parthkomodo.jpg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hlinkClick r:id="rId8"/>
              </a:rPr>
              <a:t>http://upload.wikimedia.org/wikipedia/commons/thumb/9/9d/Crossing-over.PNG/200px-Crossing-over.PNG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wikiskripta.eu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/b/b0/</a:t>
            </a:r>
            <a:r>
              <a:rPr lang="cs-CZ" sz="1200" dirty="0" err="1" smtClean="0">
                <a:hlinkClick r:id="rId9"/>
              </a:rPr>
              <a:t>Mendel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nezavisla</a:t>
            </a:r>
            <a:r>
              <a:rPr lang="cs-CZ" sz="1200" dirty="0" smtClean="0">
                <a:hlinkClick r:id="rId9"/>
              </a:rPr>
              <a:t>_segregace.</a:t>
            </a:r>
            <a:r>
              <a:rPr lang="cs-CZ" sz="1200" dirty="0" err="1" smtClean="0">
                <a:hlinkClick r:id="rId9"/>
              </a:rPr>
              <a:t>png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/>
              <a:t>ŠMARDA, Jan. </a:t>
            </a:r>
            <a:r>
              <a:rPr lang="cs-CZ" sz="1200" i="1" dirty="0"/>
              <a:t>Genetika: pro gymnázia</a:t>
            </a:r>
            <a:r>
              <a:rPr lang="cs-CZ" sz="1200" dirty="0"/>
              <a:t>. 1. vyd. Praha: Fortuna, 2003, 143 s. ISBN 80-716-8851-7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39326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345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User</cp:lastModifiedBy>
  <cp:revision>26</cp:revision>
  <dcterms:created xsi:type="dcterms:W3CDTF">2013-09-11T07:00:04Z</dcterms:created>
  <dcterms:modified xsi:type="dcterms:W3CDTF">2013-10-02T15:01:02Z</dcterms:modified>
</cp:coreProperties>
</file>