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  <p:sldMasterId id="2147483779" r:id="rId2"/>
  </p:sldMasterIdLst>
  <p:sldIdLst>
    <p:sldId id="272" r:id="rId3"/>
    <p:sldId id="271" r:id="rId4"/>
    <p:sldId id="256" r:id="rId5"/>
    <p:sldId id="257" r:id="rId6"/>
    <p:sldId id="258" r:id="rId7"/>
    <p:sldId id="260" r:id="rId8"/>
    <p:sldId id="264" r:id="rId9"/>
    <p:sldId id="265" r:id="rId10"/>
    <p:sldId id="263" r:id="rId11"/>
    <p:sldId id="270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6600"/>
    <a:srgbClr val="66FF33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64" autoAdjust="0"/>
  </p:normalViewPr>
  <p:slideViewPr>
    <p:cSldViewPr>
      <p:cViewPr>
        <p:scale>
          <a:sx n="77" d="100"/>
          <a:sy n="77" d="100"/>
        </p:scale>
        <p:origin x="-1176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4"/>
          <p:cNvSpPr/>
          <p:nvPr/>
        </p:nvSpPr>
        <p:spPr>
          <a:xfrm>
            <a:off x="0" y="4743450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5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/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6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612A6-713B-4C0F-9389-CBF3919CE0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6272734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04800" y="1447800"/>
            <a:ext cx="7680960" cy="4724400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  <a:lvl2pPr marL="171450" indent="-171450">
              <a:buSzPct val="156000"/>
              <a:buFont typeface="Arial" pitchFamily="34" charset="0"/>
              <a:buChar char="•"/>
              <a:defRPr/>
            </a:lvl2pPr>
            <a:lvl3pPr marL="344488" indent="-165100">
              <a:buSzPct val="73000"/>
              <a:buFont typeface="Wingdings" pitchFamily="2" charset="2"/>
              <a:buChar char="q"/>
              <a:defRPr/>
            </a:lvl3pPr>
            <a:lvl4pPr>
              <a:buSzPct val="126000"/>
              <a:defRPr/>
            </a:lvl4pPr>
            <a:lvl5pPr marL="688975" indent="-173038">
              <a:buFont typeface="Wingdings" pitchFamily="2" charset="2"/>
              <a:buChar char="§"/>
              <a:defRPr/>
            </a:lvl5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D2F90-BFA1-49ED-AF91-19FB3A768E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3526717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6" name="Straight Connector 17"/>
          <p:cNvCxnSpPr/>
          <p:nvPr/>
        </p:nvCxnSpPr>
        <p:spPr>
          <a:xfrm>
            <a:off x="-4763" y="1828800"/>
            <a:ext cx="9144001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/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C64B3-1614-4609-ABF1-EC3A286595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728046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6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D4C1B-E5FC-41AB-A202-87EF8C7AC2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8467083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/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/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5224D-1D6B-4B92-8B56-2DEB9927F2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908095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C07B8-7CA5-4127-BA5E-13FB9949EC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9809814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46C67-2E72-4176-A712-E24A73DF4F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4074885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7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/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C70E5-7374-42EF-88A7-C769ABA375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748823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7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00295-7730-418B-B419-7878F13B55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5878630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CDE19-711D-468D-97D6-4CAB950E6C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1358018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0266C-89C0-421F-BDBD-0E5418202D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303628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93CAD-4C88-4A2E-9BDB-E58E4FFB94FB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18031-C60B-42A9-9AD1-6A56565960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3507383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3894E-C584-4788-A7D9-1CAD6E1FF4D0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9B8F8-DE65-4BDF-B6F3-0E5BBB5006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036603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1479A-6E03-4A68-83FF-7DF67EC50CB1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A8B2B-57B9-4E2B-94F8-127F75BFA9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0366480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AFB84-B429-4379-B0EA-427D8DBDDEF7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A0ED5-0757-4B5F-98F1-3DCBAAFD66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6115211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3232E-CEDA-4C46-8F3A-92D6D7C4BB0D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3009F-60DD-40F9-BE0F-0856C4CD86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2436678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E9230-0E19-454A-A3F3-3B4FB372213A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6F98F-7FBD-49A3-9A50-1AC69D0EC9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0091029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B2F3E-474A-4B9F-96A8-F87E44CC98D2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18FED-06A1-4304-B579-BD6BB37FC2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4658450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99488-E15D-48ED-880E-BA8E2ACEC1C6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33B37-6B6C-4235-9E2E-C8BC76F3C3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9821024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71A8B-80A7-449C-9B3D-CB06EDF3A551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312BC-A69B-45EE-9A0C-8B9BA17E43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8306740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F325A-A58F-4581-AD73-BE6A5F04EADB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B1452-422E-42F4-B672-60ECFB1B0D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626611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144E2-9007-46B4-A519-293B5B41C8A7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C789F-5FE2-4780-9B00-98A709B153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3070462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52425" y="228600"/>
            <a:ext cx="76803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5" y="1463675"/>
            <a:ext cx="7680325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5" y="6543675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50" y="6543675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5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pPr>
              <a:defRPr/>
            </a:pPr>
            <a:fld id="{15B32131-AB1F-4363-86AF-F867050A48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</p:sldLayoutIdLst>
  <p:transition spd="slow">
    <p:fade/>
  </p:transition>
  <p:txStyles>
    <p:titleStyle>
      <a:lvl1pPr algn="l" rtl="0" eaLnBrk="0" fontAlgn="base" hangingPunct="0">
        <a:spcBef>
          <a:spcPts val="400"/>
        </a:spcBef>
        <a:spcAft>
          <a:spcPct val="0"/>
        </a:spcAft>
        <a:defRPr sz="4000" kern="1200">
          <a:solidFill>
            <a:schemeClr val="tx1"/>
          </a:solidFill>
          <a:latin typeface="+mj-lt"/>
          <a:ea typeface="+mj-ea"/>
          <a:cs typeface="Tunga" pitchFamily="2"/>
        </a:defRPr>
      </a:lvl1pPr>
      <a:lvl2pPr algn="l" rtl="0" eaLnBrk="0" fontAlgn="base" hangingPunct="0">
        <a:spcBef>
          <a:spcPts val="400"/>
        </a:spcBef>
        <a:spcAft>
          <a:spcPct val="0"/>
        </a:spcAft>
        <a:defRPr sz="4000">
          <a:solidFill>
            <a:schemeClr val="tx1"/>
          </a:solidFill>
          <a:latin typeface="Corbel" pitchFamily="34" charset="0"/>
          <a:cs typeface="Tunga" pitchFamily="34" charset="0"/>
        </a:defRPr>
      </a:lvl2pPr>
      <a:lvl3pPr algn="l" rtl="0" eaLnBrk="0" fontAlgn="base" hangingPunct="0">
        <a:spcBef>
          <a:spcPts val="400"/>
        </a:spcBef>
        <a:spcAft>
          <a:spcPct val="0"/>
        </a:spcAft>
        <a:defRPr sz="4000">
          <a:solidFill>
            <a:schemeClr val="tx1"/>
          </a:solidFill>
          <a:latin typeface="Corbel" pitchFamily="34" charset="0"/>
          <a:cs typeface="Tunga" pitchFamily="34" charset="0"/>
        </a:defRPr>
      </a:lvl3pPr>
      <a:lvl4pPr algn="l" rtl="0" eaLnBrk="0" fontAlgn="base" hangingPunct="0">
        <a:spcBef>
          <a:spcPts val="400"/>
        </a:spcBef>
        <a:spcAft>
          <a:spcPct val="0"/>
        </a:spcAft>
        <a:defRPr sz="4000">
          <a:solidFill>
            <a:schemeClr val="tx1"/>
          </a:solidFill>
          <a:latin typeface="Corbel" pitchFamily="34" charset="0"/>
          <a:cs typeface="Tunga" pitchFamily="34" charset="0"/>
        </a:defRPr>
      </a:lvl4pPr>
      <a:lvl5pPr algn="l" rtl="0" eaLnBrk="0" fontAlgn="base" hangingPunct="0">
        <a:spcBef>
          <a:spcPts val="400"/>
        </a:spcBef>
        <a:spcAft>
          <a:spcPct val="0"/>
        </a:spcAft>
        <a:defRPr sz="4000">
          <a:solidFill>
            <a:schemeClr val="tx1"/>
          </a:solidFill>
          <a:latin typeface="Corbel" pitchFamily="34" charset="0"/>
          <a:cs typeface="Tunga" pitchFamily="34" charset="0"/>
        </a:defRPr>
      </a:lvl5pPr>
      <a:lvl6pPr marL="457200" algn="l" rtl="0" fontAlgn="base">
        <a:spcBef>
          <a:spcPts val="400"/>
        </a:spcBef>
        <a:spcAft>
          <a:spcPct val="0"/>
        </a:spcAft>
        <a:defRPr sz="4000">
          <a:solidFill>
            <a:schemeClr val="tx1"/>
          </a:solidFill>
          <a:latin typeface="Corbel" pitchFamily="34" charset="0"/>
          <a:cs typeface="Tunga" pitchFamily="34" charset="0"/>
        </a:defRPr>
      </a:lvl6pPr>
      <a:lvl7pPr marL="914400" algn="l" rtl="0" fontAlgn="base">
        <a:spcBef>
          <a:spcPts val="400"/>
        </a:spcBef>
        <a:spcAft>
          <a:spcPct val="0"/>
        </a:spcAft>
        <a:defRPr sz="4000">
          <a:solidFill>
            <a:schemeClr val="tx1"/>
          </a:solidFill>
          <a:latin typeface="Corbel" pitchFamily="34" charset="0"/>
          <a:cs typeface="Tunga" pitchFamily="34" charset="0"/>
        </a:defRPr>
      </a:lvl7pPr>
      <a:lvl8pPr marL="1371600" algn="l" rtl="0" fontAlgn="base">
        <a:spcBef>
          <a:spcPts val="400"/>
        </a:spcBef>
        <a:spcAft>
          <a:spcPct val="0"/>
        </a:spcAft>
        <a:defRPr sz="4000">
          <a:solidFill>
            <a:schemeClr val="tx1"/>
          </a:solidFill>
          <a:latin typeface="Corbel" pitchFamily="34" charset="0"/>
          <a:cs typeface="Tunga" pitchFamily="34" charset="0"/>
        </a:defRPr>
      </a:lvl8pPr>
      <a:lvl9pPr marL="1828800" algn="l" rtl="0" fontAlgn="base">
        <a:spcBef>
          <a:spcPts val="400"/>
        </a:spcBef>
        <a:spcAft>
          <a:spcPct val="0"/>
        </a:spcAft>
        <a:defRPr sz="4000">
          <a:solidFill>
            <a:schemeClr val="tx1"/>
          </a:solidFill>
          <a:latin typeface="Corbel" pitchFamily="34" charset="0"/>
          <a:cs typeface="Tunga" pitchFamily="34" charset="0"/>
        </a:defRPr>
      </a:lvl9pPr>
    </p:titleStyle>
    <p:bodyStyle>
      <a:lvl1pPr marL="342900" indent="-342900" algn="l" rtl="0" eaLnBrk="0" fontAlgn="base" hangingPunct="0">
        <a:spcBef>
          <a:spcPts val="1200"/>
        </a:spcBef>
        <a:spcAft>
          <a:spcPct val="0"/>
        </a:spcAft>
        <a:buClr>
          <a:srgbClr val="63891F"/>
        </a:buClr>
        <a:buFont typeface="Arial" charset="0"/>
        <a:defRPr kern="1200" spc="3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E72B392-FADA-4091-A19E-EB453C8DB6FB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E599A35-1C1C-4537-AFDC-B7DA1B3982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d/dc/Pe-map.pn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latin-telenovely.blog.cz/1009/lima-the-capital-of-peru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ational-geographic.cz/detail/obri-rise-ktera-neznala-penize-ani-obchody-jak-fungovala-ekonomika-inku-8777/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ewart.cz/fotografie/obrazy-do-interieru/krajina-svet/peru" TargetMode="External"/><Relationship Id="rId2" Type="http://schemas.openxmlformats.org/officeDocument/2006/relationships/hyperlink" Target="http://www.national-geographic.cz/detail/obri-rise-ktera-neznala-penize-ani-obchody-jak-fungovala-ekonomika-inku-8777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15888"/>
            <a:ext cx="3859212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3" name="Obdélník 2"/>
          <p:cNvSpPr>
            <a:spLocks noChangeArrowheads="1"/>
          </p:cNvSpPr>
          <p:nvPr/>
        </p:nvSpPr>
        <p:spPr bwMode="auto">
          <a:xfrm>
            <a:off x="684213" y="981075"/>
            <a:ext cx="7221537" cy="578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dirty="0"/>
              <a:t>projekt v rámci vzdělávacího programu</a:t>
            </a:r>
          </a:p>
          <a:p>
            <a:pPr algn="ctr"/>
            <a:r>
              <a:rPr lang="cs-CZ" dirty="0"/>
              <a:t>VZDĚLÁNÍ PRO KONKURENCESCHOPNOST</a:t>
            </a:r>
          </a:p>
          <a:p>
            <a:endParaRPr lang="cs-CZ" dirty="0"/>
          </a:p>
          <a:p>
            <a:pPr algn="ctr"/>
            <a:r>
              <a:rPr lang="cs-CZ" dirty="0"/>
              <a:t>ŠABLONA ČÍSLO: III/2</a:t>
            </a:r>
          </a:p>
          <a:p>
            <a:pPr algn="ctr"/>
            <a:r>
              <a:rPr lang="cs-CZ" dirty="0"/>
              <a:t>NÁZEV:  INOVACE A ZKVALITNĚNÍ VÝUKY PROSTŘEDNICTVÍM ICT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PŘEDMĚT: zeměpis</a:t>
            </a:r>
          </a:p>
          <a:p>
            <a:r>
              <a:rPr lang="cs-CZ" dirty="0"/>
              <a:t>ROČNÍK: 7. ročník</a:t>
            </a:r>
          </a:p>
          <a:p>
            <a:r>
              <a:rPr lang="cs-CZ" dirty="0"/>
              <a:t>TÉMA: </a:t>
            </a:r>
            <a:r>
              <a:rPr lang="cs-CZ" dirty="0" smtClean="0"/>
              <a:t>Peru</a:t>
            </a:r>
            <a:endParaRPr lang="cs-CZ" dirty="0"/>
          </a:p>
          <a:p>
            <a:r>
              <a:rPr lang="cs-CZ" dirty="0"/>
              <a:t>AUTOR: Jana Horáková</a:t>
            </a:r>
          </a:p>
          <a:p>
            <a:r>
              <a:rPr lang="cs-CZ" dirty="0"/>
              <a:t>DATUM VYTVOŘENÍ: </a:t>
            </a:r>
            <a:r>
              <a:rPr lang="cs-CZ" dirty="0" smtClean="0"/>
              <a:t>13. 11. 2012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2800" b="1" dirty="0">
                <a:solidFill>
                  <a:srgbClr val="C00000"/>
                </a:solidFill>
              </a:rPr>
              <a:t>VY_32_INOVACE_34_JH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04800" y="1447800"/>
            <a:ext cx="7680325" cy="4724400"/>
          </a:xfrm>
        </p:spPr>
        <p:txBody>
          <a:bodyPr>
            <a:normAutofit lnSpcReduction="10000"/>
          </a:bodyPr>
          <a:lstStyle/>
          <a:p>
            <a:pPr marL="18288" indent="0" algn="just">
              <a:defRPr/>
            </a:pPr>
            <a:r>
              <a:rPr lang="cs-CZ" dirty="0"/>
              <a:t>Tuto prezentaci používám jako doplněk výkladu k tematickému celku Amerika v sedmém ročníku.</a:t>
            </a:r>
          </a:p>
          <a:p>
            <a:pPr marL="18288" indent="0" algn="just">
              <a:defRPr/>
            </a:pPr>
            <a:r>
              <a:rPr lang="cs-CZ" dirty="0"/>
              <a:t> Žáci okamžitě vidí odlišné znaky různých amerických států.</a:t>
            </a:r>
          </a:p>
          <a:p>
            <a:pPr marL="18288" indent="0">
              <a:defRPr/>
            </a:pPr>
            <a:endParaRPr lang="cs-CZ" u="sng" dirty="0"/>
          </a:p>
          <a:p>
            <a:pPr marL="18288" indent="0">
              <a:defRPr/>
            </a:pPr>
            <a:r>
              <a:rPr lang="cs-CZ" b="1" u="sng" dirty="0"/>
              <a:t>Doporučený postup přípravy před hodinou: </a:t>
            </a:r>
          </a:p>
          <a:p>
            <a:pPr marL="18288" indent="0" algn="just">
              <a:defRPr/>
            </a:pPr>
            <a:r>
              <a:rPr lang="cs-CZ" dirty="0"/>
              <a:t>Jestliže nemá učitel k dispozici připojení k internetu, pak doporučuji si předem nachystat obrázky do prezentace, které jsou zde umístěny jen jako odkaz na danou webovou stránku.</a:t>
            </a:r>
          </a:p>
          <a:p>
            <a:pPr marL="18288" indent="0">
              <a:defRPr/>
            </a:pPr>
            <a:endParaRPr lang="cs-CZ" dirty="0"/>
          </a:p>
          <a:p>
            <a:pPr marL="18288" indent="0">
              <a:defRPr/>
            </a:pPr>
            <a:r>
              <a:rPr lang="cs-CZ" b="1" u="sng" dirty="0"/>
              <a:t>Zkušenosti z pilotáže:</a:t>
            </a:r>
          </a:p>
          <a:p>
            <a:pPr marL="18288" indent="0">
              <a:defRPr/>
            </a:pPr>
            <a:r>
              <a:rPr lang="cs-CZ" dirty="0"/>
              <a:t>Prezentace žáky zaujala a podnítila v nich touhu poznávat nová místa na Zemi.</a:t>
            </a: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0" name="Rectangle 14"/>
          <p:cNvSpPr>
            <a:spLocks noGrp="1" noChangeArrowheads="1"/>
          </p:cNvSpPr>
          <p:nvPr>
            <p:ph sz="quarter" idx="13"/>
          </p:nvPr>
        </p:nvSpPr>
        <p:spPr>
          <a:xfrm>
            <a:off x="914400" y="304800"/>
            <a:ext cx="7680325" cy="25146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5"/>
              </a:buClr>
              <a:buFont typeface="Wingdings" pitchFamily="2" charset="2"/>
              <a:buNone/>
              <a:defRPr/>
            </a:pPr>
            <a:r>
              <a:rPr lang="cs-CZ" sz="15000" b="1" u="sng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Peru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endParaRPr lang="cs-CZ" sz="15000" b="1" u="sng" dirty="0" smtClean="0">
              <a:solidFill>
                <a:schemeClr val="folHlink"/>
              </a:solidFill>
            </a:endParaRPr>
          </a:p>
        </p:txBody>
      </p:sp>
      <p:sp>
        <p:nvSpPr>
          <p:cNvPr id="17411" name="TextovéPole 2"/>
          <p:cNvSpPr txBox="1">
            <a:spLocks noChangeArrowheads="1"/>
          </p:cNvSpPr>
          <p:nvPr/>
        </p:nvSpPr>
        <p:spPr bwMode="auto">
          <a:xfrm>
            <a:off x="457200" y="3646488"/>
            <a:ext cx="4953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cs-CZ"/>
              <a:t>Odkaz na obrázek vlajky Peru:</a:t>
            </a:r>
          </a:p>
        </p:txBody>
      </p:sp>
      <p:sp>
        <p:nvSpPr>
          <p:cNvPr id="17412" name="Obdélník 3"/>
          <p:cNvSpPr>
            <a:spLocks noChangeArrowheads="1"/>
          </p:cNvSpPr>
          <p:nvPr/>
        </p:nvSpPr>
        <p:spPr bwMode="auto">
          <a:xfrm>
            <a:off x="152400" y="4038600"/>
            <a:ext cx="89916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1400" u="sng">
                <a:solidFill>
                  <a:srgbClr val="0070C0"/>
                </a:solidFill>
              </a:rPr>
              <a:t>http://www.google.cz/search?hl=cs&amp;site=imghp&amp;tbm=isch&amp;source=hp&amp;biw=1639&amp;bih=771&amp;q=Peru&amp;oq=Peru&amp;gs_l=img.3..0l9.1874.2659.0.3668.4.4.0.0.0.0.231.629.0j3j1.4.0...0.0...1ac.1.2.img.PDYeSGSA7zA#imgrc=as5Qd-9z8aklYM%3A%3B_f7Wx5CpxgB8kM%3Bhttp%253A%252F%252Fwww.zemepis.net%252Fimg%252Fvlajky%252Fpe-lgflag.gif%3Bhttp%253A%252F%252Fwww.zemepis.net%252Fzeme-peru%3B454%3B302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52425" y="1463675"/>
            <a:ext cx="4295775" cy="472440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b="1" smtClean="0"/>
              <a:t>Peru</a:t>
            </a:r>
            <a:r>
              <a:rPr lang="cs-CZ" smtClean="0"/>
              <a:t> leží v  Jižní Americe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jeho sousedy jsou Bolívie, Brazílie, Chile, Kolumbie a Ekvádor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před necelými pěti stoletími představovalo území Peru centrum říše Inků táhnoucí se i dál na jih a sever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Peru je třetí největší stát jihoamerického kontinentu. 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Font typeface="Courier New" pitchFamily="49" charset="0"/>
              <a:buChar char="o"/>
              <a:defRPr/>
            </a:pPr>
            <a:endParaRPr lang="cs-CZ" sz="2400" b="1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b="1" dirty="0" smtClean="0"/>
              <a:t>POLOHA</a:t>
            </a:r>
            <a:endParaRPr lang="cs-CZ" sz="4800" b="1" dirty="0"/>
          </a:p>
        </p:txBody>
      </p:sp>
      <p:sp>
        <p:nvSpPr>
          <p:cNvPr id="18436" name="AutoShape 9" descr="Z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8437" name="AutoShape 11" descr="Z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8438" name="TextovéPole 2"/>
          <p:cNvSpPr txBox="1">
            <a:spLocks noChangeArrowheads="1"/>
          </p:cNvSpPr>
          <p:nvPr/>
        </p:nvSpPr>
        <p:spPr bwMode="auto">
          <a:xfrm>
            <a:off x="5041900" y="3886200"/>
            <a:ext cx="34290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cs-CZ" sz="1400">
                <a:hlinkClick r:id="rId2"/>
              </a:rPr>
              <a:t>http://upload.wikimedia.org/wikipedia/commons/d/dc/Pe-map.png</a:t>
            </a:r>
            <a:endParaRPr lang="cs-CZ" sz="1400"/>
          </a:p>
          <a:p>
            <a:pPr eaLnBrk="1" hangingPunct="1"/>
            <a:endParaRPr lang="cs-CZ" sz="1400"/>
          </a:p>
        </p:txBody>
      </p:sp>
      <p:sp>
        <p:nvSpPr>
          <p:cNvPr id="18439" name="TextovéPole 3"/>
          <p:cNvSpPr txBox="1">
            <a:spLocks noChangeArrowheads="1"/>
          </p:cNvSpPr>
          <p:nvPr/>
        </p:nvSpPr>
        <p:spPr bwMode="auto">
          <a:xfrm>
            <a:off x="5410200" y="3429000"/>
            <a:ext cx="2514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cs-CZ"/>
              <a:t>Odkaz na mapu: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2425" y="228600"/>
            <a:ext cx="8562975" cy="10668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b="1" dirty="0" smtClean="0"/>
              <a:t>ADMINISTRATIVNÍ ČLENĚNÍ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04800" y="1447800"/>
            <a:ext cx="7680325" cy="472440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území Peru je od 18. listopadu 2002 rozdělené na 25 regionů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tyto regiony se dále dělí na provincie, které jsou tvořeny okresy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celkem je celé území rozděleno do 195 provincií a 1833 okresů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provincie Lima není součástí žádného vyššího administrativního celku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hlavní město Peru je Lima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defRPr/>
            </a:pPr>
            <a:endParaRPr lang="cs-CZ" smtClean="0"/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defRPr/>
            </a:pPr>
            <a:r>
              <a:rPr lang="cs-CZ" smtClean="0"/>
              <a:t>Odkazy na obrázky – Lima: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defRPr/>
            </a:pPr>
            <a:r>
              <a:rPr lang="cs-CZ" smtClean="0">
                <a:hlinkClick r:id="rId2"/>
              </a:rPr>
              <a:t>http://latin-telenovely.blog.cz/1009/lima-the-capital-of-peru</a:t>
            </a:r>
            <a:endParaRPr lang="cs-CZ" smtClean="0"/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defRPr/>
            </a:pPr>
            <a:r>
              <a:rPr lang="cs-CZ" sz="1300" u="sng" smtClean="0">
                <a:solidFill>
                  <a:srgbClr val="0070C0"/>
                </a:solidFill>
              </a:rPr>
              <a:t>http://www.google.cz/search?hl=cs&amp;site=imghp&amp;tbm=isch&amp;source=hp&amp;biw=1639&amp;bih=771&amp;q=Peru&amp;oq=Peru&amp;gs_l=img.3..0l9.1874.2659.0.3668.4.4.0.0.0.0.231.629.0j3j1.4.0...0.0...1ac.1.2.img.PDYeSGSA7zA#hl=cs&amp;tbo=d&amp;site=imghp&amp;tbm=isch&amp;sa=1&amp;q=Peru+Lima&amp;oq=Peru+Lima&amp;gs_l=img.3...1078849.1081063.0.1081894.5.5.0.0.0.0.229.575.2j2j1.5.0...0.0...1c.1.2.img.10xmRIPq2Ck&amp;bav=on.2,or.r_gc.r_pw.r_qf.&amp;bvm=bv.42080656,d.Yms&amp;fp=d9aefd1ddf77000&amp;biw=1639&amp;bih=771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defRPr/>
            </a:pPr>
            <a:endParaRPr lang="cs-CZ" sz="1300" smtClean="0"/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defRPr/>
            </a:pPr>
            <a:endParaRPr lang="cs-CZ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52425" y="1463675"/>
            <a:ext cx="8943975" cy="5241925"/>
          </a:xfrm>
        </p:spPr>
        <p:txBody>
          <a:bodyPr/>
          <a:lstStyle/>
          <a:p>
            <a:pPr marL="285750" indent="-28575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Arial" pitchFamily="34" charset="0"/>
              <a:buChar char="•"/>
              <a:defRPr/>
            </a:pPr>
            <a:r>
              <a:rPr lang="cs-CZ" sz="1800" dirty="0" smtClean="0"/>
              <a:t>ve </a:t>
            </a:r>
            <a:r>
              <a:rPr lang="cs-CZ" sz="1800" dirty="0"/>
              <a:t>městech žije 70 % obyvatelstva, z toho víc než čtvrtina v oblasti </a:t>
            </a:r>
            <a:r>
              <a:rPr lang="cs-CZ" sz="1800" dirty="0" smtClean="0"/>
              <a:t>hlavního města Limy</a:t>
            </a:r>
          </a:p>
          <a:p>
            <a:pPr marL="540000" indent="-28575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Courier New" pitchFamily="49" charset="0"/>
              <a:buChar char="o"/>
              <a:defRPr/>
            </a:pPr>
            <a:r>
              <a:rPr lang="cs-CZ" sz="1800" dirty="0" smtClean="0"/>
              <a:t>45</a:t>
            </a:r>
            <a:r>
              <a:rPr lang="cs-CZ" sz="1800" dirty="0"/>
              <a:t> % obyvatelstva tvoří </a:t>
            </a:r>
            <a:r>
              <a:rPr lang="cs-CZ" sz="1800" dirty="0" smtClean="0"/>
              <a:t>Indiáni</a:t>
            </a:r>
          </a:p>
          <a:p>
            <a:pPr marL="540000" indent="-28575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Courier New" pitchFamily="49" charset="0"/>
              <a:buChar char="o"/>
              <a:defRPr/>
            </a:pPr>
            <a:r>
              <a:rPr lang="cs-CZ" sz="1800" dirty="0" smtClean="0"/>
              <a:t>37</a:t>
            </a:r>
            <a:r>
              <a:rPr lang="cs-CZ" sz="1800" dirty="0"/>
              <a:t> % mestici (míšenci Evropanů a Indiánů</a:t>
            </a:r>
            <a:r>
              <a:rPr lang="cs-CZ" sz="1800" dirty="0" smtClean="0"/>
              <a:t>)</a:t>
            </a:r>
          </a:p>
          <a:p>
            <a:pPr marL="540000" indent="-28575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Courier New" pitchFamily="49" charset="0"/>
              <a:buChar char="o"/>
              <a:defRPr/>
            </a:pPr>
            <a:r>
              <a:rPr lang="cs-CZ" sz="1800" dirty="0" smtClean="0"/>
              <a:t>15</a:t>
            </a:r>
            <a:r>
              <a:rPr lang="cs-CZ" sz="1800" dirty="0"/>
              <a:t> % </a:t>
            </a:r>
            <a:r>
              <a:rPr lang="cs-CZ" sz="1800" dirty="0" smtClean="0"/>
              <a:t>Evropané</a:t>
            </a:r>
          </a:p>
          <a:p>
            <a:pPr marL="285750" indent="-28575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Arial" pitchFamily="34" charset="0"/>
              <a:buChar char="•"/>
              <a:defRPr/>
            </a:pPr>
            <a:r>
              <a:rPr lang="cs-CZ" sz="1800" dirty="0" smtClean="0"/>
              <a:t>dvě </a:t>
            </a:r>
            <a:r>
              <a:rPr lang="cs-CZ" sz="1800" dirty="0"/>
              <a:t>třetiny obyvatelstva žijí v </a:t>
            </a:r>
            <a:r>
              <a:rPr lang="cs-CZ" sz="1800" dirty="0" smtClean="0"/>
              <a:t>horách</a:t>
            </a:r>
          </a:p>
          <a:p>
            <a:pPr marL="285750" indent="-28575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Arial" pitchFamily="34" charset="0"/>
              <a:buChar char="•"/>
              <a:defRPr/>
            </a:pPr>
            <a:r>
              <a:rPr lang="cs-CZ" sz="1800" dirty="0" smtClean="0"/>
              <a:t>úředními jazyky jsou: </a:t>
            </a:r>
          </a:p>
          <a:p>
            <a:pPr marL="540000" indent="-28575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Courier New" pitchFamily="49" charset="0"/>
              <a:buChar char="o"/>
              <a:defRPr/>
            </a:pPr>
            <a:r>
              <a:rPr lang="cs-CZ" sz="1800" b="1" dirty="0"/>
              <a:t>š</a:t>
            </a:r>
            <a:r>
              <a:rPr lang="cs-CZ" sz="1800" b="1" dirty="0" smtClean="0"/>
              <a:t>panělština</a:t>
            </a:r>
          </a:p>
          <a:p>
            <a:pPr marL="540000" indent="-28575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Courier New" pitchFamily="49" charset="0"/>
              <a:buChar char="o"/>
              <a:defRPr/>
            </a:pPr>
            <a:r>
              <a:rPr lang="cs-CZ" sz="1800" b="1" dirty="0" smtClean="0"/>
              <a:t>kečuánština</a:t>
            </a:r>
            <a:r>
              <a:rPr lang="cs-CZ" sz="1800" dirty="0" smtClean="0"/>
              <a:t>  </a:t>
            </a:r>
          </a:p>
          <a:p>
            <a:pPr marL="254250" indent="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74000"/>
              <a:buFont typeface="Arial" pitchFamily="34" charset="0"/>
              <a:buNone/>
              <a:defRPr/>
            </a:pPr>
            <a:r>
              <a:rPr lang="cs-CZ" sz="1800" b="1" dirty="0" smtClean="0"/>
              <a:t>Odkaz na obrázek – Inkové:</a:t>
            </a:r>
            <a:endParaRPr lang="cs-CZ" sz="1800" b="1" dirty="0"/>
          </a:p>
          <a:p>
            <a:pPr marL="254250" indent="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74000"/>
              <a:buFont typeface="Arial" pitchFamily="34" charset="0"/>
              <a:buNone/>
              <a:defRPr/>
            </a:pPr>
            <a:r>
              <a:rPr lang="cs-CZ" sz="1800" dirty="0">
                <a:hlinkClick r:id="rId2"/>
              </a:rPr>
              <a:t>http://www.national-geographic.cz/detail/obri-rise-ktera-neznala-penize-ani-obchody-jak-fungovala-ekonomika-inku-8777</a:t>
            </a:r>
            <a:r>
              <a:rPr lang="cs-CZ" sz="1800" dirty="0" smtClean="0">
                <a:hlinkClick r:id="rId2"/>
              </a:rPr>
              <a:t>/</a:t>
            </a:r>
            <a:endParaRPr lang="cs-CZ" sz="1800" dirty="0" smtClean="0"/>
          </a:p>
          <a:p>
            <a:pPr marL="254250" indent="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74000"/>
              <a:buFont typeface="Arial" pitchFamily="34" charset="0"/>
              <a:buNone/>
              <a:defRPr/>
            </a:pPr>
            <a:endParaRPr lang="cs-CZ" sz="1800" dirty="0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OBYVATELSTVO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04800" y="1447800"/>
            <a:ext cx="7680325" cy="4724400"/>
          </a:xfr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Clr>
                <a:schemeClr val="accent5"/>
              </a:buClr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0070C0"/>
                </a:solidFill>
              </a:rPr>
              <a:t>      Zemědělství</a:t>
            </a:r>
            <a:endParaRPr lang="cs-CZ" sz="2800" dirty="0" smtClean="0">
              <a:solidFill>
                <a:srgbClr val="0070C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Corbel" pitchFamily="34" charset="0"/>
              <a:buChar char="•"/>
              <a:defRPr/>
            </a:pPr>
            <a:r>
              <a:rPr lang="cs-CZ" sz="2400" dirty="0"/>
              <a:t>c</a:t>
            </a:r>
            <a:r>
              <a:rPr lang="cs-CZ" sz="2400" dirty="0" smtClean="0"/>
              <a:t>ukrová třtina a bavlník jsou hlavními obchodními plodinami, pro obživu se pěstuje rýže</a:t>
            </a:r>
          </a:p>
          <a:p>
            <a:pPr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Corbel" pitchFamily="34" charset="0"/>
              <a:buChar char="•"/>
              <a:defRPr/>
            </a:pPr>
            <a:r>
              <a:rPr lang="cs-CZ" sz="2400" dirty="0" smtClean="0"/>
              <a:t>vinná réva, olivy, tabák, pomeranče a banány se pěstují v Andách</a:t>
            </a:r>
            <a:r>
              <a:rPr lang="cs-CZ" dirty="0" smtClean="0"/>
              <a:t>  </a:t>
            </a:r>
            <a:endParaRPr lang="cs-CZ" b="1" dirty="0" smtClean="0"/>
          </a:p>
          <a:p>
            <a:pPr marL="0" indent="0" eaLnBrk="1" fontAlgn="auto" hangingPunct="1"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endParaRPr lang="cs-CZ" dirty="0" smtClean="0">
              <a:solidFill>
                <a:srgbClr val="0066FF"/>
              </a:solidFill>
            </a:endParaRPr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b="1" dirty="0" smtClean="0"/>
              <a:t>HOSPODÁŘSTVÍ</a:t>
            </a:r>
          </a:p>
        </p:txBody>
      </p:sp>
      <p:sp>
        <p:nvSpPr>
          <p:cNvPr id="21508" name="AutoShape 9" descr="9k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509" name="AutoShape 11" descr="9k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pic>
        <p:nvPicPr>
          <p:cNvPr id="21510" name="Picture 11" descr="C:\Users\hshop\AppData\Local\Microsoft\Windows\Temporary Internet Files\Content.IE5\IBQ81A8D\MP90028987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584575"/>
            <a:ext cx="18288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12" descr="C:\Users\hshop\AppData\Local\Microsoft\Windows\Temporary Internet Files\Content.IE5\IBQ81A8D\MP90014444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38" y="5181600"/>
            <a:ext cx="2209800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13" descr="C:\Users\hshop\AppData\Local\Microsoft\Windows\Temporary Internet Files\Content.IE5\IBQ81A8D\MP90042771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533400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14" descr="C:\Users\hshop\AppData\Local\Microsoft\Windows\Temporary Internet Files\Content.IE5\4ZFK3G8O\MP900402198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025" y="3429000"/>
            <a:ext cx="2085975" cy="313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15" descr="C:\Users\hshop\AppData\Local\Microsoft\Windows\Temporary Internet Files\Content.IE5\IBQ81A8D\MP900428046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95725"/>
            <a:ext cx="1757363" cy="266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04800" y="1447800"/>
            <a:ext cx="7680325" cy="472440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chladný Humboldtův proud přináší obrovské množství planktonu, což je výborná potrava pro ryby</a:t>
            </a:r>
          </a:p>
          <a:p>
            <a:pPr marL="0" indent="0" eaLnBrk="1" hangingPunct="1"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Peru je jedním z největších producentů ryb s průměrným ročním úlovkem 45 milionů tun </a:t>
            </a:r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b="1" smtClean="0">
                <a:solidFill>
                  <a:srgbClr val="0070C0"/>
                </a:solidFill>
                <a:cs typeface="Tunga" pitchFamily="34" charset="0"/>
              </a:rPr>
              <a:t>Rybolov</a:t>
            </a:r>
          </a:p>
        </p:txBody>
      </p:sp>
      <p:pic>
        <p:nvPicPr>
          <p:cNvPr id="22532" name="Picture 8" descr="C:\Users\hshop\AppData\Local\Microsoft\Windows\Temporary Internet Files\Content.IE5\4ZFK3G8O\MP90043372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971800"/>
            <a:ext cx="514032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04800" y="1447800"/>
            <a:ext cx="7680325" cy="4724400"/>
          </a:xfr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cs-CZ" dirty="0" smtClean="0"/>
              <a:t>Peru má bohatá naleziště různých nerostů, zejména se těží: </a:t>
            </a:r>
          </a:p>
          <a:p>
            <a:pPr marL="612000" indent="0" eaLnBrk="1" fontAlgn="auto" hangingPunct="1"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cs-CZ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m</a:t>
            </a:r>
            <a:r>
              <a:rPr lang="cs-CZ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ěď</a:t>
            </a:r>
          </a:p>
          <a:p>
            <a:pPr marL="612000" indent="0" eaLnBrk="1" fontAlgn="auto" hangingPunct="1">
              <a:spcAft>
                <a:spcPts val="0"/>
              </a:spcAft>
              <a:buClr>
                <a:schemeClr val="accent5"/>
              </a:buClr>
              <a:buFont typeface="Wingdings" pitchFamily="2" charset="2"/>
              <a:buNone/>
              <a:defRPr/>
            </a:pPr>
            <a:r>
              <a:rPr lang="cs-CZ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s</a:t>
            </a:r>
            <a:r>
              <a:rPr lang="cs-CZ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tříbro</a:t>
            </a:r>
            <a:endParaRPr lang="cs-CZ" b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marL="612000" indent="0" eaLnBrk="1" fontAlgn="auto" hangingPunct="1">
              <a:spcAft>
                <a:spcPts val="0"/>
              </a:spcAft>
              <a:buClr>
                <a:schemeClr val="accent5"/>
              </a:buClr>
              <a:buFont typeface="Wingdings" pitchFamily="2" charset="2"/>
              <a:buNone/>
              <a:defRPr/>
            </a:pPr>
            <a:r>
              <a:rPr lang="cs-CZ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železná ruda</a:t>
            </a:r>
          </a:p>
          <a:p>
            <a:pPr marL="612000" indent="0" eaLnBrk="1" fontAlgn="auto" hangingPunct="1">
              <a:spcAft>
                <a:spcPts val="0"/>
              </a:spcAft>
              <a:buClr>
                <a:schemeClr val="accent5"/>
              </a:buClr>
              <a:buFont typeface="Wingdings" pitchFamily="2" charset="2"/>
              <a:buNone/>
              <a:defRPr/>
            </a:pPr>
            <a:r>
              <a:rPr lang="cs-CZ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zlato </a:t>
            </a:r>
            <a:endParaRPr lang="cs-CZ" b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marL="612000" indent="0" eaLnBrk="1" fontAlgn="auto" hangingPunct="1">
              <a:spcAft>
                <a:spcPts val="0"/>
              </a:spcAft>
              <a:buClr>
                <a:schemeClr val="accent5"/>
              </a:buClr>
              <a:buFont typeface="Wingdings" pitchFamily="2" charset="2"/>
              <a:buNone/>
              <a:defRPr/>
            </a:pPr>
            <a:r>
              <a:rPr lang="cs-CZ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r</a:t>
            </a:r>
            <a:r>
              <a:rPr lang="cs-CZ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opa</a:t>
            </a:r>
          </a:p>
          <a:p>
            <a:pPr marL="612000" indent="0" eaLnBrk="1" fontAlgn="auto" hangingPunct="1">
              <a:spcAft>
                <a:spcPts val="0"/>
              </a:spcAft>
              <a:buClr>
                <a:schemeClr val="accent5"/>
              </a:buClr>
              <a:buFont typeface="Wingdings" pitchFamily="2" charset="2"/>
              <a:buNone/>
              <a:defRPr/>
            </a:pPr>
            <a:r>
              <a:rPr lang="cs-CZ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uhlí</a:t>
            </a:r>
            <a:r>
              <a:rPr lang="cs-CZ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b="1" smtClean="0">
                <a:solidFill>
                  <a:srgbClr val="0070C0"/>
                </a:solidFill>
                <a:cs typeface="Tunga" pitchFamily="34" charset="0"/>
              </a:rPr>
              <a:t>Těžba nerostných surovin</a:t>
            </a:r>
          </a:p>
        </p:txBody>
      </p:sp>
      <p:pic>
        <p:nvPicPr>
          <p:cNvPr id="23556" name="Picture 9" descr="C:\Users\hshop\AppData\Local\Microsoft\Windows\Temporary Internet Files\Content.IE5\GSEPNZ03\MP9002899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1571625"/>
            <a:ext cx="121602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10" descr="C:\Users\hshop\AppData\Local\Microsoft\Windows\Temporary Internet Files\Content.IE5\IBQ81A8D\MP90031391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3886200"/>
            <a:ext cx="19812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11" descr="C:\Users\hshop\AppData\Local\Microsoft\Windows\Temporary Internet Files\Content.IE5\4ZFK3G8O\MP90018509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486025"/>
            <a:ext cx="2468563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12" descr="C:\Users\hshop\AppData\Local\Microsoft\Windows\Temporary Internet Files\Content.IE5\GSEPNZ03\MP90028976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924425"/>
            <a:ext cx="18288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304800" y="1447800"/>
            <a:ext cx="7680325" cy="472440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průmyslová odvětví souvisí se zpracováním nerostů a jsou umístěna v oblasti And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průmysl se rozvíjí ve městech na pobřeží - důležitá je výroba rybí moučky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hojně je rozšířený průmysl potravinářský a textilní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výroba cementu, oceli, stavba lodí, montáž aut aj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hlavní průmyslovou oblastí je Lima Callao, neboť je zde soustředěno 70 % veškerého průmyslu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buSzPct val="156000"/>
              <a:buFont typeface="Arial" charset="0"/>
              <a:buChar char="•"/>
              <a:defRPr/>
            </a:pPr>
            <a:r>
              <a:rPr lang="cs-CZ" smtClean="0"/>
              <a:t>57 % elektrické energie dodávají hydroelektrárny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defRPr/>
            </a:pPr>
            <a:r>
              <a:rPr lang="cs-CZ" smtClean="0"/>
              <a:t>Odkaz na obrázek: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defRPr/>
            </a:pPr>
            <a:r>
              <a:rPr lang="cs-CZ" sz="1200" u="sng" smtClean="0">
                <a:solidFill>
                  <a:srgbClr val="0070C0"/>
                </a:solidFill>
              </a:rPr>
              <a:t>http://www.google.cz/search?hl=cs&amp;site=imghp&amp;tbm=isch&amp;source=hp&amp;biw=1639&amp;bih=771&amp;q=Peru&amp;oq=Peru&amp;gs_l=img.3..0l9.1874.2659.0.3668.4.4.0.0.0.0.231.629.0j3j1.4.0...0.0...1ac.1.2.img.PDYeSGSA7zA#imgrc=dGmtbAmrxgEXrM%3A%3Bcolkg64sPx-GOM%3Bhttp%253A%252F%252Fwww.projects-abroad.org%252F_photos%252Fdestinations%252Fperu%252Fperu.jpg%3Bhttp%253A%252F%252Fwww.projects-abroad.org%252Fvolunteer-destinations%252Fvolunteer-peru%252F%3B300%3B400</a:t>
            </a:r>
          </a:p>
          <a:p>
            <a:pPr marL="0" indent="0" eaLnBrk="1" hangingPunct="1">
              <a:lnSpc>
                <a:spcPct val="90000"/>
              </a:lnSpc>
              <a:buClr>
                <a:srgbClr val="7097D3"/>
              </a:buClr>
              <a:defRPr/>
            </a:pPr>
            <a:endParaRPr lang="cs-CZ" sz="1200" smtClean="0"/>
          </a:p>
        </p:txBody>
      </p:sp>
      <p:sp>
        <p:nvSpPr>
          <p:cNvPr id="24579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b="1" smtClean="0">
                <a:solidFill>
                  <a:srgbClr val="0070C0"/>
                </a:solidFill>
                <a:cs typeface="Tunga" pitchFamily="34" charset="0"/>
              </a:rPr>
              <a:t>Průmysl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04800" y="1447800"/>
            <a:ext cx="7680325" cy="4724400"/>
          </a:xfrm>
        </p:spPr>
        <p:txBody>
          <a:bodyPr>
            <a:normAutofit fontScale="92500" lnSpcReduction="20000"/>
          </a:bodyPr>
          <a:lstStyle/>
          <a:p>
            <a:pPr marL="457200" indent="-45720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Arial" pitchFamily="34" charset="0"/>
              <a:buChar char="•"/>
              <a:defRPr/>
            </a:pPr>
            <a:r>
              <a:rPr lang="cs-CZ" sz="2800" dirty="0"/>
              <a:t>p</a:t>
            </a:r>
            <a:r>
              <a:rPr lang="cs-CZ" sz="2800" dirty="0" smtClean="0"/>
              <a:t>ásmo And dělí celou zemi do několika klimatických oblastí 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Arial" pitchFamily="34" charset="0"/>
              <a:buChar char="•"/>
              <a:defRPr/>
            </a:pPr>
            <a:r>
              <a:rPr lang="cs-CZ" sz="2800" dirty="0"/>
              <a:t>n</a:t>
            </a:r>
            <a:r>
              <a:rPr lang="cs-CZ" sz="2800" dirty="0" smtClean="0"/>
              <a:t>a pouštích při pobřeží Tichého oceánu je podnebí chladné a suché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Arial" pitchFamily="34" charset="0"/>
              <a:buChar char="•"/>
              <a:defRPr/>
            </a:pPr>
            <a:r>
              <a:rPr lang="cs-CZ" sz="2800" dirty="0"/>
              <a:t>n</a:t>
            </a:r>
            <a:r>
              <a:rPr lang="cs-CZ" sz="2800" dirty="0" smtClean="0"/>
              <a:t>a severním pobřeží se </a:t>
            </a:r>
            <a:r>
              <a:rPr lang="pl-PL" sz="2800" dirty="0" smtClean="0"/>
              <a:t>jednou za pět či šest let </a:t>
            </a:r>
            <a:r>
              <a:rPr lang="cs-CZ" sz="2800" dirty="0" smtClean="0"/>
              <a:t>objevují období horká a vlhká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Font typeface="Arial" pitchFamily="34" charset="0"/>
              <a:buNone/>
              <a:defRPr/>
            </a:pPr>
            <a:r>
              <a:rPr lang="cs-CZ" sz="2800" dirty="0" smtClean="0"/>
              <a:t>Odkazy na obrázky:</a:t>
            </a:r>
            <a:endParaRPr lang="cs-CZ" sz="2800" dirty="0"/>
          </a:p>
          <a:p>
            <a:pPr marL="0" indent="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Font typeface="Arial" pitchFamily="34" charset="0"/>
              <a:buNone/>
              <a:defRPr/>
            </a:pPr>
            <a:r>
              <a:rPr lang="cs-CZ" sz="1000" dirty="0">
                <a:hlinkClick r:id="rId2"/>
              </a:rPr>
              <a:t>http://www.national-geographic.cz/detail/obri-rise-ktera-neznala-penize-ani-obchody-jak-fungovala-ekonomika-inku-8777</a:t>
            </a:r>
            <a:r>
              <a:rPr lang="cs-CZ" sz="1000" dirty="0" smtClean="0">
                <a:hlinkClick r:id="rId2"/>
              </a:rPr>
              <a:t>/</a:t>
            </a:r>
            <a:endParaRPr lang="cs-CZ" sz="1000" dirty="0" smtClean="0"/>
          </a:p>
          <a:p>
            <a:pPr marL="0" indent="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Font typeface="Arial" pitchFamily="34" charset="0"/>
              <a:buNone/>
              <a:defRPr/>
            </a:pPr>
            <a:r>
              <a:rPr lang="cs-CZ" sz="1000" dirty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www.viewart.cz/fotografie/obrazy-do-interieru/krajina-svet/peru</a:t>
            </a:r>
            <a:endParaRPr lang="cs-CZ" sz="1000" dirty="0" smtClean="0"/>
          </a:p>
          <a:p>
            <a:pPr marL="0" indent="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Font typeface="Arial" pitchFamily="34" charset="0"/>
              <a:buNone/>
              <a:defRPr/>
            </a:pPr>
            <a:r>
              <a:rPr lang="cs-CZ" sz="1200" u="sng" dirty="0">
                <a:solidFill>
                  <a:srgbClr val="0070C0"/>
                </a:solidFill>
              </a:rPr>
              <a:t>http://www.google.cz/</a:t>
            </a:r>
            <a:r>
              <a:rPr lang="cs-CZ" sz="1200" u="sng" dirty="0" err="1">
                <a:solidFill>
                  <a:srgbClr val="0070C0"/>
                </a:solidFill>
              </a:rPr>
              <a:t>search?hl</a:t>
            </a:r>
            <a:r>
              <a:rPr lang="cs-CZ" sz="1200" u="sng" dirty="0">
                <a:solidFill>
                  <a:srgbClr val="0070C0"/>
                </a:solidFill>
              </a:rPr>
              <a:t>=</a:t>
            </a:r>
            <a:r>
              <a:rPr lang="cs-CZ" sz="1200" u="sng" dirty="0" err="1">
                <a:solidFill>
                  <a:srgbClr val="0070C0"/>
                </a:solidFill>
              </a:rPr>
              <a:t>cs&amp;site</a:t>
            </a:r>
            <a:r>
              <a:rPr lang="cs-CZ" sz="1200" u="sng" dirty="0">
                <a:solidFill>
                  <a:srgbClr val="0070C0"/>
                </a:solidFill>
              </a:rPr>
              <a:t>=</a:t>
            </a:r>
            <a:r>
              <a:rPr lang="cs-CZ" sz="1200" u="sng" dirty="0" err="1">
                <a:solidFill>
                  <a:srgbClr val="0070C0"/>
                </a:solidFill>
              </a:rPr>
              <a:t>imghp&amp;tbm</a:t>
            </a:r>
            <a:r>
              <a:rPr lang="cs-CZ" sz="1200" u="sng" dirty="0">
                <a:solidFill>
                  <a:srgbClr val="0070C0"/>
                </a:solidFill>
              </a:rPr>
              <a:t>=</a:t>
            </a:r>
            <a:r>
              <a:rPr lang="cs-CZ" sz="1200" u="sng" dirty="0" err="1">
                <a:solidFill>
                  <a:srgbClr val="0070C0"/>
                </a:solidFill>
              </a:rPr>
              <a:t>isch&amp;source</a:t>
            </a:r>
            <a:r>
              <a:rPr lang="cs-CZ" sz="1200" u="sng" dirty="0">
                <a:solidFill>
                  <a:srgbClr val="0070C0"/>
                </a:solidFill>
              </a:rPr>
              <a:t>=</a:t>
            </a:r>
            <a:r>
              <a:rPr lang="cs-CZ" sz="1200" u="sng" dirty="0" err="1">
                <a:solidFill>
                  <a:srgbClr val="0070C0"/>
                </a:solidFill>
              </a:rPr>
              <a:t>hp&amp;biw</a:t>
            </a:r>
            <a:r>
              <a:rPr lang="cs-CZ" sz="1200" u="sng" dirty="0">
                <a:solidFill>
                  <a:srgbClr val="0070C0"/>
                </a:solidFill>
              </a:rPr>
              <a:t>=1639&amp;bih=771&amp;q=</a:t>
            </a:r>
            <a:r>
              <a:rPr lang="cs-CZ" sz="1200" u="sng" dirty="0" err="1">
                <a:solidFill>
                  <a:srgbClr val="0070C0"/>
                </a:solidFill>
              </a:rPr>
              <a:t>Peru&amp;oq</a:t>
            </a:r>
            <a:r>
              <a:rPr lang="cs-CZ" sz="1200" u="sng" dirty="0">
                <a:solidFill>
                  <a:srgbClr val="0070C0"/>
                </a:solidFill>
              </a:rPr>
              <a:t>=</a:t>
            </a:r>
            <a:r>
              <a:rPr lang="cs-CZ" sz="1200" u="sng" dirty="0" err="1">
                <a:solidFill>
                  <a:srgbClr val="0070C0"/>
                </a:solidFill>
              </a:rPr>
              <a:t>Peru&amp;gs_l</a:t>
            </a:r>
            <a:r>
              <a:rPr lang="cs-CZ" sz="1200" u="sng" dirty="0">
                <a:solidFill>
                  <a:srgbClr val="0070C0"/>
                </a:solidFill>
              </a:rPr>
              <a:t>=img.3..0l9.1874.2659.0.3668.4.4.0.0.0.0.231.629.0j3j1.4.0...0.0...</a:t>
            </a:r>
            <a:r>
              <a:rPr lang="cs-CZ" sz="1200" u="sng" dirty="0" smtClean="0">
                <a:solidFill>
                  <a:srgbClr val="0070C0"/>
                </a:solidFill>
              </a:rPr>
              <a:t>1ac.1.2.img.PDYeSGSA7zA#imgrc=D-hngEbUQ75sAM%3A%3BDly8BgR-SBj_PM%3Bhttp%253A%252F%252Fbackroads_web.s3.amazonaws.com%252Fimages%252Ftrips%252F2013%252Fslideshowsnew%252FWPEI-peru-walking.jpg%3Bhttp%253A%252F%252Fwww.backroads.com%252Ftrips%252FWPEI%252Fperu-hiking-tour%3B765%3B437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Font typeface="Arial" pitchFamily="34" charset="0"/>
              <a:buNone/>
              <a:defRPr/>
            </a:pPr>
            <a:endParaRPr lang="cs-CZ" sz="1200" dirty="0"/>
          </a:p>
        </p:txBody>
      </p:sp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b="1" dirty="0" smtClean="0"/>
              <a:t>PODNEBÍ</a:t>
            </a:r>
          </a:p>
        </p:txBody>
      </p:sp>
      <p:sp>
        <p:nvSpPr>
          <p:cNvPr id="25604" name="AutoShape 5" descr="data:image/jpeg;base64,/9j/4AAQSkZJRgABAQAAAQABAAD/2wCEAAkGBhQSEBQUEhQUFRQUFRQVFBQVFBcVFRUVFRQVFRQUFBUYHCYeFxojGRQUHy8gJCcpLCwsFR4xNTAqNSYrLCkBCQoKDgwOFw8PGiwlHBwsLCwsLCwsKSwsLCwsLCkpLCkpKSwsLCwsKSwsLCwpLCwsKSwsLCwsLCwsLCwsLCwsLP/AABEIAMIBAwMBIgACEQEDEQH/xAAbAAACAwEBAQAAAAAAAAAAAAADBAABAgUGB//EAEUQAAEDAQQGBwYDBgUDBQAAAAEAAhEDEiExQQQFUWFx8BMiMkKBkaEGFFKxwdEjYnIzQ4KS4fEHFSSiwnOy4hY0Y4PS/8QAGgEAAwEBAQEAAAAAAAAAAAAAAAECAwQGBf/EADARAAIBAwEFBgYCAwAAAAAAAAABAgMREkEEFCExUQUTFUKh8DJSYYGRwSLhcbHR/9oADAMBAAIRAxEAPwDq2VdlEDVdlesTPO2BWFdlFsqWFVxArKllFsKWUXGCsqWUWypZRcQOyqsotlXYRcYGypZRbKllGQArKlhFsqQlkFgVlVYRYUsoyCwIsVWEWypZRkAGys2EeyqLUZAALVksRy1UWoyCwuWKixHLVVhFxWFyxUWI5YqLUrhYXLVktTBaslqLiFi1ZLUyWLBYi4xctWSxMFiyWIuFheyrRbCiBWPQWFdhHDFYYsMzbEBYV2Eawr6NGYYgLCuwj2FLCMgxF7ClhMWFLCeQrC9hSwj2FdhGQWF+jVWExYUsIyCwuWKrCZ6NV0aMh4i/RqdGmOjUsJ5CsL2FVhMWFXRoyCwsWKrKZ6NZNNGQrC9hUWJgsVFiMh2FixUWJiwqsIuKwuWLNhMWFktTuFhcsVFiYsLJYi4rC5YsFiZLVktRcdhYsWSxMlizZRcLC9hRHsqkXFY9AGKWEWFdlcOZ14grK0GrdlXZTzFiYDFdhEDVLKeQYg7CqwjQrsozFiAsKWEeypZRmGICwpYR7KlhPIMRewr6NHsKWEZBiL2FVhMFqqwnkLEBYVWEewqsoyDEXsKixMFiqynkGItYVWFKWm03Oc1rgS3H6oeh6wZU7OMugHEhsSeHWb5wp7yPUeDNliyWI7iJAm84DO7EqixVmLEXLFksTBaslqeYsRcsWSxMFiosTzDEWLFRYmCxZLUZixFyxZLEwWrJYjMMRewoj2VEZoMTpt0ppwK37y3bC4jqwagP08935LyMe0Kzenv7nqHsFFLX39j0Q0pu1Q6W0Zrzwc89pxA2Ao1NsYIfaFXqvwNbBS6P8ncGmN3+SK2qCuOyv4eK2NLG31S8Sr/Qrw6g+v5OwIWgFyBpQ2ojdLCrxWrql6i8LpaSfodOyoue3SuZRW6VvPzWkO1vnj+DOXZPD+EhuFIQfeVYr7vkuyPaNFr4jjl2fWT+EKohCtzMq+mVeIUfmJ3Ct8oSFLKwKwV9LuPkhdoUX5hPYKy8pZaqsqumG/yWTXG1WtupPzL8kPY63yv8Gi1ea9r9JeGDo6bzZv6Wm5hcx3wls2oN1+GGxb11rDSrgykAzvOZUa95G5rg0D1XktZ19GqlzfeKlDSGwAawDb8DagX3E3Z5JS2qM01F3+5O7yjxkmvscLWvtc9tXpabYdLTVGAFQAB0gYh4vXpdA1pYl5udUpNa1oMltt0vsDEm4mdsYrx2k6ODbaXmpVaRbc39m8DsuY4G4i7Hel2awBqlwJuDQ0SIgX3EYS77iFw97LK+qNu7VrH1jU2sC6oWtZaeQDUdaAZSYOxSaLyYEXDEyZXfIXgdQa4rVAGUjTogD8SqWhz3uzLZxwxPqvS6PptGnjWfVftc/Pc2QM9i7Ke1pLizJ7PKT4I6xCqEn/moMQ31XQABEg3cEPtGinxl6M0XZ9Z8o+qAlqyQjS3aoWjIqfE6HLL0ZXhtf5fVC5aqLUYsQyF0Q2unP4ZI557LUh8UWDLVktRFkrbvDDAHZUWlaMwwA9Gq6JbfprG4meAJ+SyNPacGu8oXh05dD2rUVqV0awaewpgOnYPUonUA2nejMMDj1dFqON5Ebj90Slo8bt5MrolrTgAFRoDar73QjutTNINAvklFbUGUeI/qhFg2qQs73NEraDQfOTfJQtGxvr90qCrFTf6qbFXQw7jz5perpZbmfRX0u9IafTb3qlk74+WKuKu+JM3ZcAela4jF0cSkBrp5PUkb8Eu7QacyXuqH9EAcJNyp1QDcu2MYrkcEpSb4nYoa6rAXvB8B/dN09euOIJ4FeUra3ps7TvVbpa/dcW0wG/FUNgEbpvPgCk6N+Nv0ONa2p7KlrXaCPFNsrg5rxr/apgaLLS9+cdVg2Xm8+QSp1nXq4usN2MEeuKw3dv6HRvCX1On7Ta/q0wWAU6ZcCGxUmpsk3Cz4SdmErwjWgOcahZUcZguY4Nv/ADuvJmb/ALBd3SdELGFxik343CXkn4Wbd7vJc1+pi+watvoiXGmxxmq+IlzgcGycIm8XCV008YKxxVsqjuxPTNUlzzUohgmGmy5obf1bUE3Og8lb1Hqqn+I10A08SSAy2LEstE7dk4nci6XqwN0epUDgCA5zAD1Kbe6B8RIaeOOcIWoKz3uc4WQXhpFtocy3ULnOBunAHPMq3JuDd+RmoWkk1zLtEvM1GuiJstc5g/S1gLc4vJXW0UVmBph1mD+7awETibwR4roalaLQNNppPaetTJBDxdbme0MwfqDPrqOlNDbNkRhG45cL1zVKzjwSOqlQvxbOHotR2bSN98HeCu1ounQIW2OYBDQRunDhsWHVTtPjK55VMtDsjDHUKdIWhpASprnb6qunKkrIeFYLQqLnjSUQaUs3c0UkOkAoL2IY0gLXSgrWG01YcpMyns9Kp8UUYlRYdRBPbeN3V+rVF0+IVvm9P6ObcKPy+v8AYg21sKK2k7YfNMe9DYsu0vYFzuo+huqa6mRo7uSoaDt3msnSCsmoUs2GMQllw/uoaxzCCVSd78xWa5BHVeKwXneqkKrQTTQuJio92SQradWBhrfHFdA1AhurtWkZfQzkr6nNdUrO7TncB1fkst0fYuj042K+n2NV5voRgupzzoruQubp+hnvVS0bGwD53r0Dy4jCEm/UjXHrCeJMeSqFWz4kzpX5HmGPY0/htl3xdp38xkhM0NAqVDJu9SvTUNTtGAA4BO0dCAVT2tLkKGyt8zi6DqOF29H0ABNMowrcVxTrSkdsKEYilXV7TUa90EU5LWwO0Y6xO7IePDi+0biG1qxuNmwwjuUmC088XOJ/27F3XyubrrRrej1mnOm//tJHqim/5K4TjwdjymvKrmMrw0Gx0N0XdVwafC4eBKT1XNPoBt6RzjnFNxBB3EAjyXb0zV7i2s0w4kC7M2KrHHza71XKqsLTThsmHgQMy+CDG60fNdsZpxx98jklF5X98zvattGpaHdDAd81qrb99kBegNZcbVFAhry6QXVJjCAwBrfUOPim6lSM1yS4s6IqyHHaQsO0wjNc2ppRCSrafvVKFyZTsdp+nnahnWfBecraySr9arZUWzB1T1v+aKxrQLxp1rvVf5vvV9wR357YayG1aGsN4Xhne0LRi4eaE/2taMCTwCe6t6BvNtT6B7/vHmovnX/rL8p9Fae5S6Bva6n0/pAoXhLhy0HL5+J3ZFVNKYMXNHFwHzKH7+z42/zD7rdfRmVGlr2hwOIK41b2G0ZzTYaWOOBkmDwJvWkVDzNkSc/Kkdd2lDkIbtN2ArzJ9m9LaIZUMtw6xsuG45cCmdF1w+l1dJZVGVoWXj0AK27qPldzHvZeZWOydJcdgVQTmpoesqFW5lRpPw4OH8JvTRorJuztaxoo343ANoIjaC3TbtMeqNZGRUuTLjFAm0EZtBW1hRW0ju9Vk5M2UUYFFEFFasFRr1m7lpJGm0kUMQw5WXqTTgbKE9U5yGXIEynoD4hbqOSznLVGTBOoDrnAum/YCAPoCuZqMB1BhIyBE5SMZ23rp1HXLzej66ZQ0WkapiW9UAXkADCOK2jFyVl1/wCmMpKL4neqVYSGlaZC8lrD25cZFJobvdefLBee0rW1Wp2nuO6YHkF20tjm/i4HHU2mOh7TTdctbi4DxXG0j2gbkZ4LzJKi74bNFHHKs2detr2cAfEpOrrR52BJkqpW6pxRi5thnaU45lYNQnEnzWVUq0kiGzVpQGViVum+CgBluhmFFY0/coo/kVwPtQC0Ashyu0vN3PvGwFsBBtLQelxKQRU4A3EAzkb1m0paSGcvTvZejVvs2TtblwzHgQh6HqqvRPVq9Iz4KmP8L8R4rs2lAVp3s7WfFGfdxvdABpDSQHSx3wuun9Jwd4Eo/RqnNBBBAIORvB4goHukfs3Fv5T12fykyP4SFBoO02gI4qDZHiuWNMc39o0gfGyXt8RFpvkRvTNOuHCWuDhtBBHmFnKLNFJDtpZKW6YqdKpsVcZWbSH0ikpDC9IgVFy9d+0FLRhNR1+TRiV4jWX+JNV0ii1rBtPWd9l0UtlqVeMVwMKm0wp8G+J9CfUjHzXmdb+29CkS1s1HbG9kcXfZfP8ATdfV6v7Sq9w2Td5C5c8uX0qXZ6XGbPn1Ntb+FHoNae2NetIDrDT3WXHxdite0Tv9Nol+LHfKnPqvOSvSa3NvV2iv+Fz2eYH/AOF0yhGnKGK4X/TMIzc4zu9P2jzsqpVSpK6zmZcqSsq0CIrUCLT0N7sGuPgUxAVIXSo6hqu7scV0KHso7vHyUOrFajwk9DzwCPS0N7sGlet0b2aa3JdGlqkDJYS2qK5GkaDfM8WNSVFF7savCix3tmm7npQ9XbSnTDar6VfKxPp5DXSK+kSFTT2N7T2ji4BKVfafR241meBn5KlTk+SF3kVzZ2ukWhUXl63txow7znfpaUrU/wARaI7NOoeMD6rRbNUfKLJe0U1qez6RXbXgKv8AiT8NHzf9glKn+ItY4Mpj+Y/VWtiqvQje6fU+lWlLS+WVPb3Sjg5o4MH1QT7VaY7Co7waB9FS2Cpq0TvsPqfWg9BqaK0m1Ba495pLXHiR2vGV8r9+01/7yr/NHy4LTdX6U/tVH+L3H6709xa5yQb4n5T6c6o9neY8fmIY/wDmHVPk3igO9paAufVDCO64j0IkHwJXz1nsy49t5PI+58k3R9lqYxtHx+ye6U9ZfhC3uekT1Gle3misweX/AKWk+phcHWX+JbjIoss/mcZPkFdLUNEYMHiJ+ado6AwYNA8AN/PiqjRoR0v/AJJlXqy1seE0rSatd5c+29x3E+Spmq6xwpv8o+a+htojZzH9RzCM1oHPH7FdO8W4JHP3TfNnz2n7N1z3I4uA+qZZ7G1zjYHiT8gveA8883LYIUPaZFKjE8Qz2FqZvaOAJXTb7KvNAUXVeoH27mC1agjGcLyvSCoOedxWrY555lZSrTfM0jSiuR5dnsHTze8+Q+iYp+w1EYhx4u+y9CK3PPN610458/lepdap1KVOBxWexujjuebnH6o7PZagP3TPKfmumK4WunCh1KnUpQh0E6epaYwY0cGhMDVzdgRPeAtDSQs25MpKIMaAFoaGFsaSr95HPh9/VTeRVomRooVigp70FfvIU8R3RXQqKe9BRTZjyR8xre1+ku/eEfpACRra3qv7VV54uKzT1c45JqlqbavQqMI8kj47lJ6nOdUJxKgldulqYDnnnyTlLVrRsy9EOpFCxbPNs0dxyTFPVTzu/tK9LT0UBHbSG1ZusWqZ56lqAnE8x94HN7tHUDeP9h9Z9N669laDeedyzdWRSpoUpapaO6OY5800zRgMhx8cfIT/AFuRBzzz4rYPHz8OfVZObZoooprRzz+bmEQRzw+xCzPPPN6gPPO+FJQQc+g+qI13Pj/ZAB54D+3l4Ky7ngDz47bxIw3Sc+E/Q+WwKxU/v9fO+eG5At+V3kIP0A4A8VJyxOGeMWo24wJxuAuRYdxrpf7Z4gRxvjj5GhV+nzLQfMfLIJa3PCHEm4XSC2N5N2wX53rVq++JBZN+DiDdOUXQcsAlYdxg1fr6DPy9RvKnSE3eHCWhwngCPRLF4jcG35QLU+F9wB34qOqRMmIszGRfBAAjKyAG4mTciwXGRWzwwN4yLs+AuPFQVf8AjvvJDY3mQTH3kLWvptN8lwaCMSHmTEkYbVC/1tYcOtEbNgk/oSsFxjp903ON2dlxuB3tm/DzKh0gjwzjh1h4ugbwMglC6d82DBEg3w0QD2R8O28uMKyYvk9pzpOJN4Dyd0gWsBkRm7BcbGkYXeEz2fp3ZzIOFxWBpHyacYxEZ8TJwyE4JTAX5GkLhjBtOjdazuGc5LQdfnc98xnN4Y3CY23RHaRiFxoaTGOAsTwLdm+GwNwwlZGkb7xIOd4Jn0M+GaUFW685BxMx1CYFSQBBBuMRdnmrtXwbpc0RhDYvJya19xjC7G9GIrjg0g78vUGP+3zCr3m7wB3wSGjxJvH3hJmqInEguIyJc26QMmtGJNw3m9Zee0BfZFgRN7qgBst4EzOxGIXHffPmeBjrHwuHyV+98+GP+4nzwhKAS7aC8NG8R148SOMDEBCa82QZxaXTPwP7W+1MeGcBLFBkzoHSQcSB5/RRIdIRs8SZE3weqcMMVEsAyOY2ijNYVYWpXU2YWIGrYWQVoHnnngpKNRzzzxWgEO1zzzwV2uec+b0hhRzzz4qc88xwWLXPPPBXa9Df9t3z2JAEB555+avnnn7IVr7ePPd81J37vPE7z8spQMNa+n+7Dn5Yqrf18Yw8/l5oRfzxy5v4K7XoTM4Tv2x8OG8pDC2vmB6ZbSDlioH/ADjEXHJoynbkN5QgeTcY/Me6PyqWvQ3ZXm7+BvG85QiwXCdJ44wBnENaBnBcSZxuVg4AXkmwMrRjrk7GzHGMkEPjwMDIXCTd3W+p2qCpF+y68x2r7z3RuvcU7BcO2rJEGbRIbOZGNRw2bB6rLXyAcouF8ucT1yYvszsjeUE7NjYIubcfiyps3Y8FbahBBEkz1BhbntOAy22ilYLhTUAkk9kuc4z3gIa2RdayhuGcq56wBu7JcMLMgubJ7l+y8nYl6ZgNgkhtQw4YvtC8N271phJIAiXEkRe1t5tADvcYN+YQ0FzQrdUEi4ucHXRLgJY2zeIOwg7VbndqZkNsOxkl14pA3nGb+t4IRrQ1z2/u4DJMkX3vdfAN90kkXXLNRwAIgWA0PYL4c8wDfjUPCBuTsFxmxfGdmwSBcGgTYZfGXal3gs27gRHWs2GwT1BdNnPxstkSAcUGq/rODr+qDXM3kSOo04DK7HesurnrG604t6PIXXNtTgQMJxnNKwXGQesRM2ASZN1rN9d47RwFls4QsNMjvG2DJIhxY0SRsp0zkLpwkIbHgObPYZMi+TWd2hGJO4wLkN5cabgSLbyC93dbTBwOQgx2UWC4wHwQTHVoGbjHXMNDW4xfxzlXTNkMkDq0/wAQSILmzYpOOEX4XnCclkPBrA32TTFOO85sEGoBk0X3uS1OqRTYbiWPhubSwE9bfG0eOSLCuNskWQZcQ0PLYNp5N4kYhrIzx+HNRj4gzagOAIn8Wo6TZZsaJyg/JAqXW2tM2Xgz8bHC05rj3gBeANinS3yMrXQ3A9U4Gm3C0DdtA2osFwjXRZAvs6O+CMC4zMR3huvVB9zYOFNtk5F7j138AMeF4Quk7IEQ7ZfZq4WySesdxII2KjU7QN1kgP3PBuqtJi8yRl4p2C4x09nqgwBcJc4eMAECcbtqiUcWuMub1jeeuWzvs2hE44ZqIxQrlBy0HpfpOecPCFOk55wWliRi0rt85f33Jbpf6DPibvWPFX0v9MfS+0fPwRYLjIqc5+Pw+pUD/XDfuGP1O4JXpMN3DyGXkDxV9LjwvP0k4DjPBKwXGhU3i7EzAB45cMTmoH4DM4CIMbY7o9Eqa8AHy/8AAYnjcNysVOtZzAtO2D9RAv4ABGIXGuk+w+wjHg27cp0nyg4dUZybgOHV4FJivdORubtcZ2DLiTwUdWPiMb+yf1YN4NEoxC42an2bjhgbN0uPAQqL9m4XmA0ZhxBho3Ayc0sa2OyL8iTsM4D9ZPBUKl7Z7t8fQbBv6oTsFxo1sY4NyNnNx+Bm4RO1aZU6zYymyMLovfHdbvvJ2pIVLhN8m0QMajsoHwjbgrNa7EEz1yT1AfzHvndhuRiFw7agsAzcCRaN1xN8Y3ndJ3hFc82nAdotBYPhu7Z+ExvJSvSX2QTdeXuHWA/K3uDjCGdIBbJkMmAJ61QjNzjdCMQuNioLj3SLPGpm+/C/vFRr8JvIdDgO+Ti0A32d5gbkq+vBk3uqCGsGDRlcb/RQVRbDbU2B+JUyIF5b6ReniFxpjybrV5D3FwODQYDWGLm7wFg6R1WugBrhZDb7IAN8gXvExifBJ+89Vzh3CLDcwJvJ2haNVsgEiy9tq1seBeKey9GIsh0v6zmm8tb1GmDf8Qb2GxjgSh9OYpmbyYe+b27AHG5meEJdlYyPjIIcwmLhfbquxG2N6y2uIZfLbUMMdp2xrMIw6zpRiGQ0a0W7hZpuBDMA+/tPJveeNyzUJIc2SXVXMeDgbAvvHdAuxuQBXJnNzy5hvmCMA5xyPIWenEDrQ1oLHvjGe5TGfkE8QuN164Iquvs26bbs7MBz27XXeq06qekA79QAX9kU4IDXZucRwSD68BzjLQxrW2B2rJwtfDO1b6Q27M9ao24d1jCJuOJMbPVGIXC9IDTeGk2abpDietAN9k5Ts9UR+kwQ8d4EUm/GczUG2LpCQ6eaZMkACxObdgLRiDHaEHbKPTr/AIrcppQ4ZNgXGe4ChxFcMLiWgxYbac439HH7s5ObsxIVGpabcILwX0mnKz2httHI+aQbUnR4m4OJB3juj4zvR3aZFRtUzeyw8YlhiASOQjELjbK01aZF4qMIMxDiJufk539LkCnW6lxxcWtcZE/lGbDu7JSwmw2ldNsvaZueMg13dK07TOs5+VqACL2u/wDkGed95RiFxr38NutNbF0PL2uBzBDDZx2KLnnSgwlpdBBMjiZUTwFkMn/kB4bFTzdU/KRG7hsUUQMs5/pB8dvFW3H+GfFUogCp6k5y0eBxUrdojJoEDIcNiiiaEW9x/GOYAg5jgVbR1qQyIkjInaRmooj36DBPeejeZMh0A5gbAcgivH4kZdHMZTAvUUQIxRN9L+I+MYqaJeRPwVHfxT2uO9RRN+/UATnn3e1JtOdDjmRsJzV6dc1gFwxjKbr1FE9fuwYaoPxgMnMNobeO1L6OZdQm/rR4TgqUSXL39RM1o7jOkmb4dfnjtQD/AO0/+wfJUorX7Qhwft2f9L/ilaY/Do/9U/RRRJe/UPf+gtU/tjmarQTunDhuW2D8WkMgXwNmOGxRRLT30GJtP+mcc+lF+eBTL/21EZGkJGRxxCiib1+4kLB3UdvfB3icCpXd1f0nq/lww2KKJ6gHYf8AVt3hpO+QJlK6O4htQg3l4B4EmRwUUS/oDTh1K4yFggZAziAppJ/DZuZdu4KKJ6++gBAfx6e9jSd5g3nal6VQ2Rebqoi/DhsUUSXL39QFdM/aO4lRRRarkQz/2Q=="/>
          <p:cNvSpPr>
            <a:spLocks noChangeAspect="1" noChangeArrowheads="1"/>
          </p:cNvSpPr>
          <p:nvPr/>
        </p:nvSpPr>
        <p:spPr bwMode="auto">
          <a:xfrm>
            <a:off x="173038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5605" name="AutoShape 7" descr="data:image/jpeg;base64,/9j/4AAQSkZJRgABAQAAAQABAAD/2wCEAAkGBhQSEBQUEhQUFRQUFRQVFBQVFBcVFRUVFRQVFRQUFBUYHCYeFxojGRQUHy8gJCcpLCwsFR4xNTAqNSYrLCkBCQoKDgwOFw8PGiwlHBwsLCwsLCwsKSwsLCwsLCkpLCkpKSwsLCwsKSwsLCwpLCwsKSwsLCwsLCwsLCwsLCwsLP/AABEIAMIBAwMBIgACEQEDEQH/xAAbAAACAwEBAQAAAAAAAAAAAAADBAABAgUGB//EAEUQAAEDAQQGBwYDBgUDBQAAAAEAAhEDEiExQQQFUWFx8BMiMkKBkaEGFFKxwdEjYnIzQ4KS4fEHFSSiwnOy4hY0Y4PS/8QAGgEAAwEBAQEAAAAAAAAAAAAAAAECAwQGBf/EADARAAIBAwEFBgYCAwAAAAAAAAABAgMREkEEFCExUQUTFUKh8DJSYYGRwSLhcbHR/9oADAMBAAIRAxEAPwDq2VdlEDVdlesTPO2BWFdlFsqWFVxArKllFsKWUXGCsqWUWypZRcQOyqsotlXYRcYGypZRbKllGQArKlhFsqQlkFgVlVYRYUsoyCwIsVWEWypZRkAGys2EeyqLUZAALVksRy1UWoyCwuWKixHLVVhFxWFyxUWI5YqLUrhYXLVktTBaslqLiFi1ZLUyWLBYi4xctWSxMFiyWIuFheyrRbCiBWPQWFdhHDFYYsMzbEBYV2Eawr6NGYYgLCuwj2FLCMgxF7ClhMWFLCeQrC9hSwj2FdhGQWF+jVWExYUsIyCwuWKrCZ6NV0aMh4i/RqdGmOjUsJ5CsL2FVhMWFXRoyCwsWKrKZ6NZNNGQrC9hUWJgsVFiMh2FixUWJiwqsIuKwuWLNhMWFktTuFhcsVFiYsLJYi4rC5YsFiZLVktRcdhYsWSxMlizZRcLC9hRHsqkXFY9AGKWEWFdlcOZ14grK0GrdlXZTzFiYDFdhEDVLKeQYg7CqwjQrsozFiAsKWEeypZRmGICwpYR7KlhPIMRewr6NHsKWEZBiL2FVhMFqqwnkLEBYVWEewqsoyDEXsKixMFiqynkGItYVWFKWm03Oc1rgS3H6oeh6wZU7OMugHEhsSeHWb5wp7yPUeDNliyWI7iJAm84DO7EqixVmLEXLFksTBaslqeYsRcsWSxMFiosTzDEWLFRYmCxZLUZixFyxZLEwWrJYjMMRewoj2VEZoMTpt0ppwK37y3bC4jqwagP08935LyMe0Kzenv7nqHsFFLX39j0Q0pu1Q6W0Zrzwc89pxA2Ao1NsYIfaFXqvwNbBS6P8ncGmN3+SK2qCuOyv4eK2NLG31S8Sr/Qrw6g+v5OwIWgFyBpQ2ojdLCrxWrql6i8LpaSfodOyoue3SuZRW6VvPzWkO1vnj+DOXZPD+EhuFIQfeVYr7vkuyPaNFr4jjl2fWT+EKohCtzMq+mVeIUfmJ3Ct8oSFLKwKwV9LuPkhdoUX5hPYKy8pZaqsqumG/yWTXG1WtupPzL8kPY63yv8Gi1ea9r9JeGDo6bzZv6Wm5hcx3wls2oN1+GGxb11rDSrgykAzvOZUa95G5rg0D1XktZ19GqlzfeKlDSGwAawDb8DagX3E3Z5JS2qM01F3+5O7yjxkmvscLWvtc9tXpabYdLTVGAFQAB0gYh4vXpdA1pYl5udUpNa1oMltt0vsDEm4mdsYrx2k6ODbaXmpVaRbc39m8DsuY4G4i7Hel2awBqlwJuDQ0SIgX3EYS77iFw97LK+qNu7VrH1jU2sC6oWtZaeQDUdaAZSYOxSaLyYEXDEyZXfIXgdQa4rVAGUjTogD8SqWhz3uzLZxwxPqvS6PptGnjWfVftc/Pc2QM9i7Ke1pLizJ7PKT4I6xCqEn/moMQ31XQABEg3cEPtGinxl6M0XZ9Z8o+qAlqyQjS3aoWjIqfE6HLL0ZXhtf5fVC5aqLUYsQyF0Q2unP4ZI557LUh8UWDLVktRFkrbvDDAHZUWlaMwwA9Gq6JbfprG4meAJ+SyNPacGu8oXh05dD2rUVqV0awaewpgOnYPUonUA2nejMMDj1dFqON5Ebj90Slo8bt5MrolrTgAFRoDar73QjutTNINAvklFbUGUeI/qhFg2qQs73NEraDQfOTfJQtGxvr90qCrFTf6qbFXQw7jz5perpZbmfRX0u9IafTb3qlk74+WKuKu+JM3ZcAela4jF0cSkBrp5PUkb8Eu7QacyXuqH9EAcJNyp1QDcu2MYrkcEpSb4nYoa6rAXvB8B/dN09euOIJ4FeUra3ps7TvVbpa/dcW0wG/FUNgEbpvPgCk6N+Nv0ONa2p7KlrXaCPFNsrg5rxr/apgaLLS9+cdVg2Xm8+QSp1nXq4usN2MEeuKw3dv6HRvCX1On7Ta/q0wWAU6ZcCGxUmpsk3Cz4SdmErwjWgOcahZUcZguY4Nv/ADuvJmb/ALBd3SdELGFxik343CXkn4Wbd7vJc1+pi+watvoiXGmxxmq+IlzgcGycIm8XCV008YKxxVsqjuxPTNUlzzUohgmGmy5obf1bUE3Og8lb1Hqqn+I10A08SSAy2LEstE7dk4nci6XqwN0epUDgCA5zAD1Kbe6B8RIaeOOcIWoKz3uc4WQXhpFtocy3ULnOBunAHPMq3JuDd+RmoWkk1zLtEvM1GuiJstc5g/S1gLc4vJXW0UVmBph1mD+7awETibwR4roalaLQNNppPaetTJBDxdbme0MwfqDPrqOlNDbNkRhG45cL1zVKzjwSOqlQvxbOHotR2bSN98HeCu1ounQIW2OYBDQRunDhsWHVTtPjK55VMtDsjDHUKdIWhpASprnb6qunKkrIeFYLQqLnjSUQaUs3c0UkOkAoL2IY0gLXSgrWG01YcpMyns9Kp8UUYlRYdRBPbeN3V+rVF0+IVvm9P6ObcKPy+v8AYg21sKK2k7YfNMe9DYsu0vYFzuo+huqa6mRo7uSoaDt3msnSCsmoUs2GMQllw/uoaxzCCVSd78xWa5BHVeKwXneqkKrQTTQuJio92SQradWBhrfHFdA1AhurtWkZfQzkr6nNdUrO7TncB1fkst0fYuj042K+n2NV5voRgupzzoruQubp+hnvVS0bGwD53r0Dy4jCEm/UjXHrCeJMeSqFWz4kzpX5HmGPY0/htl3xdp38xkhM0NAqVDJu9SvTUNTtGAA4BO0dCAVT2tLkKGyt8zi6DqOF29H0ABNMowrcVxTrSkdsKEYilXV7TUa90EU5LWwO0Y6xO7IePDi+0biG1qxuNmwwjuUmC088XOJ/27F3XyubrrRrej1mnOm//tJHqim/5K4TjwdjymvKrmMrw0Gx0N0XdVwafC4eBKT1XNPoBt6RzjnFNxBB3EAjyXb0zV7i2s0w4kC7M2KrHHza71XKqsLTThsmHgQMy+CDG60fNdsZpxx98jklF5X98zvattGpaHdDAd81qrb99kBegNZcbVFAhry6QXVJjCAwBrfUOPim6lSM1yS4s6IqyHHaQsO0wjNc2ppRCSrafvVKFyZTsdp+nnahnWfBecraySr9arZUWzB1T1v+aKxrQLxp1rvVf5vvV9wR357YayG1aGsN4Xhne0LRi4eaE/2taMCTwCe6t6BvNtT6B7/vHmovnX/rL8p9Fae5S6Bva6n0/pAoXhLhy0HL5+J3ZFVNKYMXNHFwHzKH7+z42/zD7rdfRmVGlr2hwOIK41b2G0ZzTYaWOOBkmDwJvWkVDzNkSc/Kkdd2lDkIbtN2ArzJ9m9LaIZUMtw6xsuG45cCmdF1w+l1dJZVGVoWXj0AK27qPldzHvZeZWOydJcdgVQTmpoesqFW5lRpPw4OH8JvTRorJuztaxoo343ANoIjaC3TbtMeqNZGRUuTLjFAm0EZtBW1hRW0ju9Vk5M2UUYFFEFFasFRr1m7lpJGm0kUMQw5WXqTTgbKE9U5yGXIEynoD4hbqOSznLVGTBOoDrnAum/YCAPoCuZqMB1BhIyBE5SMZ23rp1HXLzej66ZQ0WkapiW9UAXkADCOK2jFyVl1/wCmMpKL4neqVYSGlaZC8lrD25cZFJobvdefLBee0rW1Wp2nuO6YHkF20tjm/i4HHU2mOh7TTdctbi4DxXG0j2gbkZ4LzJKi74bNFHHKs2detr2cAfEpOrrR52BJkqpW6pxRi5thnaU45lYNQnEnzWVUq0kiGzVpQGViVum+CgBluhmFFY0/coo/kVwPtQC0Ashyu0vN3PvGwFsBBtLQelxKQRU4A3EAzkb1m0paSGcvTvZejVvs2TtblwzHgQh6HqqvRPVq9Iz4KmP8L8R4rs2lAVp3s7WfFGfdxvdABpDSQHSx3wuun9Jwd4Eo/RqnNBBBAIORvB4goHukfs3Fv5T12fykyP4SFBoO02gI4qDZHiuWNMc39o0gfGyXt8RFpvkRvTNOuHCWuDhtBBHmFnKLNFJDtpZKW6YqdKpsVcZWbSH0ikpDC9IgVFy9d+0FLRhNR1+TRiV4jWX+JNV0ii1rBtPWd9l0UtlqVeMVwMKm0wp8G+J9CfUjHzXmdb+29CkS1s1HbG9kcXfZfP8ATdfV6v7Sq9w2Td5C5c8uX0qXZ6XGbPn1Ntb+FHoNae2NetIDrDT3WXHxdite0Tv9Nol+LHfKnPqvOSvSa3NvV2iv+Fz2eYH/AOF0yhGnKGK4X/TMIzc4zu9P2jzsqpVSpK6zmZcqSsq0CIrUCLT0N7sGuPgUxAVIXSo6hqu7scV0KHso7vHyUOrFajwk9DzwCPS0N7sGlet0b2aa3JdGlqkDJYS2qK5GkaDfM8WNSVFF7savCix3tmm7npQ9XbSnTDar6VfKxPp5DXSK+kSFTT2N7T2ji4BKVfafR241meBn5KlTk+SF3kVzZ2ukWhUXl63txow7znfpaUrU/wARaI7NOoeMD6rRbNUfKLJe0U1qez6RXbXgKv8AiT8NHzf9glKn+ItY4Mpj+Y/VWtiqvQje6fU+lWlLS+WVPb3Sjg5o4MH1QT7VaY7Co7waB9FS2Cpq0TvsPqfWg9BqaK0m1Ba495pLXHiR2vGV8r9+01/7yr/NHy4LTdX6U/tVH+L3H6709xa5yQb4n5T6c6o9neY8fmIY/wDmHVPk3igO9paAufVDCO64j0IkHwJXz1nsy49t5PI+58k3R9lqYxtHx+ye6U9ZfhC3uekT1Gle3misweX/AKWk+phcHWX+JbjIoss/mcZPkFdLUNEYMHiJ+ado6AwYNA8AN/PiqjRoR0v/AJJlXqy1seE0rSatd5c+29x3E+Spmq6xwpv8o+a+htojZzH9RzCM1oHPH7FdO8W4JHP3TfNnz2n7N1z3I4uA+qZZ7G1zjYHiT8gveA8883LYIUPaZFKjE8Qz2FqZvaOAJXTb7KvNAUXVeoH27mC1agjGcLyvSCoOedxWrY555lZSrTfM0jSiuR5dnsHTze8+Q+iYp+w1EYhx4u+y9CK3PPN610458/lepdap1KVOBxWexujjuebnH6o7PZagP3TPKfmumK4WunCh1KnUpQh0E6epaYwY0cGhMDVzdgRPeAtDSQs25MpKIMaAFoaGFsaSr95HPh9/VTeRVomRooVigp70FfvIU8R3RXQqKe9BRTZjyR8xre1+ku/eEfpACRra3qv7VV54uKzT1c45JqlqbavQqMI8kj47lJ6nOdUJxKgldulqYDnnnyTlLVrRsy9EOpFCxbPNs0dxyTFPVTzu/tK9LT0UBHbSG1ZusWqZ56lqAnE8x94HN7tHUDeP9h9Z9N669laDeedyzdWRSpoUpapaO6OY5800zRgMhx8cfIT/AFuRBzzz4rYPHz8OfVZObZoooprRzz+bmEQRzw+xCzPPPN6gPPO+FJQQc+g+qI13Pj/ZAB54D+3l4Ky7ngDz47bxIw3Sc+E/Q+WwKxU/v9fO+eG5At+V3kIP0A4A8VJyxOGeMWo24wJxuAuRYdxrpf7Z4gRxvjj5GhV+nzLQfMfLIJa3PCHEm4XSC2N5N2wX53rVq++JBZN+DiDdOUXQcsAlYdxg1fr6DPy9RvKnSE3eHCWhwngCPRLF4jcG35QLU+F9wB34qOqRMmIszGRfBAAjKyAG4mTciwXGRWzwwN4yLs+AuPFQVf8AjvvJDY3mQTH3kLWvptN8lwaCMSHmTEkYbVC/1tYcOtEbNgk/oSsFxjp903ON2dlxuB3tm/DzKh0gjwzjh1h4ugbwMglC6d82DBEg3w0QD2R8O28uMKyYvk9pzpOJN4Dyd0gWsBkRm7BcbGkYXeEz2fp3ZzIOFxWBpHyacYxEZ8TJwyE4JTAX5GkLhjBtOjdazuGc5LQdfnc98xnN4Y3CY23RHaRiFxoaTGOAsTwLdm+GwNwwlZGkb7xIOd4Jn0M+GaUFW685BxMx1CYFSQBBBuMRdnmrtXwbpc0RhDYvJya19xjC7G9GIrjg0g78vUGP+3zCr3m7wB3wSGjxJvH3hJmqInEguIyJc26QMmtGJNw3m9Zee0BfZFgRN7qgBst4EzOxGIXHffPmeBjrHwuHyV+98+GP+4nzwhKAS7aC8NG8R148SOMDEBCa82QZxaXTPwP7W+1MeGcBLFBkzoHSQcSB5/RRIdIRs8SZE3weqcMMVEsAyOY2ijNYVYWpXU2YWIGrYWQVoHnnngpKNRzzzxWgEO1zzzwV2uec+b0hhRzzz4qc88xwWLXPPPBXa9Df9t3z2JAEB555+avnnn7IVr7ePPd81J37vPE7z8spQMNa+n+7Dn5Yqrf18Yw8/l5oRfzxy5v4K7XoTM4Tv2x8OG8pDC2vmB6ZbSDlioH/ADjEXHJoynbkN5QgeTcY/Me6PyqWvQ3ZXm7+BvG85QiwXCdJ44wBnENaBnBcSZxuVg4AXkmwMrRjrk7GzHGMkEPjwMDIXCTd3W+p2qCpF+y68x2r7z3RuvcU7BcO2rJEGbRIbOZGNRw2bB6rLXyAcouF8ucT1yYvszsjeUE7NjYIubcfiyps3Y8FbahBBEkz1BhbntOAy22ilYLhTUAkk9kuc4z3gIa2RdayhuGcq56wBu7JcMLMgubJ7l+y8nYl6ZgNgkhtQw4YvtC8N271phJIAiXEkRe1t5tADvcYN+YQ0FzQrdUEi4ucHXRLgJY2zeIOwg7VbndqZkNsOxkl14pA3nGb+t4IRrQ1z2/u4DJMkX3vdfAN90kkXXLNRwAIgWA0PYL4c8wDfjUPCBuTsFxmxfGdmwSBcGgTYZfGXal3gs27gRHWs2GwT1BdNnPxstkSAcUGq/rODr+qDXM3kSOo04DK7HesurnrG604t6PIXXNtTgQMJxnNKwXGQesRM2ASZN1rN9d47RwFls4QsNMjvG2DJIhxY0SRsp0zkLpwkIbHgObPYZMi+TWd2hGJO4wLkN5cabgSLbyC93dbTBwOQgx2UWC4wHwQTHVoGbjHXMNDW4xfxzlXTNkMkDq0/wAQSILmzYpOOEX4XnCclkPBrA32TTFOO85sEGoBk0X3uS1OqRTYbiWPhubSwE9bfG0eOSLCuNskWQZcQ0PLYNp5N4kYhrIzx+HNRj4gzagOAIn8Wo6TZZsaJyg/JAqXW2tM2Xgz8bHC05rj3gBeANinS3yMrXQ3A9U4Gm3C0DdtA2osFwjXRZAvs6O+CMC4zMR3huvVB9zYOFNtk5F7j138AMeF4Quk7IEQ7ZfZq4WySesdxII2KjU7QN1kgP3PBuqtJi8yRl4p2C4x09nqgwBcJc4eMAECcbtqiUcWuMub1jeeuWzvs2hE44ZqIxQrlBy0HpfpOecPCFOk55wWliRi0rt85f33Jbpf6DPibvWPFX0v9MfS+0fPwRYLjIqc5+Pw+pUD/XDfuGP1O4JXpMN3DyGXkDxV9LjwvP0k4DjPBKwXGhU3i7EzAB45cMTmoH4DM4CIMbY7o9Eqa8AHy/8AAYnjcNysVOtZzAtO2D9RAv4ABGIXGuk+w+wjHg27cp0nyg4dUZybgOHV4FJivdORubtcZ2DLiTwUdWPiMb+yf1YN4NEoxC42an2bjhgbN0uPAQqL9m4XmA0ZhxBho3Ayc0sa2OyL8iTsM4D9ZPBUKl7Z7t8fQbBv6oTsFxo1sY4NyNnNx+Bm4RO1aZU6zYymyMLovfHdbvvJ2pIVLhN8m0QMajsoHwjbgrNa7EEz1yT1AfzHvndhuRiFw7agsAzcCRaN1xN8Y3ndJ3hFc82nAdotBYPhu7Z+ExvJSvSX2QTdeXuHWA/K3uDjCGdIBbJkMmAJ61QjNzjdCMQuNioLj3SLPGpm+/C/vFRr8JvIdDgO+Ti0A32d5gbkq+vBk3uqCGsGDRlcb/RQVRbDbU2B+JUyIF5b6ReniFxpjybrV5D3FwODQYDWGLm7wFg6R1WugBrhZDb7IAN8gXvExifBJ+89Vzh3CLDcwJvJ2haNVsgEiy9tq1seBeKey9GIsh0v6zmm8tb1GmDf8Qb2GxjgSh9OYpmbyYe+b27AHG5meEJdlYyPjIIcwmLhfbquxG2N6y2uIZfLbUMMdp2xrMIw6zpRiGQ0a0W7hZpuBDMA+/tPJveeNyzUJIc2SXVXMeDgbAvvHdAuxuQBXJnNzy5hvmCMA5xyPIWenEDrQ1oLHvjGe5TGfkE8QuN164Iquvs26bbs7MBz27XXeq06qekA79QAX9kU4IDXZucRwSD68BzjLQxrW2B2rJwtfDO1b6Q27M9ao24d1jCJuOJMbPVGIXC9IDTeGk2abpDietAN9k5Ts9UR+kwQ8d4EUm/GczUG2LpCQ6eaZMkACxObdgLRiDHaEHbKPTr/AIrcppQ4ZNgXGe4ChxFcMLiWgxYbac439HH7s5ObsxIVGpabcILwX0mnKz2httHI+aQbUnR4m4OJB3juj4zvR3aZFRtUzeyw8YlhiASOQjELjbK01aZF4qMIMxDiJufk539LkCnW6lxxcWtcZE/lGbDu7JSwmw2ldNsvaZueMg13dK07TOs5+VqACL2u/wDkGed95RiFxr38NutNbF0PL2uBzBDDZx2KLnnSgwlpdBBMjiZUTwFkMn/kB4bFTzdU/KRG7hsUUQMs5/pB8dvFW3H+GfFUogCp6k5y0eBxUrdojJoEDIcNiiiaEW9x/GOYAg5jgVbR1qQyIkjInaRmooj36DBPeejeZMh0A5gbAcgivH4kZdHMZTAvUUQIxRN9L+I+MYqaJeRPwVHfxT2uO9RRN+/UATnn3e1JtOdDjmRsJzV6dc1gFwxjKbr1FE9fuwYaoPxgMnMNobeO1L6OZdQm/rR4TgqUSXL39RM1o7jOkmb4dfnjtQD/AO0/+wfJUorX7Qhwft2f9L/ilaY/Do/9U/RRRJe/UPf+gtU/tjmarQTunDhuW2D8WkMgXwNmOGxRRLT30GJtP+mcc+lF+eBTL/21EZGkJGRxxCiib1+4kLB3UdvfB3icCpXd1f0nq/lww2KKJ6gHYf8AVt3hpO+QJlK6O4htQg3l4B4EmRwUUS/oDTh1K4yFggZAziAppJ/DZuZdu4KKJ6++gBAfx6e9jSd5g3nal6VQ2Rebqoi/DhsUUSXL39QFdM/aO4lRRRarkQz/2Q=="/>
          <p:cNvSpPr>
            <a:spLocks noChangeAspect="1" noChangeArrowheads="1"/>
          </p:cNvSpPr>
          <p:nvPr/>
        </p:nvSpPr>
        <p:spPr bwMode="auto">
          <a:xfrm>
            <a:off x="173038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04800" y="1447800"/>
            <a:ext cx="7680325" cy="3124200"/>
          </a:xfrm>
        </p:spPr>
        <p:txBody>
          <a:bodyPr/>
          <a:lstStyle/>
          <a:p>
            <a:pPr marL="457200" indent="-45720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Arial" pitchFamily="34" charset="0"/>
              <a:buChar char="•"/>
              <a:defRPr/>
            </a:pPr>
            <a:r>
              <a:rPr lang="cs-CZ" sz="2800" dirty="0"/>
              <a:t>d</a:t>
            </a:r>
            <a:r>
              <a:rPr lang="cs-CZ" sz="2800" dirty="0" smtClean="0"/>
              <a:t>ůležitá je doprava letecká, ačkoliv většina Peruánců na ni nemá prostředky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chemeClr val="bg2">
                  <a:lumMod val="60000"/>
                  <a:lumOff val="40000"/>
                </a:schemeClr>
              </a:buClr>
              <a:buSzPct val="156000"/>
              <a:buFont typeface="Arial" pitchFamily="34" charset="0"/>
              <a:buChar char="•"/>
              <a:defRPr/>
            </a:pPr>
            <a:r>
              <a:rPr lang="cs-CZ" sz="2800" dirty="0"/>
              <a:t>d</a:t>
            </a:r>
            <a:r>
              <a:rPr lang="cs-CZ" sz="2800" dirty="0" smtClean="0"/>
              <a:t>alší důležitá doprava je železniční - jedna z nejobdivuhodnějších železnic světa měří 170 km a překonává výšku 4816 metrů nad mořem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DOPRAVA</a:t>
            </a:r>
            <a:endParaRPr lang="cs-CZ" b="1" dirty="0"/>
          </a:p>
        </p:txBody>
      </p:sp>
      <p:pic>
        <p:nvPicPr>
          <p:cNvPr id="26628" name="Picture 7" descr="C:\Users\hshop\AppData\Local\Microsoft\Windows\Temporary Internet Files\Content.IE5\BMHVVQM4\MP90039985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876800"/>
            <a:ext cx="2560638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8" descr="C:\Users\hshop\AppData\Local\Microsoft\Windows\Temporary Internet Files\Content.IE5\IBQ81A8D\MP90022758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419600"/>
            <a:ext cx="2667000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Obdélník 1"/>
          <p:cNvSpPr>
            <a:spLocks noChangeArrowheads="1"/>
          </p:cNvSpPr>
          <p:nvPr/>
        </p:nvSpPr>
        <p:spPr bwMode="auto">
          <a:xfrm>
            <a:off x="2286000" y="2136775"/>
            <a:ext cx="4572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/>
              <a:t>Vlastní tvorba</a:t>
            </a:r>
          </a:p>
          <a:p>
            <a:endParaRPr lang="cs-CZ"/>
          </a:p>
          <a:p>
            <a:r>
              <a:rPr lang="cs-CZ" b="1"/>
              <a:t>Kliparty a fotografie:</a:t>
            </a:r>
            <a:r>
              <a:rPr lang="cs-CZ"/>
              <a:t> </a:t>
            </a:r>
            <a:r>
              <a:rPr lang="cs-CZ" u="sng">
                <a:hlinkClick r:id="rId2"/>
              </a:rPr>
              <a:t>www.office.microsoft.com</a:t>
            </a:r>
            <a:endParaRPr lang="cs-CZ"/>
          </a:p>
          <a:p>
            <a:endParaRPr lang="cs-CZ"/>
          </a:p>
          <a:p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TC101790491[[fn=Mylar]]</Template>
  <TotalTime>425</TotalTime>
  <Words>298</Words>
  <Application>Microsoft Office PowerPoint</Application>
  <PresentationFormat>Předvádění na obrazovce (4:3)</PresentationFormat>
  <Paragraphs>96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Mylar</vt:lpstr>
      <vt:lpstr>Vlastní návrh</vt:lpstr>
      <vt:lpstr>Prezentace aplikace PowerPoint</vt:lpstr>
      <vt:lpstr>ANOTACE</vt:lpstr>
      <vt:lpstr>Prezentace aplikace PowerPoint</vt:lpstr>
      <vt:lpstr>POLOHA</vt:lpstr>
      <vt:lpstr>ADMINISTRATIVNÍ ČLENĚNÍ</vt:lpstr>
      <vt:lpstr>OBYVATELSTVO</vt:lpstr>
      <vt:lpstr>HOSPODÁŘSTVÍ</vt:lpstr>
      <vt:lpstr>Rybolov</vt:lpstr>
      <vt:lpstr>Těžba nerostných surovin</vt:lpstr>
      <vt:lpstr>Průmysl</vt:lpstr>
      <vt:lpstr>PODNEBÍ</vt:lpstr>
      <vt:lpstr>DOPRAVA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vaio</dc:creator>
  <cp:lastModifiedBy>ZS SLOVAN</cp:lastModifiedBy>
  <cp:revision>32</cp:revision>
  <cp:lastPrinted>1601-01-01T00:00:00Z</cp:lastPrinted>
  <dcterms:created xsi:type="dcterms:W3CDTF">1601-01-01T00:00:00Z</dcterms:created>
  <dcterms:modified xsi:type="dcterms:W3CDTF">2013-02-21T18:35:08Z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