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0" r:id="rId2"/>
    <p:sldId id="262" r:id="rId3"/>
    <p:sldId id="256" r:id="rId4"/>
    <p:sldId id="257" r:id="rId5"/>
    <p:sldId id="258" r:id="rId6"/>
    <p:sldId id="268" r:id="rId7"/>
    <p:sldId id="269" r:id="rId8"/>
    <p:sldId id="260" r:id="rId9"/>
    <p:sldId id="264" r:id="rId10"/>
    <p:sldId id="265" r:id="rId11"/>
    <p:sldId id="266" r:id="rId12"/>
    <p:sldId id="267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3DB7695-B628-45C2-AB10-4CC8ECC876C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09C1569-15B6-4D1C-9EE6-2C4D0B863A8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b/bf/Coat_of_arms_of_Brazil.svg" TargetMode="External"/><Relationship Id="rId2" Type="http://schemas.openxmlformats.org/officeDocument/2006/relationships/hyperlink" Target="http://cs.wikipedia.org/wiki/Soubor:Flag_of_Brazil.sv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wmf"/><Relationship Id="rId4" Type="http://schemas.openxmlformats.org/officeDocument/2006/relationships/hyperlink" Target="http://upload.wikimedia.org/wikipedia/commons/1/18/Brazil_topo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Brazil_Labelled_Map.svg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608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981273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zeměpis</a:t>
            </a:r>
          </a:p>
          <a:p>
            <a:r>
              <a:rPr lang="cs-CZ" dirty="0" smtClean="0"/>
              <a:t>ROČNÍK: 7. ročník</a:t>
            </a:r>
          </a:p>
          <a:p>
            <a:r>
              <a:rPr lang="cs-CZ" dirty="0" smtClean="0"/>
              <a:t>TÉMA: Brazílie</a:t>
            </a:r>
          </a:p>
          <a:p>
            <a:r>
              <a:rPr lang="cs-CZ" dirty="0" smtClean="0"/>
              <a:t>AUTOR: Jana Horáková</a:t>
            </a:r>
          </a:p>
          <a:p>
            <a:r>
              <a:rPr lang="cs-CZ" dirty="0" smtClean="0"/>
              <a:t>DATUM VYTVOŘENÍ: 20. 11.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Gill Sans MT" pitchFamily="34" charset="-18"/>
              </a:rPr>
              <a:t>VY_32_INOVACE_39_JH</a:t>
            </a:r>
            <a:endParaRPr lang="cs-CZ" sz="2800" b="1" dirty="0">
              <a:solidFill>
                <a:srgbClr val="C00000"/>
              </a:solidFill>
              <a:latin typeface="Gill Sans MT" pitchFamily="3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84651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23392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8288" indent="0" algn="just">
              <a:buNone/>
            </a:pPr>
            <a:r>
              <a:rPr lang="cs-CZ" dirty="0"/>
              <a:t>Tuto prezentaci používám jako doplněk výkladu k tematickému celku Amerika v sedmém ročníku.</a:t>
            </a:r>
          </a:p>
          <a:p>
            <a:pPr marL="18288" indent="0" algn="just">
              <a:buNone/>
            </a:pPr>
            <a:r>
              <a:rPr lang="cs-CZ" dirty="0"/>
              <a:t> Žáci okamžitě vidí odlišné znaky různých amerických států.</a:t>
            </a:r>
          </a:p>
          <a:p>
            <a:pPr marL="18288" indent="0">
              <a:buNone/>
            </a:pPr>
            <a:endParaRPr lang="cs-CZ" u="sng" dirty="0"/>
          </a:p>
          <a:p>
            <a:pPr marL="18288" indent="0">
              <a:buNone/>
            </a:pPr>
            <a:r>
              <a:rPr lang="cs-CZ" b="1" u="sng" dirty="0"/>
              <a:t>Doporučený postup přípravy před hodinou: </a:t>
            </a:r>
          </a:p>
          <a:p>
            <a:pPr marL="18288" indent="0" algn="just">
              <a:buNone/>
            </a:pPr>
            <a:r>
              <a:rPr lang="cs-CZ" dirty="0"/>
              <a:t>Jestliže nemá učitel k dispozici připojení k internetu, pak doporučuji si předem nachystat obrázky do prezentace, které jsou zde umístěny jen jako odkaz na danou webovou stránku.</a:t>
            </a:r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r>
              <a:rPr lang="cs-CZ" b="1" u="sng" dirty="0"/>
              <a:t>Zkušenosti z pilotáže:</a:t>
            </a:r>
          </a:p>
          <a:p>
            <a:pPr marL="18288" indent="0">
              <a:buNone/>
            </a:pPr>
            <a:r>
              <a:rPr lang="cs-CZ" dirty="0"/>
              <a:t>Prezentace žáky zaujala a podnítila v nich touhu poznávat nová místa na Zemi.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330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531367"/>
          </a:xfrm>
        </p:spPr>
        <p:txBody>
          <a:bodyPr/>
          <a:lstStyle/>
          <a:p>
            <a:pPr algn="r"/>
            <a:r>
              <a:rPr lang="cs-CZ" dirty="0" smtClean="0">
                <a:solidFill>
                  <a:srgbClr val="FF0000"/>
                </a:solidFill>
              </a:rPr>
              <a:t>Brazílie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403998" y="2924944"/>
            <a:ext cx="6952256" cy="3669480"/>
          </a:xfrm>
        </p:spPr>
        <p:txBody>
          <a:bodyPr>
            <a:normAutofit/>
          </a:bodyPr>
          <a:lstStyle/>
          <a:p>
            <a:r>
              <a:rPr lang="cs-CZ" b="1" dirty="0" smtClean="0"/>
              <a:t>Odkaz na obrázky:</a:t>
            </a:r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cs.wikipedia.org/wiki/Soubor:Flag_of_Brazil.svg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upload.wikimedia.org/wikipedia/commons/b/bf/Coat_of_arms_of_Brazil.svg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upload.wikimedia.org/wikipedia/commons/1/18/Brazil_topo.jpg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 descr="C:\Users\ZS SLOVAN\AppData\Local\Microsoft\Windows\Temporary Internet Files\Content.IE5\D5S8IZNL\MC9001288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0649"/>
            <a:ext cx="3027251" cy="252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3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652120" y="260648"/>
            <a:ext cx="2448272" cy="786036"/>
          </a:xfrm>
        </p:spPr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323528" y="1159863"/>
            <a:ext cx="5976664" cy="5256584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území Brazílie se rozkládá největší tropický deštný les na světě - Amazonský </a:t>
            </a:r>
            <a:r>
              <a:rPr lang="cs-CZ" dirty="0" smtClean="0"/>
              <a:t>prales</a:t>
            </a:r>
          </a:p>
          <a:p>
            <a:r>
              <a:rPr lang="cs-CZ" dirty="0"/>
              <a:t>ú</a:t>
            </a:r>
            <a:r>
              <a:rPr lang="cs-CZ" dirty="0" smtClean="0"/>
              <a:t>zemí </a:t>
            </a:r>
            <a:r>
              <a:rPr lang="cs-CZ" dirty="0"/>
              <a:t>Brazílie tvoří tři velké </a:t>
            </a:r>
            <a:r>
              <a:rPr lang="cs-CZ" u="sng" dirty="0"/>
              <a:t>geomorfologické </a:t>
            </a:r>
            <a:r>
              <a:rPr lang="cs-CZ" u="sng" dirty="0" smtClean="0"/>
              <a:t>celky</a:t>
            </a:r>
            <a:r>
              <a:rPr lang="cs-CZ" dirty="0" smtClean="0"/>
              <a:t>: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 Guyanská vysočina, kde se také nachází nejvyšší hora Brazílie </a:t>
            </a:r>
            <a:r>
              <a:rPr lang="cs-CZ" dirty="0" err="1"/>
              <a:t>Pico</a:t>
            </a:r>
            <a:r>
              <a:rPr lang="cs-CZ" dirty="0"/>
              <a:t> da </a:t>
            </a:r>
            <a:r>
              <a:rPr lang="cs-CZ" dirty="0" err="1"/>
              <a:t>Neblina</a:t>
            </a:r>
            <a:r>
              <a:rPr lang="cs-CZ" dirty="0"/>
              <a:t> která měří 3 014 </a:t>
            </a:r>
            <a:r>
              <a:rPr lang="cs-CZ" dirty="0" smtClean="0"/>
              <a:t>metrů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 Amazonská </a:t>
            </a:r>
            <a:r>
              <a:rPr lang="cs-CZ" dirty="0" smtClean="0"/>
              <a:t>nížina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Brazilská vysočina</a:t>
            </a:r>
          </a:p>
          <a:p>
            <a:r>
              <a:rPr lang="cs-CZ" dirty="0" smtClean="0"/>
              <a:t>obě </a:t>
            </a:r>
            <a:r>
              <a:rPr lang="cs-CZ" dirty="0"/>
              <a:t>vysočiny jsou vyzdvižené zbytky nejstarší geologické jednotky Jižní Ameriky – Brazilského štítu na moři.</a:t>
            </a:r>
          </a:p>
        </p:txBody>
      </p:sp>
      <p:pic>
        <p:nvPicPr>
          <p:cNvPr id="5122" name="Picture 2" descr="C:\Users\ZS SLOVAN\AppData\Local\Microsoft\Windows\Temporary Internet Files\Content.IE5\D5S8IZNL\MP9004266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24744"/>
            <a:ext cx="2527260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ZS SLOVAN\AppData\Local\Microsoft\Windows\Temporary Internet Files\Content.IE5\BL7DS19N\MP9004237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85184"/>
            <a:ext cx="2366971" cy="154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34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52120" y="260648"/>
            <a:ext cx="3008313" cy="792088"/>
          </a:xfrm>
        </p:spPr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23528" y="1196752"/>
            <a:ext cx="4608512" cy="54006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vliv </a:t>
            </a:r>
            <a:r>
              <a:rPr lang="cs-CZ" dirty="0"/>
              <a:t>tropického, vlhkého a teplého </a:t>
            </a:r>
            <a:r>
              <a:rPr lang="cs-CZ" dirty="0" smtClean="0"/>
              <a:t>podnebí</a:t>
            </a:r>
          </a:p>
          <a:p>
            <a:r>
              <a:rPr lang="cs-CZ" dirty="0"/>
              <a:t>v</a:t>
            </a:r>
            <a:r>
              <a:rPr lang="cs-CZ" dirty="0" smtClean="0"/>
              <a:t>yznačuje se </a:t>
            </a:r>
            <a:r>
              <a:rPr lang="cs-CZ" dirty="0"/>
              <a:t>vysokými teplotami a značnými </a:t>
            </a:r>
            <a:r>
              <a:rPr lang="cs-CZ" dirty="0" smtClean="0"/>
              <a:t>srážkami</a:t>
            </a:r>
          </a:p>
          <a:p>
            <a:r>
              <a:rPr lang="cs-CZ" dirty="0" smtClean="0"/>
              <a:t>nejsušší </a:t>
            </a:r>
            <a:r>
              <a:rPr lang="cs-CZ" dirty="0"/>
              <a:t>oblastí je severovýchodní vnitrozemí, kde ročně průměrně naprší jen 250 mm. V této oblasti Brazílie jsou častá krutá sucha. </a:t>
            </a:r>
            <a:endParaRPr lang="cs-CZ" dirty="0" smtClean="0"/>
          </a:p>
          <a:p>
            <a:r>
              <a:rPr lang="cs-CZ" dirty="0"/>
              <a:t>t</a:t>
            </a:r>
            <a:r>
              <a:rPr lang="cs-CZ" dirty="0" smtClean="0"/>
              <a:t>eplota</a:t>
            </a:r>
            <a:r>
              <a:rPr lang="cs-CZ" dirty="0"/>
              <a:t> na severovýchodě jsou v průměru 28 °</a:t>
            </a:r>
            <a:r>
              <a:rPr lang="cs-CZ" dirty="0" smtClean="0"/>
              <a:t>C</a:t>
            </a:r>
          </a:p>
          <a:p>
            <a:r>
              <a:rPr lang="cs-CZ" dirty="0" smtClean="0"/>
              <a:t>v </a:t>
            </a:r>
            <a:r>
              <a:rPr lang="cs-CZ" dirty="0"/>
              <a:t>jižních náhorních rovinách 16 °</a:t>
            </a:r>
            <a:r>
              <a:rPr lang="cs-CZ" dirty="0" smtClean="0"/>
              <a:t>C</a:t>
            </a:r>
            <a:endParaRPr lang="cs-CZ" dirty="0"/>
          </a:p>
        </p:txBody>
      </p:sp>
      <p:pic>
        <p:nvPicPr>
          <p:cNvPr id="6146" name="Picture 2" descr="C:\Users\ZS SLOVAN\AppData\Local\Microsoft\Windows\Temporary Internet Files\Content.IE5\D5S8IZNL\MP9004251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96752"/>
            <a:ext cx="2686991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8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zřízení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2"/>
          </p:nvPr>
        </p:nvSpPr>
        <p:spPr>
          <a:xfrm>
            <a:off x="457200" y="5733256"/>
            <a:ext cx="8507288" cy="864096"/>
          </a:xfrm>
        </p:spPr>
        <p:txBody>
          <a:bodyPr>
            <a:normAutofit/>
          </a:bodyPr>
          <a:lstStyle/>
          <a:p>
            <a:r>
              <a:rPr lang="cs-CZ" dirty="0" smtClean="0"/>
              <a:t>Odkaz na mapu: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cs.wikipedia.org/wiki/Soubor:Brazil_Labelled_Map.svg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133472"/>
            <a:ext cx="8363272" cy="4311752"/>
          </a:xfrm>
        </p:spPr>
        <p:txBody>
          <a:bodyPr>
            <a:normAutofit/>
          </a:bodyPr>
          <a:lstStyle/>
          <a:p>
            <a:r>
              <a:rPr lang="cs-CZ" dirty="0"/>
              <a:t> </a:t>
            </a:r>
            <a:r>
              <a:rPr lang="cs-CZ" dirty="0" smtClean="0"/>
              <a:t>Brazílie </a:t>
            </a:r>
            <a:r>
              <a:rPr lang="cs-CZ" dirty="0"/>
              <a:t>se člení na </a:t>
            </a:r>
            <a:r>
              <a:rPr lang="cs-CZ" b="1" dirty="0"/>
              <a:t>26</a:t>
            </a:r>
            <a:r>
              <a:rPr lang="cs-CZ" dirty="0"/>
              <a:t> spolkových </a:t>
            </a:r>
            <a:r>
              <a:rPr lang="cs-CZ" dirty="0" smtClean="0"/>
              <a:t>států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1</a:t>
            </a:r>
            <a:r>
              <a:rPr lang="cs-CZ" dirty="0"/>
              <a:t> federální distrikt </a:t>
            </a:r>
            <a:r>
              <a:rPr lang="cs-CZ" dirty="0" smtClean="0"/>
              <a:t>, v </a:t>
            </a:r>
            <a:r>
              <a:rPr lang="cs-CZ" dirty="0"/>
              <a:t>němž se nachází brazilské hlavní město </a:t>
            </a:r>
            <a:r>
              <a:rPr lang="cs-CZ" dirty="0" err="1" smtClean="0"/>
              <a:t>Brasília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těchto </a:t>
            </a:r>
            <a:r>
              <a:rPr lang="cs-CZ" dirty="0"/>
              <a:t>27 celků seskupil Brazilský institut pro geografii a </a:t>
            </a:r>
            <a:r>
              <a:rPr lang="cs-CZ" dirty="0" smtClean="0"/>
              <a:t>statistiku</a:t>
            </a:r>
            <a:r>
              <a:rPr lang="cs-CZ" dirty="0"/>
              <a:t> </a:t>
            </a:r>
            <a:r>
              <a:rPr lang="cs-CZ" dirty="0" smtClean="0"/>
              <a:t>do </a:t>
            </a:r>
            <a:r>
              <a:rPr lang="cs-CZ" dirty="0"/>
              <a:t>5 různých </a:t>
            </a:r>
            <a:r>
              <a:rPr lang="cs-CZ" dirty="0" smtClean="0"/>
              <a:t>regionů</a:t>
            </a:r>
            <a:endParaRPr lang="cs-CZ" dirty="0"/>
          </a:p>
          <a:p>
            <a:endParaRPr lang="cs-CZ" dirty="0"/>
          </a:p>
        </p:txBody>
      </p:sp>
      <p:pic>
        <p:nvPicPr>
          <p:cNvPr id="8194" name="Picture 2" descr="C:\Users\ZS SLOVAN\AppData\Local\Microsoft\Windows\Temporary Internet Files\Content.IE5\BL7DS19N\MP9004252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1978700" cy="131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63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133472"/>
            <a:ext cx="6192688" cy="495982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 </a:t>
            </a:r>
            <a:r>
              <a:rPr lang="cs-CZ" dirty="0" smtClean="0"/>
              <a:t>metropolí </a:t>
            </a:r>
            <a:r>
              <a:rPr lang="cs-CZ" dirty="0"/>
              <a:t>Brazílie je město </a:t>
            </a:r>
            <a:r>
              <a:rPr lang="cs-CZ" dirty="0" err="1" smtClean="0"/>
              <a:t>Brasília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ejvětším </a:t>
            </a:r>
            <a:r>
              <a:rPr lang="cs-CZ" dirty="0"/>
              <a:t>městem s 10 milióny obyvatel je </a:t>
            </a:r>
            <a:r>
              <a:rPr lang="cs-CZ" dirty="0" err="1"/>
              <a:t>São</a:t>
            </a:r>
            <a:r>
              <a:rPr lang="cs-CZ" dirty="0"/>
              <a:t> </a:t>
            </a:r>
            <a:r>
              <a:rPr lang="cs-CZ" dirty="0" smtClean="0"/>
              <a:t>Paulo</a:t>
            </a:r>
          </a:p>
          <a:p>
            <a:r>
              <a:rPr lang="cs-CZ" dirty="0" smtClean="0"/>
              <a:t>většina </a:t>
            </a:r>
            <a:r>
              <a:rPr lang="cs-CZ" dirty="0"/>
              <a:t>obyvatel </a:t>
            </a:r>
            <a:r>
              <a:rPr lang="cs-CZ" dirty="0" smtClean="0"/>
              <a:t>se koncentruje </a:t>
            </a:r>
            <a:r>
              <a:rPr lang="cs-CZ" dirty="0"/>
              <a:t>při pobřeží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Sao</a:t>
            </a:r>
            <a:r>
              <a:rPr lang="cs-CZ" dirty="0" smtClean="0"/>
              <a:t> Paulo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Rio </a:t>
            </a:r>
            <a:r>
              <a:rPr lang="cs-CZ" dirty="0"/>
              <a:t>de </a:t>
            </a:r>
            <a:r>
              <a:rPr lang="cs-CZ" dirty="0" err="1" smtClean="0"/>
              <a:t>Janeiro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Porto </a:t>
            </a:r>
            <a:r>
              <a:rPr lang="cs-CZ" dirty="0" err="1" smtClean="0"/>
              <a:t>Alegre</a:t>
            </a:r>
            <a:endParaRPr lang="cs-CZ" dirty="0" smtClean="0"/>
          </a:p>
          <a:p>
            <a:r>
              <a:rPr lang="cs-CZ" dirty="0" smtClean="0"/>
              <a:t>úředním jazykem je zde portugalština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218" name="Picture 2" descr="C:\Users\ZS SLOVAN\AppData\Local\Microsoft\Windows\Temporary Internet Files\Content.IE5\D5S8IZNL\MP9004236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12976"/>
            <a:ext cx="2019201" cy="320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8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23528" y="1133472"/>
            <a:ext cx="8363272" cy="445576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Zemědělská produkce patří k největším na </a:t>
            </a:r>
            <a:r>
              <a:rPr lang="cs-CZ" dirty="0" smtClean="0"/>
              <a:t>světě</a:t>
            </a:r>
          </a:p>
          <a:p>
            <a:r>
              <a:rPr lang="cs-CZ" dirty="0" smtClean="0"/>
              <a:t>převládá </a:t>
            </a:r>
            <a:r>
              <a:rPr lang="cs-CZ" dirty="0"/>
              <a:t>monokulturní </a:t>
            </a:r>
            <a:r>
              <a:rPr lang="cs-CZ" u="sng" dirty="0"/>
              <a:t>velkovýrobní </a:t>
            </a:r>
            <a:r>
              <a:rPr lang="cs-CZ" u="sng" dirty="0" smtClean="0"/>
              <a:t>plantážnictví</a:t>
            </a:r>
          </a:p>
          <a:p>
            <a:r>
              <a:rPr lang="cs-CZ" dirty="0" smtClean="0"/>
              <a:t>nejdůležitějšími </a:t>
            </a:r>
            <a:r>
              <a:rPr lang="cs-CZ" dirty="0"/>
              <a:t>pěstovanými plodinami </a:t>
            </a:r>
            <a:r>
              <a:rPr lang="cs-CZ" dirty="0" smtClean="0"/>
              <a:t>jsou:</a:t>
            </a:r>
            <a:r>
              <a:rPr lang="cs-CZ" dirty="0"/>
              <a:t> káva, sisal a pomeranče, ve sklizni těchto plodin zaujímá země 1. místo na světě, rovněž cukrová třtina, maniok, banány, kakao, fazole, sója a oříšky </a:t>
            </a:r>
            <a:r>
              <a:rPr lang="cs-CZ" dirty="0" smtClean="0"/>
              <a:t>kešu</a:t>
            </a:r>
          </a:p>
          <a:p>
            <a:r>
              <a:rPr lang="cs-CZ" dirty="0" smtClean="0"/>
              <a:t>dále </a:t>
            </a:r>
            <a:r>
              <a:rPr lang="cs-CZ" dirty="0"/>
              <a:t>se </a:t>
            </a:r>
            <a:r>
              <a:rPr lang="cs-CZ" dirty="0" smtClean="0"/>
              <a:t>sklízí kukuřice</a:t>
            </a:r>
            <a:r>
              <a:rPr lang="cs-CZ" dirty="0"/>
              <a:t>, pšenice, rýže, krmné obilí, brambory, batáty, bavlna, palmová jádra, kokosové ořechy, zelenina, podzemnice olejná, réva vinná</a:t>
            </a:r>
            <a:r>
              <a:rPr lang="cs-CZ" dirty="0" smtClean="0"/>
              <a:t>, ananasy</a:t>
            </a:r>
            <a:r>
              <a:rPr lang="cs-CZ" dirty="0"/>
              <a:t>, citróny, mango, papája a </a:t>
            </a:r>
            <a:r>
              <a:rPr lang="cs-CZ" dirty="0" smtClean="0"/>
              <a:t>tabák</a:t>
            </a:r>
          </a:p>
          <a:p>
            <a:r>
              <a:rPr lang="cs-CZ" u="sng" dirty="0" smtClean="0"/>
              <a:t>živočišná </a:t>
            </a:r>
            <a:r>
              <a:rPr lang="cs-CZ" u="sng" dirty="0"/>
              <a:t>výroba </a:t>
            </a:r>
            <a:r>
              <a:rPr lang="cs-CZ" dirty="0"/>
              <a:t>je zaměřena především na chov skotu, prasat, ovcí, koní, koz a </a:t>
            </a:r>
            <a:r>
              <a:rPr lang="cs-CZ" dirty="0" smtClean="0"/>
              <a:t>drůbeže</a:t>
            </a:r>
          </a:p>
          <a:p>
            <a:r>
              <a:rPr lang="cs-CZ" dirty="0" smtClean="0"/>
              <a:t>významný </a:t>
            </a:r>
            <a:r>
              <a:rPr lang="cs-CZ" dirty="0"/>
              <a:t>je</a:t>
            </a:r>
            <a:r>
              <a:rPr lang="cs-CZ" u="sng" dirty="0"/>
              <a:t> </a:t>
            </a:r>
            <a:r>
              <a:rPr lang="cs-CZ" u="sng" dirty="0" smtClean="0"/>
              <a:t>rybolov</a:t>
            </a:r>
            <a:endParaRPr lang="cs-CZ" u="sng" dirty="0"/>
          </a:p>
        </p:txBody>
      </p:sp>
      <p:pic>
        <p:nvPicPr>
          <p:cNvPr id="1026" name="Picture 2" descr="C:\Users\ZS SLOVAN\AppData\Local\Microsoft\Windows\Temporary Internet Files\Content.IE5\UGDAR8KY\MC9004263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4664"/>
            <a:ext cx="1828800" cy="111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AppData\Local\Microsoft\Windows\Temporary Internet Files\Content.IE5\D5S8IZNL\MP9001779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856" y="4581128"/>
            <a:ext cx="12192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 SLOVAN\AppData\Local\Microsoft\Windows\Temporary Internet Files\Content.IE5\BL7DS19N\MP9004486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411" y="5013176"/>
            <a:ext cx="157654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 SLOVAN\AppData\Local\Microsoft\Windows\Temporary Internet Files\Content.IE5\UGDAR8KY\MP9001786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678" y="5423114"/>
            <a:ext cx="1925961" cy="128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 SLOVAN\AppData\Local\Microsoft\Windows\Temporary Internet Files\Content.IE5\BL7DS19N\MC9003551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23063"/>
            <a:ext cx="1274897" cy="127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82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suroviny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484784"/>
            <a:ext cx="8064896" cy="3159624"/>
          </a:xfrm>
        </p:spPr>
        <p:txBody>
          <a:bodyPr>
            <a:normAutofit/>
          </a:bodyPr>
          <a:lstStyle/>
          <a:p>
            <a:r>
              <a:rPr lang="cs-CZ" dirty="0" smtClean="0"/>
              <a:t>rozsáhlých </a:t>
            </a:r>
            <a:r>
              <a:rPr lang="cs-CZ" dirty="0"/>
              <a:t>ložisek nerostných surovin se </a:t>
            </a:r>
            <a:r>
              <a:rPr lang="cs-CZ" dirty="0" smtClean="0"/>
              <a:t>těží: 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železná ruda, mangan</a:t>
            </a:r>
            <a:r>
              <a:rPr lang="cs-CZ" dirty="0"/>
              <a:t>, </a:t>
            </a:r>
            <a:r>
              <a:rPr lang="cs-CZ" dirty="0" smtClean="0"/>
              <a:t>bauxit, nikl, chróm</a:t>
            </a:r>
            <a:r>
              <a:rPr lang="cs-CZ" dirty="0"/>
              <a:t>, wolfram, cín, uhlí, ropa, zemní plyn, zlato, </a:t>
            </a:r>
            <a:r>
              <a:rPr lang="cs-CZ" dirty="0" smtClean="0"/>
              <a:t>zirkon</a:t>
            </a:r>
            <a:r>
              <a:rPr lang="cs-CZ" dirty="0"/>
              <a:t>, diamanty, drahokamy, </a:t>
            </a:r>
            <a:r>
              <a:rPr lang="cs-CZ" dirty="0" smtClean="0"/>
              <a:t>měď</a:t>
            </a:r>
            <a:r>
              <a:rPr lang="cs-CZ" dirty="0"/>
              <a:t>, zinek, fosfáty, tuha, </a:t>
            </a:r>
            <a:r>
              <a:rPr lang="cs-CZ" dirty="0" smtClean="0"/>
              <a:t>magnezit</a:t>
            </a:r>
            <a:r>
              <a:rPr lang="cs-CZ" dirty="0"/>
              <a:t>, sůl a </a:t>
            </a:r>
            <a:r>
              <a:rPr lang="cs-CZ" dirty="0" smtClean="0"/>
              <a:t>kaolin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sběr </a:t>
            </a:r>
            <a:r>
              <a:rPr lang="cs-CZ" dirty="0"/>
              <a:t>přírodního kaučuku</a:t>
            </a:r>
          </a:p>
          <a:p>
            <a:endParaRPr lang="cs-CZ" dirty="0"/>
          </a:p>
        </p:txBody>
      </p:sp>
      <p:pic>
        <p:nvPicPr>
          <p:cNvPr id="2050" name="Picture 2" descr="C:\Users\ZS SLOVAN\AppData\Local\Microsoft\Windows\Temporary Internet Files\Content.IE5\BL7DS19N\MC9003539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57192"/>
            <a:ext cx="1732904" cy="116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 SLOVAN\AppData\Local\Microsoft\Windows\Temporary Internet Files\Content.IE5\2K6LMUEC\MP9004013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176074"/>
            <a:ext cx="1344552" cy="13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 SLOVAN\AppData\Local\Microsoft\Windows\Temporary Internet Files\Content.IE5\D5S8IZNL\MP9001850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648034"/>
            <a:ext cx="1450464" cy="214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67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2"/>
          </p:nvPr>
        </p:nvSpPr>
        <p:spPr>
          <a:xfrm>
            <a:off x="251520" y="6304292"/>
            <a:ext cx="2590800" cy="582200"/>
          </a:xfrm>
        </p:spPr>
        <p:txBody>
          <a:bodyPr/>
          <a:lstStyle/>
          <a:p>
            <a:r>
              <a:rPr lang="cs-CZ" b="1" dirty="0"/>
              <a:t>Odkaz na </a:t>
            </a:r>
            <a:r>
              <a:rPr lang="cs-CZ" b="1" dirty="0" smtClean="0"/>
              <a:t>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980728"/>
            <a:ext cx="8568952" cy="511256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Mezi nejdůležitější průmyslová odvětví </a:t>
            </a:r>
            <a:r>
              <a:rPr lang="cs-CZ" dirty="0" smtClean="0"/>
              <a:t>patří:</a:t>
            </a:r>
            <a:r>
              <a:rPr lang="cs-CZ" dirty="0"/>
              <a:t> </a:t>
            </a:r>
            <a:endParaRPr lang="cs-CZ" dirty="0" smtClean="0"/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strojírenství(výroba </a:t>
            </a:r>
            <a:r>
              <a:rPr lang="cs-CZ" dirty="0"/>
              <a:t>osobních </a:t>
            </a:r>
            <a:r>
              <a:rPr lang="cs-CZ" dirty="0" smtClean="0"/>
              <a:t>a nákladních</a:t>
            </a:r>
            <a:r>
              <a:rPr lang="cs-CZ" dirty="0"/>
              <a:t> automobilů</a:t>
            </a:r>
            <a:r>
              <a:rPr lang="cs-CZ" dirty="0" smtClean="0"/>
              <a:t>)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hutnictví</a:t>
            </a:r>
            <a:r>
              <a:rPr lang="cs-CZ" dirty="0"/>
              <a:t> (výroba surového železa, </a:t>
            </a:r>
            <a:r>
              <a:rPr lang="cs-CZ" dirty="0" smtClean="0"/>
              <a:t>oceli, barevných</a:t>
            </a:r>
            <a:r>
              <a:rPr lang="cs-CZ" dirty="0"/>
              <a:t> </a:t>
            </a:r>
            <a:r>
              <a:rPr lang="cs-CZ" dirty="0" smtClean="0"/>
              <a:t>kovů)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petrochemie</a:t>
            </a:r>
            <a:r>
              <a:rPr lang="cs-CZ" dirty="0"/>
              <a:t> (rafinerie </a:t>
            </a:r>
            <a:r>
              <a:rPr lang="cs-CZ" dirty="0" smtClean="0"/>
              <a:t>ropy)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chemie(výroba</a:t>
            </a:r>
            <a:r>
              <a:rPr lang="cs-CZ" dirty="0"/>
              <a:t> hnojiv, kyselin a plastických hmot</a:t>
            </a:r>
            <a:r>
              <a:rPr lang="cs-CZ" dirty="0" smtClean="0"/>
              <a:t>)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potravinářský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textilní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gumárenský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 smtClean="0"/>
              <a:t>obuvnický</a:t>
            </a:r>
          </a:p>
          <a:p>
            <a:pPr marL="680400">
              <a:buSzPct val="138000"/>
              <a:buFont typeface="Corbel" pitchFamily="34" charset="0"/>
              <a:buChar char="-"/>
            </a:pPr>
            <a:r>
              <a:rPr lang="cs-CZ" dirty="0"/>
              <a:t> papírenský a dřevozpracující </a:t>
            </a:r>
            <a:r>
              <a:rPr lang="cs-CZ" dirty="0" smtClean="0"/>
              <a:t>průmysl</a:t>
            </a:r>
          </a:p>
          <a:p>
            <a:r>
              <a:rPr lang="cs-CZ" dirty="0"/>
              <a:t>n</a:t>
            </a:r>
            <a:r>
              <a:rPr lang="cs-CZ" dirty="0" smtClean="0"/>
              <a:t>a výrobě elektrické </a:t>
            </a:r>
            <a:r>
              <a:rPr lang="cs-CZ" dirty="0"/>
              <a:t>energie se významnou měrou podílejí vodní </a:t>
            </a:r>
            <a:r>
              <a:rPr lang="cs-CZ" dirty="0" smtClean="0"/>
              <a:t>elektrárny</a:t>
            </a:r>
            <a:r>
              <a:rPr lang="cs-CZ" dirty="0"/>
              <a:t> </a:t>
            </a:r>
            <a:r>
              <a:rPr lang="cs-CZ" dirty="0" smtClean="0"/>
              <a:t>asi 92</a:t>
            </a:r>
            <a:r>
              <a:rPr lang="cs-CZ" dirty="0"/>
              <a:t>%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ZS SLOVAN\AppData\Local\Microsoft\Windows\Temporary Internet Files\Content.IE5\UGDAR8KY\MP9004424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90" y="3573016"/>
            <a:ext cx="134414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 SLOVAN\AppData\Local\Microsoft\Windows\Temporary Internet Files\Content.IE5\BL7DS19N\MP9004392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73016"/>
            <a:ext cx="674948" cy="100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 SLOVAN\AppData\Local\Microsoft\Windows\Temporary Internet Files\Content.IE5\D5S8IZNL\MP90040269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684" y="3394499"/>
            <a:ext cx="1380951" cy="136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61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1133472"/>
            <a:ext cx="6768752" cy="5191128"/>
          </a:xfrm>
        </p:spPr>
        <p:txBody>
          <a:bodyPr>
            <a:normAutofit fontScale="92500"/>
          </a:bodyPr>
          <a:lstStyle/>
          <a:p>
            <a:r>
              <a:rPr lang="cs-CZ" dirty="0"/>
              <a:t> Síť silnic je 1 680 000km dlouhá, ale silnice s pevným povrchem tvoří necelou </a:t>
            </a:r>
            <a:r>
              <a:rPr lang="cs-CZ" dirty="0" smtClean="0"/>
              <a:t>desetinu, Amazonskou </a:t>
            </a:r>
            <a:r>
              <a:rPr lang="cs-CZ" dirty="0"/>
              <a:t>nížinou procházejí silnice, které mají zpřístupnit </a:t>
            </a:r>
            <a:r>
              <a:rPr lang="cs-CZ" dirty="0" smtClean="0"/>
              <a:t>vnitrozemí</a:t>
            </a:r>
          </a:p>
          <a:p>
            <a:r>
              <a:rPr lang="cs-CZ" dirty="0" smtClean="0"/>
              <a:t>železničních </a:t>
            </a:r>
            <a:r>
              <a:rPr lang="cs-CZ" dirty="0"/>
              <a:t>tratí je v Brazílii 30 000 </a:t>
            </a:r>
            <a:r>
              <a:rPr lang="cs-CZ" dirty="0" smtClean="0"/>
              <a:t>km</a:t>
            </a:r>
          </a:p>
          <a:p>
            <a:r>
              <a:rPr lang="cs-CZ" dirty="0" smtClean="0"/>
              <a:t>jako </a:t>
            </a:r>
            <a:r>
              <a:rPr lang="cs-CZ" dirty="0"/>
              <a:t>dopravní tepny jsou hojně využívány </a:t>
            </a:r>
            <a:r>
              <a:rPr lang="cs-CZ" dirty="0" smtClean="0"/>
              <a:t>řeky</a:t>
            </a:r>
          </a:p>
          <a:p>
            <a:r>
              <a:rPr lang="cs-CZ" dirty="0" smtClean="0"/>
              <a:t>důležitým </a:t>
            </a:r>
            <a:r>
              <a:rPr lang="cs-CZ" dirty="0"/>
              <a:t>říčním přístavem je </a:t>
            </a:r>
            <a:r>
              <a:rPr lang="cs-CZ" dirty="0" err="1"/>
              <a:t>Manaus</a:t>
            </a:r>
            <a:r>
              <a:rPr lang="cs-CZ" dirty="0"/>
              <a:t> ležící na </a:t>
            </a:r>
            <a:r>
              <a:rPr lang="cs-CZ" dirty="0" smtClean="0"/>
              <a:t>Amazonce</a:t>
            </a:r>
          </a:p>
          <a:p>
            <a:r>
              <a:rPr lang="cs-CZ" dirty="0"/>
              <a:t>n</a:t>
            </a:r>
            <a:r>
              <a:rPr lang="cs-CZ" dirty="0" smtClean="0"/>
              <a:t>ejvětší </a:t>
            </a:r>
            <a:r>
              <a:rPr lang="cs-CZ" dirty="0"/>
              <a:t>letiště jsou v </a:t>
            </a:r>
            <a:r>
              <a:rPr lang="cs-CZ" dirty="0" err="1"/>
              <a:t>Sao</a:t>
            </a:r>
            <a:r>
              <a:rPr lang="cs-CZ" dirty="0"/>
              <a:t> Paulu, Rio de </a:t>
            </a:r>
            <a:r>
              <a:rPr lang="cs-CZ" dirty="0" err="1"/>
              <a:t>Janeiru</a:t>
            </a:r>
            <a:r>
              <a:rPr lang="cs-CZ" dirty="0"/>
              <a:t>, Porto </a:t>
            </a:r>
            <a:r>
              <a:rPr lang="cs-CZ" dirty="0" err="1"/>
              <a:t>Alegre</a:t>
            </a:r>
            <a:r>
              <a:rPr lang="cs-CZ" dirty="0"/>
              <a:t> a v Recife. </a:t>
            </a:r>
          </a:p>
        </p:txBody>
      </p:sp>
      <p:pic>
        <p:nvPicPr>
          <p:cNvPr id="4098" name="Picture 2" descr="C:\Users\ZS SLOVAN\AppData\Local\Microsoft\Windows\Temporary Internet Files\Content.IE5\BL7DS19N\MP90040045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293096"/>
            <a:ext cx="1547664" cy="103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S SLOVAN\AppData\Local\Microsoft\Windows\Temporary Internet Files\Content.IE5\2K6LMUEC\MP9004008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589240"/>
            <a:ext cx="1691680" cy="112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ZS SLOVAN\AppData\Local\Microsoft\Windows\Temporary Internet Files\Content.IE5\UGDAR8KY\MP9004252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222" y="908720"/>
            <a:ext cx="182509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31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133472"/>
            <a:ext cx="8291264" cy="5191128"/>
          </a:xfrm>
        </p:spPr>
        <p:txBody>
          <a:bodyPr>
            <a:normAutofit/>
          </a:bodyPr>
          <a:lstStyle/>
          <a:p>
            <a:r>
              <a:rPr lang="cs-CZ" dirty="0" smtClean="0"/>
              <a:t>podél </a:t>
            </a:r>
            <a:r>
              <a:rPr lang="cs-CZ" dirty="0"/>
              <a:t>prahů </a:t>
            </a:r>
            <a:r>
              <a:rPr lang="cs-CZ" dirty="0" smtClean="0"/>
              <a:t>kataraktů</a:t>
            </a:r>
            <a:r>
              <a:rPr lang="cs-CZ" dirty="0"/>
              <a:t> </a:t>
            </a:r>
            <a:r>
              <a:rPr lang="cs-CZ" dirty="0" smtClean="0"/>
              <a:t>pravých </a:t>
            </a:r>
            <a:r>
              <a:rPr lang="cs-CZ" dirty="0"/>
              <a:t>přítoků Amazonky vede pralesem od </a:t>
            </a:r>
            <a:r>
              <a:rPr lang="cs-CZ" dirty="0" smtClean="0"/>
              <a:t>východu k západu</a:t>
            </a:r>
            <a:r>
              <a:rPr lang="cs-CZ" dirty="0"/>
              <a:t> </a:t>
            </a:r>
            <a:r>
              <a:rPr lang="cs-CZ" b="1" u="sng" dirty="0"/>
              <a:t>silnice zvaná </a:t>
            </a:r>
            <a:r>
              <a:rPr lang="cs-CZ" b="1" u="sng" dirty="0" err="1" smtClean="0"/>
              <a:t>Transamazonica</a:t>
            </a:r>
            <a:endParaRPr lang="cs-CZ" b="1" u="sng" dirty="0" smtClean="0"/>
          </a:p>
          <a:p>
            <a:r>
              <a:rPr lang="cs-CZ" dirty="0" smtClean="0"/>
              <a:t>karneval v Rio </a:t>
            </a:r>
            <a:r>
              <a:rPr lang="cs-CZ" dirty="0"/>
              <a:t>de </a:t>
            </a:r>
            <a:r>
              <a:rPr lang="cs-CZ" dirty="0" err="1"/>
              <a:t>Janeiro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mořská</a:t>
            </a:r>
            <a:r>
              <a:rPr lang="cs-CZ" dirty="0"/>
              <a:t> </a:t>
            </a:r>
            <a:r>
              <a:rPr lang="cs-CZ" dirty="0" smtClean="0"/>
              <a:t>pláž</a:t>
            </a:r>
            <a:r>
              <a:rPr lang="cs-CZ" dirty="0"/>
              <a:t> </a:t>
            </a:r>
            <a:r>
              <a:rPr lang="cs-CZ" dirty="0" err="1" smtClean="0"/>
              <a:t>Copacabana</a:t>
            </a:r>
            <a:endParaRPr lang="cs-CZ" dirty="0" smtClean="0"/>
          </a:p>
          <a:p>
            <a:r>
              <a:rPr lang="cs-CZ" dirty="0" smtClean="0"/>
              <a:t>obrovská socha Ježíše</a:t>
            </a:r>
            <a:endParaRPr lang="cs-CZ" dirty="0"/>
          </a:p>
        </p:txBody>
      </p:sp>
      <p:pic>
        <p:nvPicPr>
          <p:cNvPr id="10242" name="Picture 2" descr="C:\Users\ZS SLOVAN\AppData\Local\Microsoft\Windows\Temporary Internet Files\Content.IE5\2K6LMUEC\MP9004236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56992"/>
            <a:ext cx="1913681" cy="288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ZS SLOVAN\AppData\Local\Microsoft\Windows\Temporary Internet Files\Content.IE5\UGDAR8KY\MP9004032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39742"/>
            <a:ext cx="2677304" cy="178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44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86000" y="2136339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Vlastní tvorba</a:t>
            </a:r>
          </a:p>
          <a:p>
            <a:endParaRPr lang="cs-CZ" dirty="0"/>
          </a:p>
          <a:p>
            <a:r>
              <a:rPr lang="cs-CZ" b="1" dirty="0"/>
              <a:t>Kliparty a fotografie:</a:t>
            </a:r>
            <a:r>
              <a:rPr lang="cs-CZ" dirty="0"/>
              <a:t> </a:t>
            </a: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endParaRPr lang="cs-CZ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2383550"/>
      </p:ext>
    </p:extLst>
  </p:cSld>
  <p:clrMapOvr>
    <a:masterClrMapping/>
  </p:clrMapOvr>
</p:sld>
</file>

<file path=ppt/theme/theme1.xml><?xml version="1.0" encoding="utf-8"?>
<a:theme xmlns:a="http://schemas.openxmlformats.org/drawingml/2006/main" name="Delux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266</TotalTime>
  <Words>223</Words>
  <Application>Microsoft Office PowerPoint</Application>
  <PresentationFormat>Předvádění na obrazovce (4:3)</PresentationFormat>
  <Paragraphs>102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Deluxe</vt:lpstr>
      <vt:lpstr>Prezentace aplikace PowerPoint</vt:lpstr>
      <vt:lpstr>ANOTACE</vt:lpstr>
      <vt:lpstr>Brazílie</vt:lpstr>
      <vt:lpstr>Povrch</vt:lpstr>
      <vt:lpstr>Podnebí</vt:lpstr>
      <vt:lpstr>Státní zřízení</vt:lpstr>
      <vt:lpstr>Obyvatelstvo</vt:lpstr>
      <vt:lpstr>Zemědělství</vt:lpstr>
      <vt:lpstr>Nerostné suroviny</vt:lpstr>
      <vt:lpstr>Průmysl</vt:lpstr>
      <vt:lpstr>Doprava</vt:lpstr>
      <vt:lpstr>Zajímavosti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Japonsko</dc:title>
  <dc:creator>J Horáková</dc:creator>
  <cp:lastModifiedBy>ZS SLOVAN</cp:lastModifiedBy>
  <cp:revision>25</cp:revision>
  <dcterms:created xsi:type="dcterms:W3CDTF">2012-05-21T10:01:33Z</dcterms:created>
  <dcterms:modified xsi:type="dcterms:W3CDTF">2013-02-21T19:12:27Z</dcterms:modified>
</cp:coreProperties>
</file>