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70" r:id="rId2"/>
    <p:sldId id="262" r:id="rId3"/>
    <p:sldId id="256" r:id="rId4"/>
    <p:sldId id="257" r:id="rId5"/>
    <p:sldId id="258" r:id="rId6"/>
    <p:sldId id="268" r:id="rId7"/>
    <p:sldId id="269" r:id="rId8"/>
    <p:sldId id="259" r:id="rId9"/>
    <p:sldId id="260" r:id="rId10"/>
    <p:sldId id="264" r:id="rId11"/>
    <p:sldId id="265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 cap="none" spc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8/83/Iguacu-004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yden.cz/obrazek/201302/5114b6ae5307b/f201301210421801-5114bc1caf27a_275x187.jpg" TargetMode="External"/><Relationship Id="rId2" Type="http://schemas.openxmlformats.org/officeDocument/2006/relationships/hyperlink" Target="http://img.aktualne.centrum.cz/529/68/5296887-karneval-v-riu.jpg" TargetMode="Externa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media.novinky.cz/428/284282-original1-pj0md.jpg" TargetMode="External"/><Relationship Id="rId2" Type="http://schemas.openxmlformats.org/officeDocument/2006/relationships/hyperlink" Target="http://media.novinky.cz/132/231326-top_foto1-hzd8c.jpg" TargetMode="Externa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tipynavylety.cz/0brazky/TemplatesObr/Titicaca.jpg" TargetMode="External"/><Relationship Id="rId2" Type="http://schemas.openxmlformats.org/officeDocument/2006/relationships/hyperlink" Target="http://www.quido.cz/priroda/obrazky/titicaca_2.jpg" TargetMode="External"/><Relationship Id="rId1" Type="http://schemas.openxmlformats.org/officeDocument/2006/relationships/slideLayout" Target="../slideLayouts/slideLayout8.xml"/><Relationship Id="rId4" Type="http://schemas.openxmlformats.org/officeDocument/2006/relationships/hyperlink" Target="http://www.esotravel.cz/getimage.php?i=6199&amp;p=1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scdn.bbc.co.uk/worldservice/assets/images/2010/09/06/100906135725_atakama_226x170_spl.jpg" TargetMode="External"/><Relationship Id="rId2" Type="http://schemas.openxmlformats.org/officeDocument/2006/relationships/hyperlink" Target="http://www.apmath.spbu.ru/ru/misc/soul/petrosian/page10.html" TargetMode="Externa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toptravellists.net/wp-content/uploads/2012/09/Machu-Picchu-Cusco-Peru.jpg" TargetMode="External"/><Relationship Id="rId2" Type="http://schemas.openxmlformats.org/officeDocument/2006/relationships/hyperlink" Target="http://famouswonders.com/machu-picchu/" TargetMode="External"/><Relationship Id="rId1" Type="http://schemas.openxmlformats.org/officeDocument/2006/relationships/slideLayout" Target="../slideLayouts/slideLayout8.xml"/><Relationship Id="rId4" Type="http://schemas.openxmlformats.org/officeDocument/2006/relationships/hyperlink" Target="http://upload.wikimedia.org/wikipedia/commons/1/1d/Machu_Picchu_4_day_hike_Day_4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ovinky.cz/vase-zpravy/zlinsky-kraj/zlin/2251-5930-nejkrasnejsi-bazina-sveta-na-fotografiich-ondreje-zaruby-je-k-videni-ve-zline.html" TargetMode="External"/><Relationship Id="rId2" Type="http://schemas.openxmlformats.org/officeDocument/2006/relationships/hyperlink" Target="http://www.hedvabnastezka.cz/zeme/amerika/brazilie/2180-nejkrasnejsi-bazina-sveta-pantanal-brazilie/" TargetMode="Externa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608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83568" y="981273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zeměpis</a:t>
            </a:r>
          </a:p>
          <a:p>
            <a:r>
              <a:rPr lang="cs-CZ" dirty="0" smtClean="0"/>
              <a:t>ROČNÍK: 7. ročník</a:t>
            </a:r>
          </a:p>
          <a:p>
            <a:pPr lvl="0"/>
            <a:r>
              <a:rPr lang="cs-CZ" dirty="0" smtClean="0"/>
              <a:t>TÉMA</a:t>
            </a:r>
            <a:r>
              <a:rPr lang="cs-CZ" dirty="0"/>
              <a:t>: Nejzajímavější oblasti Jižní Ameriky</a:t>
            </a:r>
          </a:p>
          <a:p>
            <a:r>
              <a:rPr lang="cs-CZ" dirty="0" smtClean="0"/>
              <a:t>AUTOR: Jana Horáková</a:t>
            </a:r>
          </a:p>
          <a:p>
            <a:r>
              <a:rPr lang="cs-CZ" dirty="0" smtClean="0"/>
              <a:t>DATUM VYTVOŘENÍ: 22.11.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Gill Sans MT" pitchFamily="34" charset="-18"/>
              </a:rPr>
              <a:t>VY_32_INOVACE_40_JH</a:t>
            </a:r>
            <a:endParaRPr lang="cs-CZ" sz="2800" b="1" dirty="0">
              <a:solidFill>
                <a:srgbClr val="C00000"/>
              </a:solidFill>
              <a:latin typeface="Gill Sans MT" pitchFamily="34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2222440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2564904"/>
            <a:ext cx="741682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288" indent="0" algn="just">
              <a:buNone/>
            </a:pPr>
            <a:r>
              <a:rPr lang="cs-CZ" dirty="0"/>
              <a:t>Tuto prezentaci používám </a:t>
            </a:r>
            <a:r>
              <a:rPr lang="cs-CZ" dirty="0" smtClean="0"/>
              <a:t>k uzavření kapitoly o Americe. </a:t>
            </a:r>
            <a:endParaRPr lang="cs-CZ" dirty="0"/>
          </a:p>
          <a:p>
            <a:pPr marL="18288" indent="0" algn="just">
              <a:buNone/>
            </a:pPr>
            <a:r>
              <a:rPr lang="cs-CZ" dirty="0"/>
              <a:t> Žáci </a:t>
            </a:r>
            <a:r>
              <a:rPr lang="cs-CZ" dirty="0" smtClean="0"/>
              <a:t>se naladí </a:t>
            </a:r>
            <a:r>
              <a:rPr lang="cs-CZ" smtClean="0"/>
              <a:t>na </a:t>
            </a:r>
            <a:r>
              <a:rPr lang="cs-CZ" smtClean="0"/>
              <a:t>poznávací</a:t>
            </a:r>
            <a:r>
              <a:rPr lang="cs-CZ" smtClean="0"/>
              <a:t> </a:t>
            </a:r>
            <a:r>
              <a:rPr lang="cs-CZ" dirty="0" smtClean="0"/>
              <a:t>vlnu a tím se zvýší zájem o cestování. </a:t>
            </a:r>
          </a:p>
          <a:p>
            <a:pPr marL="18288" indent="0" algn="just">
              <a:buNone/>
            </a:pPr>
            <a:endParaRPr lang="cs-CZ" u="sng" dirty="0"/>
          </a:p>
          <a:p>
            <a:pPr marL="18288" indent="0">
              <a:buNone/>
            </a:pPr>
            <a:r>
              <a:rPr lang="cs-CZ" b="1" u="sng" dirty="0"/>
              <a:t>Doporučený postup přípravy před hodinou: </a:t>
            </a:r>
          </a:p>
          <a:p>
            <a:pPr marL="18288" indent="0" algn="just">
              <a:buNone/>
            </a:pPr>
            <a:r>
              <a:rPr lang="cs-CZ" dirty="0"/>
              <a:t>Jestliže nemá učitel k dispozici připojení k internetu, pak doporučuji si předem nachystat obrázky do prezentace, které jsou zde umístěny jen jako odkaz na danou webovou stránku.</a:t>
            </a:r>
          </a:p>
          <a:p>
            <a:pPr marL="18288" indent="0">
              <a:buNone/>
            </a:pPr>
            <a:endParaRPr lang="cs-CZ" dirty="0"/>
          </a:p>
          <a:p>
            <a:pPr marL="18288" indent="0">
              <a:buNone/>
            </a:pPr>
            <a:r>
              <a:rPr lang="cs-CZ" b="1" u="sng" dirty="0"/>
              <a:t>Zkušenosti z pilotáže:</a:t>
            </a:r>
          </a:p>
          <a:p>
            <a:pPr marL="18288" indent="0">
              <a:buNone/>
            </a:pPr>
            <a:r>
              <a:rPr lang="cs-CZ" dirty="0"/>
              <a:t>Prezentace žáky zaujala a podnítila v nich </a:t>
            </a:r>
            <a:r>
              <a:rPr lang="cs-CZ" dirty="0" smtClean="0"/>
              <a:t>touhu po poznání.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868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3305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60648"/>
            <a:ext cx="7772400" cy="1091207"/>
          </a:xfrm>
        </p:spPr>
        <p:txBody>
          <a:bodyPr/>
          <a:lstStyle/>
          <a:p>
            <a:pPr algn="r"/>
            <a:r>
              <a:rPr lang="cs-CZ" dirty="0">
                <a:ln w="50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Vodopády </a:t>
            </a:r>
            <a:r>
              <a:rPr lang="cs-CZ" dirty="0" err="1">
                <a:ln w="50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Iguaçu</a:t>
            </a:r>
            <a:r>
              <a:rPr lang="cs-CZ" dirty="0">
                <a:ln w="500"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500064" y="1268760"/>
            <a:ext cx="8392416" cy="5040560"/>
          </a:xfrm>
        </p:spPr>
        <p:txBody>
          <a:bodyPr>
            <a:norm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dirty="0" smtClean="0"/>
              <a:t>španělsky</a:t>
            </a:r>
            <a:r>
              <a:rPr lang="cs-CZ" dirty="0"/>
              <a:t> </a:t>
            </a:r>
            <a:r>
              <a:rPr lang="cs-CZ" i="1" dirty="0" err="1"/>
              <a:t>Cataratas</a:t>
            </a:r>
            <a:r>
              <a:rPr lang="cs-CZ" i="1" dirty="0"/>
              <a:t> </a:t>
            </a:r>
            <a:r>
              <a:rPr lang="cs-CZ" i="1" dirty="0" err="1"/>
              <a:t>del</a:t>
            </a:r>
            <a:r>
              <a:rPr lang="cs-CZ" i="1" dirty="0"/>
              <a:t> </a:t>
            </a:r>
            <a:r>
              <a:rPr lang="cs-CZ" i="1" dirty="0" err="1" smtClean="0"/>
              <a:t>Iguazú</a:t>
            </a:r>
            <a:endParaRPr lang="cs-CZ" i="1" dirty="0" smtClean="0"/>
          </a:p>
          <a:p>
            <a:pPr marL="342900" indent="-342900">
              <a:buFont typeface="Wingdings" pitchFamily="2" charset="2"/>
              <a:buChar char="q"/>
            </a:pPr>
            <a:r>
              <a:rPr lang="cs-CZ" dirty="0" smtClean="0"/>
              <a:t>portugalsky</a:t>
            </a:r>
            <a:r>
              <a:rPr lang="cs-CZ" dirty="0"/>
              <a:t> </a:t>
            </a:r>
            <a:r>
              <a:rPr lang="cs-CZ" i="1" dirty="0" err="1"/>
              <a:t>Cataratas</a:t>
            </a:r>
            <a:r>
              <a:rPr lang="cs-CZ" i="1" dirty="0"/>
              <a:t> do </a:t>
            </a:r>
            <a:r>
              <a:rPr lang="cs-CZ" i="1" dirty="0" err="1" smtClean="0"/>
              <a:t>Iguaçu</a:t>
            </a:r>
            <a:endParaRPr lang="cs-CZ" i="1" dirty="0" smtClean="0"/>
          </a:p>
          <a:p>
            <a:pPr marL="342900" indent="-342900">
              <a:buFont typeface="Wingdings" pitchFamily="2" charset="2"/>
              <a:buChar char="q"/>
            </a:pPr>
            <a:r>
              <a:rPr lang="cs-CZ" dirty="0" smtClean="0"/>
              <a:t>představují </a:t>
            </a:r>
            <a:r>
              <a:rPr lang="cs-CZ" dirty="0"/>
              <a:t>největší systém vodopádů na </a:t>
            </a:r>
            <a:r>
              <a:rPr lang="cs-CZ" dirty="0" smtClean="0"/>
              <a:t>Zemi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dirty="0" smtClean="0"/>
              <a:t>leží </a:t>
            </a:r>
            <a:r>
              <a:rPr lang="cs-CZ" dirty="0"/>
              <a:t>na </a:t>
            </a:r>
            <a:r>
              <a:rPr lang="cs-CZ" dirty="0" smtClean="0"/>
              <a:t>řece </a:t>
            </a:r>
            <a:r>
              <a:rPr lang="cs-CZ" dirty="0" err="1" smtClean="0"/>
              <a:t>Iguaçu</a:t>
            </a:r>
            <a:r>
              <a:rPr lang="cs-CZ" dirty="0"/>
              <a:t> na hranicích mezi Argentinou a Brazílií na 25°41' jižní šířky a 54°26' západní </a:t>
            </a:r>
            <a:r>
              <a:rPr lang="cs-CZ" dirty="0" smtClean="0"/>
              <a:t>délky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dirty="0" smtClean="0"/>
              <a:t>voda </a:t>
            </a:r>
            <a:r>
              <a:rPr lang="cs-CZ" dirty="0"/>
              <a:t>se zde v přepadu dlouhém asi 2,7 km řítí přes okraj lávové plošiny do hloubky asi 70 </a:t>
            </a:r>
            <a:r>
              <a:rPr lang="cs-CZ" dirty="0" smtClean="0"/>
              <a:t>metrů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dirty="0" smtClean="0"/>
              <a:t>v</a:t>
            </a:r>
            <a:r>
              <a:rPr lang="cs-CZ" dirty="0"/>
              <a:t> období dešťů je zde průtok asi 6500 m³/s vody a asi 270 samostatných </a:t>
            </a:r>
            <a:r>
              <a:rPr lang="cs-CZ" dirty="0" smtClean="0"/>
              <a:t>vodopádů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dirty="0" smtClean="0"/>
              <a:t>v</a:t>
            </a:r>
            <a:r>
              <a:rPr lang="cs-CZ" dirty="0"/>
              <a:t> období sucha klesá průtok na 300 m³/s a vodopádů je asi </a:t>
            </a:r>
            <a:r>
              <a:rPr lang="cs-CZ" dirty="0" smtClean="0"/>
              <a:t>150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dirty="0"/>
              <a:t>n</a:t>
            </a:r>
            <a:r>
              <a:rPr lang="cs-CZ" dirty="0" smtClean="0"/>
              <a:t>ejvětším </a:t>
            </a:r>
            <a:r>
              <a:rPr lang="cs-CZ" dirty="0"/>
              <a:t>vodopádem jsou </a:t>
            </a:r>
            <a:r>
              <a:rPr lang="cs-CZ" i="1" dirty="0"/>
              <a:t>Ďáblova ústa (Ďáblův chřtán</a:t>
            </a:r>
            <a:r>
              <a:rPr lang="cs-CZ" i="1" dirty="0" smtClean="0"/>
              <a:t>)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Odkaz na obrázek: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upload.wikimedia.org/wikipedia/commons/8/83/Iguacu-004.jpg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5530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75856" y="260648"/>
            <a:ext cx="4824536" cy="786036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Karneval je v Riu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395536" y="1124744"/>
            <a:ext cx="7056784" cy="5472608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j</a:t>
            </a:r>
            <a:r>
              <a:rPr lang="cs-CZ" dirty="0" smtClean="0"/>
              <a:t>e hlavní </a:t>
            </a:r>
            <a:r>
              <a:rPr lang="cs-CZ" dirty="0"/>
              <a:t>událost </a:t>
            </a:r>
            <a:r>
              <a:rPr lang="cs-CZ" dirty="0" smtClean="0"/>
              <a:t>roku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slavnosti </a:t>
            </a:r>
            <a:r>
              <a:rPr lang="cs-CZ" dirty="0"/>
              <a:t>lákají i tisíce lidí ze všech koutů </a:t>
            </a:r>
            <a:r>
              <a:rPr lang="cs-CZ" dirty="0" smtClean="0"/>
              <a:t>světa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jsou </a:t>
            </a:r>
            <a:r>
              <a:rPr lang="cs-CZ" dirty="0"/>
              <a:t>to čtyřdenní oslavy, které začínají v sobotu a končí v </a:t>
            </a:r>
            <a:r>
              <a:rPr lang="cs-CZ" dirty="0" smtClean="0"/>
              <a:t>úterý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karnevalová </a:t>
            </a:r>
            <a:r>
              <a:rPr lang="cs-CZ" dirty="0"/>
              <a:t>neděle je sedm týdnů před Velikonoční </a:t>
            </a:r>
            <a:r>
              <a:rPr lang="cs-CZ" dirty="0" smtClean="0"/>
              <a:t>nedělí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termíny </a:t>
            </a:r>
            <a:r>
              <a:rPr lang="cs-CZ" dirty="0"/>
              <a:t>se každý rok </a:t>
            </a:r>
            <a:r>
              <a:rPr lang="cs-CZ" dirty="0" smtClean="0"/>
              <a:t>mění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Odkaz na obrázky: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img.aktualne.centrum.cz/529/68/5296887-karneval-v-riu.jpg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www.tyden.cz/obrazek/201302/5114b6ae5307b/f201301210421801-5114bc1caf27a_275x187.jpg</a:t>
            </a:r>
            <a:endParaRPr lang="cs-CZ" sz="28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9340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80112" y="116632"/>
            <a:ext cx="3008313" cy="100811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Amazonie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7544" y="1268760"/>
            <a:ext cx="7272808" cy="5328592"/>
          </a:xfrm>
        </p:spPr>
        <p:txBody>
          <a:bodyPr>
            <a:normAutofit fontScale="6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Rozkládá se na 7 </a:t>
            </a:r>
            <a:r>
              <a:rPr lang="cs-CZ" dirty="0" smtClean="0"/>
              <a:t>mil.km</a:t>
            </a:r>
            <a:r>
              <a:rPr lang="cs-CZ" baseline="30000" dirty="0" smtClean="0"/>
              <a:t>2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zabírá </a:t>
            </a:r>
            <a:r>
              <a:rPr lang="cs-CZ" dirty="0"/>
              <a:t>okolo 50 % </a:t>
            </a:r>
            <a:r>
              <a:rPr lang="cs-CZ" dirty="0" smtClean="0"/>
              <a:t>Brazílie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Amazonie </a:t>
            </a:r>
            <a:r>
              <a:rPr lang="cs-CZ" dirty="0"/>
              <a:t>je největší džungle na světě s nejbohatší faunou a </a:t>
            </a:r>
            <a:r>
              <a:rPr lang="cs-CZ" dirty="0" smtClean="0"/>
              <a:t>flórou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síla </a:t>
            </a:r>
            <a:r>
              <a:rPr lang="cs-CZ" dirty="0"/>
              <a:t>této oblasti spočívá v řece </a:t>
            </a:r>
            <a:r>
              <a:rPr lang="cs-CZ" dirty="0" smtClean="0"/>
              <a:t>Amazonce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/>
              <a:t>h</a:t>
            </a:r>
            <a:r>
              <a:rPr lang="cs-CZ" dirty="0" smtClean="0"/>
              <a:t>lavním </a:t>
            </a:r>
            <a:r>
              <a:rPr lang="cs-CZ" dirty="0"/>
              <a:t>centrem Amazonie je město </a:t>
            </a:r>
            <a:r>
              <a:rPr lang="cs-CZ" dirty="0" err="1"/>
              <a:t>Manaus</a:t>
            </a:r>
            <a:r>
              <a:rPr lang="cs-CZ" dirty="0"/>
              <a:t>, to bylo založeno 1669, je důležitým obchodním přístavem ležícím na břehu řeky </a:t>
            </a:r>
            <a:r>
              <a:rPr lang="cs-CZ" dirty="0" err="1"/>
              <a:t>Rion</a:t>
            </a:r>
            <a:r>
              <a:rPr lang="cs-CZ" dirty="0"/>
              <a:t> </a:t>
            </a:r>
            <a:r>
              <a:rPr lang="cs-CZ" dirty="0" err="1" smtClean="0"/>
              <a:t>Negro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/>
              <a:t>Podnebí Amazonie je rovníkové - vysoké teploty a nepatrný rozdíl mezi nejvyšší a nejnižší </a:t>
            </a:r>
            <a:r>
              <a:rPr lang="cs-CZ" dirty="0" smtClean="0"/>
              <a:t>teplotou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prales </a:t>
            </a:r>
            <a:r>
              <a:rPr lang="cs-CZ" dirty="0"/>
              <a:t>má zásadní význam na ekologii a zdraví země a všeho co na ní </a:t>
            </a:r>
            <a:r>
              <a:rPr lang="cs-CZ" dirty="0" smtClean="0"/>
              <a:t>žije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plocha </a:t>
            </a:r>
            <a:r>
              <a:rPr lang="cs-CZ" dirty="0"/>
              <a:t>dnešního pralesa závratně klesá a to nejen z důvodu vysokého množství kácení, ale i díky obrovskému suchu, které způsobuje vysoké množství </a:t>
            </a:r>
            <a:r>
              <a:rPr lang="cs-CZ" dirty="0" smtClean="0"/>
              <a:t>požárů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Amazonii </a:t>
            </a:r>
            <a:r>
              <a:rPr lang="cs-CZ" dirty="0"/>
              <a:t>sužují nevětší sucha za posledních 40 </a:t>
            </a:r>
            <a:r>
              <a:rPr lang="cs-CZ" dirty="0" smtClean="0"/>
              <a:t>let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Odkaz na obrázek: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media.novinky.cz/132/231326-top_foto1-hzd8c.jpg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media.novinky.cz/428/284282-original1-pj0md.jpg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ZS SLOVAN\AppData\Local\Microsoft\Windows\Temporary Internet Files\Content.IE5\D5S8IZNL\MP9004251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4240" y="4437112"/>
            <a:ext cx="1626294" cy="2319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 SLOVAN\AppData\Local\Microsoft\Windows\Temporary Internet Files\Content.IE5\UGDAR8KY\MP9004251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2060848"/>
            <a:ext cx="1265555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6891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Jezero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Titicaca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b="1" dirty="0" smtClean="0"/>
              <a:t>Odkaz na obrázky:</a:t>
            </a:r>
          </a:p>
          <a:p>
            <a:endParaRPr lang="cs-CZ" dirty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www.quido.cz/priroda/obrazky/titicaca_2.jpg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tipynavylety.cz/0brazky/TemplatesObr/Titicaca.jpg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www.esotravel.cz/getimage.php?i=6199&amp;p=1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131840" y="1133472"/>
            <a:ext cx="5554960" cy="5535888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l</a:t>
            </a:r>
            <a:r>
              <a:rPr lang="cs-CZ" dirty="0" smtClean="0"/>
              <a:t>eží </a:t>
            </a:r>
            <a:r>
              <a:rPr lang="cs-CZ" dirty="0"/>
              <a:t>mezi hranicemi </a:t>
            </a:r>
            <a:r>
              <a:rPr lang="cs-CZ" i="1" dirty="0"/>
              <a:t>Peru a </a:t>
            </a:r>
            <a:r>
              <a:rPr lang="cs-CZ" i="1" dirty="0" smtClean="0"/>
              <a:t>Bolívie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rozloha </a:t>
            </a:r>
            <a:r>
              <a:rPr lang="cs-CZ" dirty="0"/>
              <a:t>je téměř 8800km</a:t>
            </a:r>
            <a:r>
              <a:rPr lang="cs-CZ" baseline="30000" dirty="0"/>
              <a:t>2</a:t>
            </a:r>
            <a:r>
              <a:rPr lang="cs-CZ" dirty="0"/>
              <a:t> 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maximální </a:t>
            </a:r>
            <a:r>
              <a:rPr lang="cs-CZ" dirty="0"/>
              <a:t>hloubka je 281 metrů, je dlouhé 195 km a široké více než 100 km 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má </a:t>
            </a:r>
            <a:r>
              <a:rPr lang="cs-CZ" dirty="0"/>
              <a:t>25 přítoků, je na něm 42 umělých </a:t>
            </a:r>
            <a:r>
              <a:rPr lang="cs-CZ" dirty="0" smtClean="0"/>
              <a:t>ostrovů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průměrná </a:t>
            </a:r>
            <a:r>
              <a:rPr lang="cs-CZ" dirty="0"/>
              <a:t>teplota vody je okolo 11 </a:t>
            </a:r>
            <a:r>
              <a:rPr lang="cs-CZ" baseline="30000" dirty="0" smtClean="0"/>
              <a:t>0</a:t>
            </a:r>
            <a:r>
              <a:rPr lang="cs-CZ" dirty="0" smtClean="0"/>
              <a:t>C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hladina </a:t>
            </a:r>
            <a:r>
              <a:rPr lang="cs-CZ" dirty="0"/>
              <a:t>jezera je ve výšce 3810m nad </a:t>
            </a:r>
            <a:r>
              <a:rPr lang="cs-CZ" dirty="0" smtClean="0"/>
              <a:t>mořem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j</a:t>
            </a:r>
            <a:r>
              <a:rPr lang="cs-CZ" dirty="0" smtClean="0"/>
              <a:t>e </a:t>
            </a:r>
            <a:r>
              <a:rPr lang="cs-CZ" dirty="0"/>
              <a:t>největší zásobárnou sladké vody v Jižní Americe a největší vysokohorské jezero </a:t>
            </a:r>
            <a:r>
              <a:rPr lang="cs-CZ" dirty="0" smtClean="0"/>
              <a:t>světa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1632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rgbClr val="FF0000"/>
                </a:solidFill>
              </a:rPr>
              <a:t>Niagárské</a:t>
            </a:r>
            <a:r>
              <a:rPr lang="cs-CZ" dirty="0">
                <a:solidFill>
                  <a:srgbClr val="FF0000"/>
                </a:solidFill>
              </a:rPr>
              <a:t> vodopády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724528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anglicky </a:t>
            </a:r>
            <a:r>
              <a:rPr lang="cs-CZ" i="1" dirty="0" smtClean="0"/>
              <a:t>Niagara </a:t>
            </a:r>
            <a:r>
              <a:rPr lang="cs-CZ" i="1" dirty="0" err="1" smtClean="0"/>
              <a:t>Falls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dirty="0"/>
              <a:t>je označení pro několik </a:t>
            </a:r>
            <a:r>
              <a:rPr lang="cs-CZ" dirty="0" smtClean="0"/>
              <a:t>vodopádů</a:t>
            </a:r>
            <a:r>
              <a:rPr lang="cs-CZ" dirty="0"/>
              <a:t> </a:t>
            </a:r>
            <a:r>
              <a:rPr lang="cs-CZ" dirty="0" smtClean="0"/>
              <a:t>na </a:t>
            </a:r>
            <a:r>
              <a:rPr lang="cs-CZ" dirty="0"/>
              <a:t>řece Niagara, která vytéká z Erijského jezera a vtéká do jezera </a:t>
            </a:r>
            <a:r>
              <a:rPr lang="cs-CZ" dirty="0" smtClean="0"/>
              <a:t>Ontario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dosahují </a:t>
            </a:r>
            <a:r>
              <a:rPr lang="cs-CZ" dirty="0"/>
              <a:t>výšky 52 metrů (Kanadská podkova</a:t>
            </a:r>
            <a:r>
              <a:rPr lang="cs-CZ" dirty="0" smtClean="0"/>
              <a:t>)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druhému</a:t>
            </a:r>
            <a:r>
              <a:rPr lang="cs-CZ" dirty="0"/>
              <a:t>, nižšímu vodopádu se říká Americký </a:t>
            </a:r>
            <a:r>
              <a:rPr lang="cs-CZ" dirty="0" smtClean="0"/>
              <a:t>vodopád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vznikly </a:t>
            </a:r>
            <a:r>
              <a:rPr lang="cs-CZ" dirty="0"/>
              <a:t>v poslední době ledové, před 12 000 </a:t>
            </a:r>
            <a:r>
              <a:rPr lang="cs-CZ" dirty="0" smtClean="0"/>
              <a:t>lety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ledovec </a:t>
            </a:r>
            <a:r>
              <a:rPr lang="cs-CZ" dirty="0"/>
              <a:t>ustupoval </a:t>
            </a:r>
            <a:r>
              <a:rPr lang="cs-CZ" dirty="0" smtClean="0"/>
              <a:t> a </a:t>
            </a:r>
            <a:r>
              <a:rPr lang="cs-CZ" dirty="0"/>
              <a:t>voda z Velkých jezer stékala </a:t>
            </a:r>
            <a:r>
              <a:rPr lang="cs-CZ" dirty="0" smtClean="0"/>
              <a:t>dolů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v </a:t>
            </a:r>
            <a:r>
              <a:rPr lang="cs-CZ" dirty="0"/>
              <a:t>tuto </a:t>
            </a:r>
            <a:r>
              <a:rPr lang="cs-CZ" dirty="0" smtClean="0"/>
              <a:t>dobu se nacházely o </a:t>
            </a:r>
            <a:r>
              <a:rPr lang="cs-CZ" dirty="0"/>
              <a:t>celé 2 km níže po proudu </a:t>
            </a:r>
            <a:r>
              <a:rPr lang="cs-CZ" dirty="0" smtClean="0"/>
              <a:t>řeky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svou </a:t>
            </a:r>
            <a:r>
              <a:rPr lang="cs-CZ" dirty="0"/>
              <a:t>silou Niagara omývala břehy, a tím i každým rokem brala v průměru 1 m z podloží </a:t>
            </a:r>
            <a:r>
              <a:rPr lang="cs-CZ" dirty="0" smtClean="0"/>
              <a:t>skal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 </a:t>
            </a:r>
            <a:r>
              <a:rPr lang="cs-CZ" dirty="0"/>
              <a:t>současné době se proces zpomalil asi na 4 cm </a:t>
            </a:r>
            <a:r>
              <a:rPr lang="cs-CZ" dirty="0" smtClean="0"/>
              <a:t>ročně</a:t>
            </a:r>
            <a:endParaRPr lang="cs-CZ" dirty="0"/>
          </a:p>
        </p:txBody>
      </p:sp>
      <p:pic>
        <p:nvPicPr>
          <p:cNvPr id="2050" name="Picture 2" descr="C:\Users\ZS SLOVAN\AppData\Local\Microsoft\Windows\Temporary Internet Files\Content.IE5\D5S8IZNL\MP9004005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776" y="4365104"/>
            <a:ext cx="2820898" cy="1879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 SLOVAN\AppData\Local\Microsoft\Windows\Temporary Internet Files\Content.IE5\2K6LMUEC\MP90044231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316" y="1484784"/>
            <a:ext cx="2939819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886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116632"/>
            <a:ext cx="5783560" cy="936104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Poušť </a:t>
            </a:r>
            <a:r>
              <a:rPr lang="cs-CZ" dirty="0" err="1">
                <a:solidFill>
                  <a:srgbClr val="FF0000"/>
                </a:solidFill>
              </a:rPr>
              <a:t>Atakama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pPr marL="18288">
              <a:lnSpc>
                <a:spcPct val="150000"/>
              </a:lnSpc>
            </a:pPr>
            <a:r>
              <a:rPr lang="cs-CZ" b="1" dirty="0" smtClean="0"/>
              <a:t>Odkaz na obrázky:</a:t>
            </a:r>
          </a:p>
          <a:p>
            <a:pPr marL="18288">
              <a:lnSpc>
                <a:spcPct val="150000"/>
              </a:lnSpc>
            </a:pPr>
            <a:endParaRPr lang="cs-CZ" dirty="0"/>
          </a:p>
          <a:p>
            <a:pPr marL="18288">
              <a:lnSpc>
                <a:spcPct val="150000"/>
              </a:lnSpc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www.apmath.spbu.ru/ru/misc/soul/petrosian/page10.html</a:t>
            </a:r>
            <a:endParaRPr lang="cs-CZ" dirty="0" smtClean="0"/>
          </a:p>
          <a:p>
            <a:pPr marL="18288">
              <a:lnSpc>
                <a:spcPct val="150000"/>
              </a:lnSpc>
            </a:pPr>
            <a:endParaRPr lang="cs-CZ" dirty="0"/>
          </a:p>
          <a:p>
            <a:pPr marL="18288">
              <a:lnSpc>
                <a:spcPct val="150000"/>
              </a:lnSpc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wscdn.bbc.co.uk/worldservice/assets/images/2010/09/06/100906135725_atakama_226x170_spl.jpg</a:t>
            </a:r>
            <a:endParaRPr lang="cs-CZ" dirty="0" smtClean="0"/>
          </a:p>
          <a:p>
            <a:pPr marL="18288">
              <a:lnSpc>
                <a:spcPct val="150000"/>
              </a:lnSpc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/>
              <a:t>l</a:t>
            </a:r>
            <a:r>
              <a:rPr lang="cs-CZ" dirty="0" smtClean="0"/>
              <a:t>eží </a:t>
            </a:r>
            <a:r>
              <a:rPr lang="cs-CZ" dirty="0"/>
              <a:t>v </a:t>
            </a:r>
            <a:r>
              <a:rPr lang="cs-CZ" i="1" dirty="0" smtClean="0"/>
              <a:t>Chile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nejsušší </a:t>
            </a:r>
            <a:r>
              <a:rPr lang="cs-CZ" dirty="0"/>
              <a:t>místo na </a:t>
            </a:r>
            <a:r>
              <a:rPr lang="cs-CZ" dirty="0" smtClean="0"/>
              <a:t>světě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 </a:t>
            </a:r>
            <a:r>
              <a:rPr lang="cs-CZ" dirty="0"/>
              <a:t>roce 1971 zde poprvé od šestnáctého století trochu </a:t>
            </a:r>
            <a:r>
              <a:rPr lang="cs-CZ" dirty="0" smtClean="0"/>
              <a:t>zapršelo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průměrná </a:t>
            </a:r>
            <a:r>
              <a:rPr lang="cs-CZ" dirty="0"/>
              <a:t>nadmořská výška je 610 metrů nad </a:t>
            </a:r>
            <a:r>
              <a:rPr lang="cs-CZ" dirty="0" smtClean="0"/>
              <a:t>mořem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/>
              <a:t>j</a:t>
            </a:r>
            <a:r>
              <a:rPr lang="cs-CZ" dirty="0" smtClean="0"/>
              <a:t>e </a:t>
            </a:r>
            <a:r>
              <a:rPr lang="cs-CZ" dirty="0"/>
              <a:t>zde vysoké množství solných </a:t>
            </a:r>
            <a:r>
              <a:rPr lang="cs-CZ" dirty="0" smtClean="0"/>
              <a:t>jezer</a:t>
            </a:r>
            <a:endParaRPr lang="cs-CZ" dirty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5429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Machu Pichu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b="1" dirty="0" smtClean="0"/>
              <a:t>Odkaz na obrázek:</a:t>
            </a:r>
          </a:p>
          <a:p>
            <a:endParaRPr lang="cs-CZ" dirty="0"/>
          </a:p>
          <a:p>
            <a:r>
              <a:rPr lang="cs-CZ" dirty="0">
                <a:hlinkClick r:id="rId2"/>
              </a:rPr>
              <a:t>http://famouswonders.com/machu-picchu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toptravellists.net/wp-content/uploads/2012/09/Machu-Picchu-Cusco-Peru.jpg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upload.wikimedia.org/wikipedia/commons/1/1d/Machu_Picchu_4_day_hike_Day_4.jpg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leží </a:t>
            </a:r>
            <a:r>
              <a:rPr lang="cs-CZ" dirty="0"/>
              <a:t>v </a:t>
            </a:r>
            <a:r>
              <a:rPr lang="cs-CZ" i="1" dirty="0" smtClean="0"/>
              <a:t>Peru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/>
              <a:t>j</a:t>
            </a:r>
            <a:r>
              <a:rPr lang="cs-CZ" dirty="0" smtClean="0"/>
              <a:t>e </a:t>
            </a:r>
            <a:r>
              <a:rPr lang="cs-CZ" dirty="0"/>
              <a:t>to starobylé město </a:t>
            </a:r>
            <a:r>
              <a:rPr lang="cs-CZ" dirty="0" smtClean="0"/>
              <a:t>Inků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patří </a:t>
            </a:r>
            <a:r>
              <a:rPr lang="cs-CZ" dirty="0"/>
              <a:t>k nejnavštěvovanějším místům na celém jihoamerickém </a:t>
            </a:r>
            <a:r>
              <a:rPr lang="cs-CZ" dirty="0" smtClean="0"/>
              <a:t>kontinentě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vznik </a:t>
            </a:r>
            <a:r>
              <a:rPr lang="cs-CZ" dirty="0"/>
              <a:t>je do dnes </a:t>
            </a:r>
            <a:r>
              <a:rPr lang="cs-CZ" dirty="0" smtClean="0"/>
              <a:t>záhadou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objevil </a:t>
            </a:r>
            <a:r>
              <a:rPr lang="cs-CZ" dirty="0"/>
              <a:t>ho roku 1911 Američan </a:t>
            </a:r>
            <a:r>
              <a:rPr lang="cs-CZ" dirty="0" err="1"/>
              <a:t>Hiram</a:t>
            </a:r>
            <a:r>
              <a:rPr lang="cs-CZ" dirty="0"/>
              <a:t> </a:t>
            </a:r>
            <a:r>
              <a:rPr lang="cs-CZ" dirty="0" err="1" smtClean="0"/>
              <a:t>Bingham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Machu </a:t>
            </a:r>
            <a:r>
              <a:rPr lang="cs-CZ" dirty="0" err="1"/>
              <a:t>Picchu</a:t>
            </a:r>
            <a:r>
              <a:rPr lang="cs-CZ" dirty="0"/>
              <a:t> je název hory, pod kterou se toto město nachází a znamená ,,Starý vrcholek</a:t>
            </a:r>
            <a:r>
              <a:rPr lang="cs-CZ" dirty="0" smtClean="0"/>
              <a:t>´´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4827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Bažina </a:t>
            </a:r>
            <a:r>
              <a:rPr lang="cs-CZ" dirty="0" err="1">
                <a:solidFill>
                  <a:srgbClr val="FF0000"/>
                </a:solidFill>
              </a:rPr>
              <a:t>Pantanal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Odkaz na obrázky:</a:t>
            </a:r>
          </a:p>
          <a:p>
            <a:endParaRPr lang="cs-CZ" dirty="0"/>
          </a:p>
          <a:p>
            <a:r>
              <a:rPr lang="cs-CZ" dirty="0">
                <a:hlinkClick r:id="rId2"/>
              </a:rPr>
              <a:t>http://www.hedvabnastezka.cz/zeme/amerika/brazilie/2180-nejkrasnejsi-bazina-sveta-pantanal-brazilie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www.novinky.cz/vase-zpravy/zlinsky-kraj/zlin/2251-5930-nejkrasnejsi-bazina-sveta-na-fotografiich-ondreje-zaruby-je-k-videni-ve-zline.html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l</a:t>
            </a:r>
            <a:r>
              <a:rPr lang="cs-CZ" dirty="0" smtClean="0"/>
              <a:t>eží </a:t>
            </a:r>
            <a:r>
              <a:rPr lang="cs-CZ" dirty="0"/>
              <a:t>mezi </a:t>
            </a:r>
            <a:r>
              <a:rPr lang="cs-CZ" i="1" dirty="0"/>
              <a:t>bolívijskými horami</a:t>
            </a:r>
            <a:r>
              <a:rPr lang="cs-CZ" dirty="0"/>
              <a:t> na západě a </a:t>
            </a:r>
            <a:r>
              <a:rPr lang="cs-CZ" i="1" dirty="0"/>
              <a:t>brazilskou</a:t>
            </a:r>
            <a:r>
              <a:rPr lang="cs-CZ" dirty="0"/>
              <a:t> náhorní </a:t>
            </a:r>
            <a:r>
              <a:rPr lang="cs-CZ" i="1" dirty="0"/>
              <a:t>plošinou</a:t>
            </a:r>
            <a:r>
              <a:rPr lang="cs-CZ" dirty="0"/>
              <a:t> na </a:t>
            </a:r>
            <a:r>
              <a:rPr lang="cs-CZ" dirty="0" smtClean="0"/>
              <a:t>východě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/>
              <a:t>t</a:t>
            </a:r>
            <a:r>
              <a:rPr lang="cs-CZ" dirty="0" smtClean="0"/>
              <a:t>voří </a:t>
            </a:r>
            <a:r>
              <a:rPr lang="cs-CZ" dirty="0"/>
              <a:t>ji několik říčních nížin, které se táhnou 160 km podél východního břehu řeky Paraguay a pokrývají plochu téměř 100 000 </a:t>
            </a:r>
            <a:r>
              <a:rPr lang="cs-CZ" dirty="0" smtClean="0"/>
              <a:t>km</a:t>
            </a:r>
            <a:r>
              <a:rPr lang="cs-CZ" b="1" baseline="30000" dirty="0" smtClean="0"/>
              <a:t>2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na území národního </a:t>
            </a:r>
            <a:r>
              <a:rPr lang="cs-CZ" dirty="0" smtClean="0"/>
              <a:t>parku se vyskytují desítky </a:t>
            </a:r>
            <a:r>
              <a:rPr lang="cs-CZ" dirty="0"/>
              <a:t>pestrobarevných </a:t>
            </a:r>
            <a:r>
              <a:rPr lang="cs-CZ" dirty="0" smtClean="0"/>
              <a:t>ptáků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2678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8544" y="116632"/>
            <a:ext cx="8892480" cy="914400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Mamutí stromy </a:t>
            </a:r>
            <a:r>
              <a:rPr lang="cs-CZ" dirty="0" smtClean="0">
                <a:solidFill>
                  <a:srgbClr val="FF0000"/>
                </a:solidFill>
              </a:rPr>
              <a:t>Ameriky - sekvoje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19872" y="1124744"/>
            <a:ext cx="5544616" cy="5695184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/>
              <a:t>Národní park </a:t>
            </a:r>
            <a:r>
              <a:rPr lang="cs-CZ" b="1" dirty="0" err="1"/>
              <a:t>Sequoia</a:t>
            </a:r>
            <a:r>
              <a:rPr lang="cs-CZ" b="1" dirty="0"/>
              <a:t> </a:t>
            </a:r>
            <a:r>
              <a:rPr lang="cs-CZ" dirty="0"/>
              <a:t>je národní park v jižní Sierra Nevadě, ve Spojených </a:t>
            </a:r>
            <a:r>
              <a:rPr lang="cs-CZ" dirty="0" smtClean="0"/>
              <a:t>státech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byl </a:t>
            </a:r>
            <a:r>
              <a:rPr lang="cs-CZ" dirty="0"/>
              <a:t>založen v roce 1890 jako druhý národní park Spojených států po </a:t>
            </a:r>
            <a:r>
              <a:rPr lang="cs-CZ" dirty="0" err="1" smtClean="0"/>
              <a:t>Yellowstonu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park </a:t>
            </a:r>
            <a:r>
              <a:rPr lang="cs-CZ" dirty="0"/>
              <a:t>nejvíce proslavily lesy sekvojovců </a:t>
            </a:r>
            <a:r>
              <a:rPr lang="cs-CZ" dirty="0" smtClean="0"/>
              <a:t>obrovských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/>
              <a:t>j</a:t>
            </a:r>
            <a:r>
              <a:rPr lang="cs-CZ" dirty="0" smtClean="0"/>
              <a:t>edná se o jehličnaté </a:t>
            </a:r>
            <a:r>
              <a:rPr lang="cs-CZ" dirty="0"/>
              <a:t>stromy s tloušťkou kmenů velikosti </a:t>
            </a:r>
            <a:r>
              <a:rPr lang="cs-CZ" dirty="0" smtClean="0"/>
              <a:t>slona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patří </a:t>
            </a:r>
            <a:r>
              <a:rPr lang="cs-CZ" dirty="0"/>
              <a:t>k druhu bažinatých cypřišů a mohou dorůst až do výšky 135 </a:t>
            </a:r>
            <a:r>
              <a:rPr lang="cs-CZ" dirty="0" smtClean="0"/>
              <a:t>m</a:t>
            </a:r>
            <a:endParaRPr lang="cs-CZ" dirty="0"/>
          </a:p>
          <a:p>
            <a:endParaRPr lang="cs-CZ" dirty="0"/>
          </a:p>
        </p:txBody>
      </p:sp>
      <p:pic>
        <p:nvPicPr>
          <p:cNvPr id="3074" name="Picture 2" descr="C:\Users\ZS SLOVAN\AppData\Local\Microsoft\Windows\Temporary Internet Files\Content.IE5\D5S8IZNL\MP9004011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371" y="1124744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S SLOVAN\AppData\Local\Microsoft\Windows\Temporary Internet Files\Content.IE5\2K6LMUEC\MP9004064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653136"/>
            <a:ext cx="2570330" cy="205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6611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86000" y="2136339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Vlastní tvorba</a:t>
            </a:r>
          </a:p>
          <a:p>
            <a:endParaRPr lang="cs-CZ" dirty="0"/>
          </a:p>
          <a:p>
            <a:r>
              <a:rPr lang="cs-CZ" b="1" dirty="0"/>
              <a:t>Kliparty a fotografie:</a:t>
            </a:r>
            <a:r>
              <a:rPr lang="cs-CZ" dirty="0"/>
              <a:t>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endParaRPr lang="cs-CZ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2383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177</TotalTime>
  <Words>728</Words>
  <Application>Microsoft Office PowerPoint</Application>
  <PresentationFormat>Předvádění na obrazovce (4:3)</PresentationFormat>
  <Paragraphs>134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Deluxe</vt:lpstr>
      <vt:lpstr>Prezentace aplikace PowerPoint</vt:lpstr>
      <vt:lpstr>ANOTACE</vt:lpstr>
      <vt:lpstr>Vodopády Iguaçu </vt:lpstr>
      <vt:lpstr>Karneval je v Riu</vt:lpstr>
      <vt:lpstr>Amazonie</vt:lpstr>
      <vt:lpstr>Jezero Titicaca</vt:lpstr>
      <vt:lpstr>Niagárské vodopády</vt:lpstr>
      <vt:lpstr>Poušť Atakama</vt:lpstr>
      <vt:lpstr>Machu Pichu</vt:lpstr>
      <vt:lpstr>Bažina Pantanal</vt:lpstr>
      <vt:lpstr>Mamutí stromy Ameriky - sekvoje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Japonsko</dc:title>
  <dc:creator>J Horáková</dc:creator>
  <cp:lastModifiedBy>ZS SLOVAN</cp:lastModifiedBy>
  <cp:revision>28</cp:revision>
  <dcterms:created xsi:type="dcterms:W3CDTF">2012-05-21T10:01:33Z</dcterms:created>
  <dcterms:modified xsi:type="dcterms:W3CDTF">2013-02-21T18:50:30Z</dcterms:modified>
</cp:coreProperties>
</file>