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wdp" ContentType="image/vnd.ms-photo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9" r:id="rId4"/>
    <p:sldId id="260" r:id="rId5"/>
    <p:sldId id="261" r:id="rId6"/>
    <p:sldId id="262" r:id="rId7"/>
    <p:sldId id="263" r:id="rId8"/>
    <p:sldId id="264" r:id="rId9"/>
    <p:sldId id="265" r:id="rId10"/>
    <p:sldId id="266" r:id="rId11"/>
    <p:sldId id="267" r:id="rId12"/>
    <p:sldId id="269" r:id="rId13"/>
    <p:sldId id="268" r:id="rId14"/>
    <p:sldId id="258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0" y="4752126"/>
            <a:ext cx="9144000" cy="211296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066"/>
              </a:cxn>
              <a:cxn ang="0">
                <a:pos x="0" y="1331"/>
              </a:cxn>
              <a:cxn ang="0">
                <a:pos x="5760" y="1331"/>
              </a:cxn>
              <a:cxn ang="0">
                <a:pos x="5760" y="0"/>
              </a:cxn>
              <a:cxn ang="0">
                <a:pos x="0" y="1066"/>
              </a:cxn>
            </a:cxnLst>
            <a:rect l="0" t="0" r="0" b="0"/>
            <a:pathLst>
              <a:path w="5760" h="1331">
                <a:moveTo>
                  <a:pt x="0" y="1066"/>
                </a:moveTo>
                <a:lnTo>
                  <a:pt x="0" y="1331"/>
                </a:lnTo>
                <a:lnTo>
                  <a:pt x="5760" y="1331"/>
                </a:lnTo>
                <a:lnTo>
                  <a:pt x="5760" y="0"/>
                </a:lnTo>
                <a:cubicBezTo>
                  <a:pt x="3220" y="1206"/>
                  <a:pt x="2250" y="1146"/>
                  <a:pt x="0" y="1066"/>
                </a:cubicBezTo>
                <a:close/>
              </a:path>
            </a:pathLst>
          </a:custGeom>
          <a:solidFill>
            <a:schemeClr val="bg1">
              <a:tint val="80000"/>
              <a:satMod val="200000"/>
              <a:alpha val="4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44450" dir="16200000" algn="ctr" rotWithShape="0">
              <a:prstClr val="black">
                <a:alpha val="3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6105525" y="0"/>
            <a:ext cx="3038475" cy="6858000"/>
          </a:xfrm>
          <a:custGeom>
            <a:avLst/>
            <a:gdLst>
              <a:gd name="connsiteX0" fmla="*/ 1914 w 1914"/>
              <a:gd name="connsiteY0" fmla="*/ 9 h 4329"/>
              <a:gd name="connsiteX1" fmla="*/ 1914 w 1914"/>
              <a:gd name="connsiteY1" fmla="*/ 4329 h 4329"/>
              <a:gd name="connsiteX2" fmla="*/ 204 w 1914"/>
              <a:gd name="connsiteY2" fmla="*/ 4327 h 4329"/>
              <a:gd name="connsiteX3" fmla="*/ 0 w 1914"/>
              <a:gd name="connsiteY3" fmla="*/ 0 h 4329"/>
              <a:gd name="connsiteX4" fmla="*/ 1914 w 1914"/>
              <a:gd name="connsiteY4" fmla="*/ 9 h 43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14" h="4329">
                <a:moveTo>
                  <a:pt x="1914" y="9"/>
                </a:moveTo>
                <a:lnTo>
                  <a:pt x="1914" y="4329"/>
                </a:lnTo>
                <a:lnTo>
                  <a:pt x="204" y="4327"/>
                </a:lnTo>
                <a:cubicBezTo>
                  <a:pt x="1288" y="3574"/>
                  <a:pt x="1608" y="1590"/>
                  <a:pt x="0" y="0"/>
                </a:cubicBezTo>
                <a:lnTo>
                  <a:pt x="1914" y="9"/>
                </a:lnTo>
                <a:close/>
              </a:path>
            </a:pathLst>
          </a:custGeom>
          <a:solidFill>
            <a:schemeClr val="bg1">
              <a:tint val="90000"/>
              <a:satMod val="350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50800" dir="10800000" algn="ctr" rotWithShape="0">
              <a:prstClr val="black">
                <a:alpha val="4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429064" y="3337560"/>
            <a:ext cx="6480048" cy="2301240"/>
          </a:xfrm>
        </p:spPr>
        <p:txBody>
          <a:bodyPr rIns="45720" anchor="t"/>
          <a:lstStyle>
            <a:lvl1pPr algn="r">
              <a:defRPr lang="en-US" b="1" cap="all" baseline="0" dirty="0">
                <a:ln w="5000" cmpd="sng">
                  <a:solidFill>
                    <a:schemeClr val="accent1">
                      <a:tint val="80000"/>
                      <a:shade val="99000"/>
                      <a:satMod val="50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63000"/>
                        <a:satMod val="255000"/>
                      </a:schemeClr>
                    </a:gs>
                    <a:gs pos="9000">
                      <a:schemeClr val="accent1">
                        <a:tint val="63000"/>
                        <a:satMod val="255000"/>
                      </a:schemeClr>
                    </a:gs>
                    <a:gs pos="53000">
                      <a:schemeClr val="accent1">
                        <a:shade val="60000"/>
                        <a:satMod val="100000"/>
                      </a:schemeClr>
                    </a:gs>
                    <a:gs pos="90000">
                      <a:schemeClr val="accent1">
                        <a:tint val="63000"/>
                        <a:satMod val="255000"/>
                      </a:schemeClr>
                    </a:gs>
                    <a:gs pos="100000">
                      <a:schemeClr val="accent1">
                        <a:tint val="63000"/>
                        <a:satMod val="255000"/>
                      </a:schemeClr>
                    </a:gs>
                  </a:gsLst>
                  <a:lin ang="5400000"/>
                </a:gradFill>
                <a:effectLst>
                  <a:outerShdw blurRad="50800" dist="38100" dir="5400000" algn="t" rotWithShape="0">
                    <a:prstClr val="black">
                      <a:alpha val="50000"/>
                    </a:prstClr>
                  </a:outerShdw>
                </a:effectLst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433050" y="1544812"/>
            <a:ext cx="6480048" cy="1752600"/>
          </a:xfrm>
        </p:spPr>
        <p:txBody>
          <a:bodyPr tIns="0" rIns="45720" bIns="0" anchor="b">
            <a:normAutofit/>
          </a:bodyPr>
          <a:lstStyle>
            <a:lvl1pPr marL="0" indent="0" algn="r">
              <a:buNone/>
              <a:defRPr sz="2000">
                <a:solidFill>
                  <a:schemeClr val="tx1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5DD7AD-D036-49DC-B144-AC6C18C06E1C}" type="datetimeFigureOut">
              <a:rPr lang="cs-CZ" smtClean="0"/>
              <a:t>5.6.2013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05A6FA-73D5-445B-953D-EFF93C22E1EC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5DD7AD-D036-49DC-B144-AC6C18C06E1C}" type="datetimeFigureOut">
              <a:rPr lang="cs-CZ" smtClean="0"/>
              <a:t>5.6.2013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05A6FA-73D5-445B-953D-EFF93C22E1E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0" y="4752126"/>
            <a:ext cx="9144000" cy="211296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066"/>
              </a:cxn>
              <a:cxn ang="0">
                <a:pos x="0" y="1331"/>
              </a:cxn>
              <a:cxn ang="0">
                <a:pos x="5760" y="1331"/>
              </a:cxn>
              <a:cxn ang="0">
                <a:pos x="5760" y="0"/>
              </a:cxn>
              <a:cxn ang="0">
                <a:pos x="0" y="1066"/>
              </a:cxn>
            </a:cxnLst>
            <a:rect l="0" t="0" r="0" b="0"/>
            <a:pathLst>
              <a:path w="5760" h="1331">
                <a:moveTo>
                  <a:pt x="0" y="1066"/>
                </a:moveTo>
                <a:lnTo>
                  <a:pt x="0" y="1331"/>
                </a:lnTo>
                <a:lnTo>
                  <a:pt x="5760" y="1331"/>
                </a:lnTo>
                <a:lnTo>
                  <a:pt x="5760" y="0"/>
                </a:lnTo>
                <a:cubicBezTo>
                  <a:pt x="3220" y="1206"/>
                  <a:pt x="2250" y="1146"/>
                  <a:pt x="0" y="1066"/>
                </a:cubicBezTo>
                <a:close/>
              </a:path>
            </a:pathLst>
          </a:custGeom>
          <a:solidFill>
            <a:schemeClr val="bg1">
              <a:tint val="80000"/>
              <a:satMod val="200000"/>
              <a:alpha val="4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44450" dir="16200000" algn="ctr" rotWithShape="0">
              <a:prstClr val="black">
                <a:alpha val="3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Volný tvar 8"/>
          <p:cNvSpPr>
            <a:spLocks/>
          </p:cNvSpPr>
          <p:nvPr/>
        </p:nvSpPr>
        <p:spPr bwMode="auto">
          <a:xfrm>
            <a:off x="6105525" y="0"/>
            <a:ext cx="3038475" cy="6858000"/>
          </a:xfrm>
          <a:custGeom>
            <a:avLst/>
            <a:gdLst>
              <a:gd name="connsiteX0" fmla="*/ 1914 w 1914"/>
              <a:gd name="connsiteY0" fmla="*/ 9 h 4329"/>
              <a:gd name="connsiteX1" fmla="*/ 1914 w 1914"/>
              <a:gd name="connsiteY1" fmla="*/ 4329 h 4329"/>
              <a:gd name="connsiteX2" fmla="*/ 204 w 1914"/>
              <a:gd name="connsiteY2" fmla="*/ 4327 h 4329"/>
              <a:gd name="connsiteX3" fmla="*/ 0 w 1914"/>
              <a:gd name="connsiteY3" fmla="*/ 0 h 4329"/>
              <a:gd name="connsiteX4" fmla="*/ 1914 w 1914"/>
              <a:gd name="connsiteY4" fmla="*/ 9 h 43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14" h="4329">
                <a:moveTo>
                  <a:pt x="1914" y="9"/>
                </a:moveTo>
                <a:lnTo>
                  <a:pt x="1914" y="4329"/>
                </a:lnTo>
                <a:lnTo>
                  <a:pt x="204" y="4327"/>
                </a:lnTo>
                <a:cubicBezTo>
                  <a:pt x="1288" y="3574"/>
                  <a:pt x="1608" y="1590"/>
                  <a:pt x="0" y="0"/>
                </a:cubicBezTo>
                <a:lnTo>
                  <a:pt x="1914" y="9"/>
                </a:lnTo>
                <a:close/>
              </a:path>
            </a:pathLst>
          </a:custGeom>
          <a:solidFill>
            <a:schemeClr val="bg1">
              <a:tint val="90000"/>
              <a:satMod val="350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50800" dir="10800000" algn="ctr" rotWithShape="0">
              <a:prstClr val="black">
                <a:alpha val="4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3583837"/>
            <a:ext cx="6629400" cy="1826363"/>
          </a:xfrm>
        </p:spPr>
        <p:txBody>
          <a:bodyPr tIns="0" bIns="0" anchor="t"/>
          <a:lstStyle>
            <a:lvl1pPr algn="l">
              <a:buNone/>
              <a:defRPr sz="4200" b="1" cap="none" baseline="0">
                <a:ln w="5000" cmpd="sng">
                  <a:solidFill>
                    <a:schemeClr val="accent1">
                      <a:tint val="80000"/>
                      <a:shade val="99000"/>
                      <a:satMod val="50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63000"/>
                        <a:satMod val="255000"/>
                      </a:schemeClr>
                    </a:gs>
                    <a:gs pos="9000">
                      <a:schemeClr val="accent1">
                        <a:tint val="63000"/>
                        <a:satMod val="255000"/>
                      </a:schemeClr>
                    </a:gs>
                    <a:gs pos="53000">
                      <a:schemeClr val="accent1">
                        <a:shade val="60000"/>
                        <a:satMod val="100000"/>
                      </a:schemeClr>
                    </a:gs>
                    <a:gs pos="90000">
                      <a:schemeClr val="accent1">
                        <a:tint val="63000"/>
                        <a:satMod val="255000"/>
                      </a:schemeClr>
                    </a:gs>
                    <a:gs pos="100000">
                      <a:schemeClr val="accent1">
                        <a:tint val="63000"/>
                        <a:satMod val="255000"/>
                      </a:schemeClr>
                    </a:gs>
                  </a:gsLst>
                  <a:lin ang="5400000"/>
                </a:gradFill>
                <a:effectLst>
                  <a:outerShdw blurRad="50800" dist="38100" dir="5400000" algn="t" rotWithShape="0">
                    <a:prstClr val="black">
                      <a:alpha val="50000"/>
                    </a:prstClr>
                  </a:outerShdw>
                </a:effectLst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85800" y="2485800"/>
            <a:ext cx="6629400" cy="1066688"/>
          </a:xfrm>
        </p:spPr>
        <p:txBody>
          <a:bodyPr lIns="45720" tIns="0" rIns="45720" bIns="0" anchor="b"/>
          <a:lstStyle>
            <a:lvl1pPr marL="0" indent="0" algn="l">
              <a:buNone/>
              <a:defRPr sz="2000">
                <a:solidFill>
                  <a:schemeClr val="tx1"/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5DD7AD-D036-49DC-B144-AC6C18C06E1C}" type="datetimeFigureOut">
              <a:rPr lang="cs-CZ" smtClean="0"/>
              <a:t>5.6.2013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05A6FA-73D5-445B-953D-EFF93C22E1EC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3657600" cy="4525963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267200" y="1600200"/>
            <a:ext cx="3657600" cy="4525963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5DD7AD-D036-49DC-B144-AC6C18C06E1C}" type="datetimeFigureOut">
              <a:rPr lang="cs-CZ" smtClean="0"/>
              <a:t>5.6.2013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05A6FA-73D5-445B-953D-EFF93C22E1E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486400"/>
            <a:ext cx="4040188" cy="838200"/>
          </a:xfrm>
        </p:spPr>
        <p:txBody>
          <a:bodyPr anchor="t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5486400"/>
            <a:ext cx="4041775" cy="838200"/>
          </a:xfrm>
        </p:spPr>
        <p:txBody>
          <a:bodyPr anchor="t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516912"/>
            <a:ext cx="4040188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516912"/>
            <a:ext cx="4041775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5DD7AD-D036-49DC-B144-AC6C18C06E1C}" type="datetimeFigureOut">
              <a:rPr lang="cs-CZ" smtClean="0"/>
              <a:t>5.6.2013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05A6FA-73D5-445B-953D-EFF93C22E1E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320"/>
            <a:ext cx="7470648" cy="1143000"/>
          </a:xfrm>
        </p:spPr>
        <p:txBody>
          <a:bodyPr anchor="ctr"/>
          <a:lstStyle>
            <a:lvl1pPr algn="l">
              <a:defRPr sz="460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5DD7AD-D036-49DC-B144-AC6C18C06E1C}" type="datetimeFigureOut">
              <a:rPr lang="cs-CZ" smtClean="0"/>
              <a:t>5.6.2013</a:t>
            </a:fld>
            <a:endParaRPr lang="cs-CZ"/>
          </a:p>
        </p:txBody>
      </p:sp>
      <p:sp>
        <p:nvSpPr>
          <p:cNvPr id="8" name="Zástupný symbol pro číslo snímku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B505A6FA-73D5-445B-953D-EFF93C22E1EC}" type="slidenum">
              <a:rPr lang="cs-CZ" smtClean="0"/>
              <a:t>‹#›</a:t>
            </a:fld>
            <a:endParaRPr lang="cs-CZ"/>
          </a:p>
        </p:txBody>
      </p:sp>
      <p:sp>
        <p:nvSpPr>
          <p:cNvPr id="9" name="Zástupný symbol pro zápatí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5DD7AD-D036-49DC-B144-AC6C18C06E1C}" type="datetimeFigureOut">
              <a:rPr lang="cs-CZ" smtClean="0"/>
              <a:t>5.6.2013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05A6FA-73D5-445B-953D-EFF93C22E1E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185528"/>
            <a:ext cx="3200400" cy="730250"/>
          </a:xfrm>
        </p:spPr>
        <p:txBody>
          <a:bodyPr tIns="0" bIns="0" anchor="t"/>
          <a:lstStyle>
            <a:lvl1pPr algn="l">
              <a:buNone/>
              <a:defRPr sz="1800" b="1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214424"/>
            <a:ext cx="2743200" cy="914400"/>
          </a:xfrm>
        </p:spPr>
        <p:txBody>
          <a:bodyPr lIns="45720" tIns="0" rIns="45720" bIns="0" anchor="b"/>
          <a:lstStyle>
            <a:lvl1pPr marL="0" indent="0" algn="l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1981200"/>
            <a:ext cx="7086600" cy="38100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2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5DD7AD-D036-49DC-B144-AC6C18C06E1C}" type="datetimeFigureOut">
              <a:rPr lang="cs-CZ" smtClean="0"/>
              <a:t>5.6.2013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156448" y="6422064"/>
            <a:ext cx="762000" cy="365125"/>
          </a:xfrm>
        </p:spPr>
        <p:txBody>
          <a:bodyPr/>
          <a:lstStyle/>
          <a:p>
            <a:fld id="{B505A6FA-73D5-445B-953D-EFF93C22E1E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556732" y="1705709"/>
            <a:ext cx="3053868" cy="1253808"/>
          </a:xfrm>
        </p:spPr>
        <p:txBody>
          <a:bodyPr anchor="b"/>
          <a:lstStyle>
            <a:lvl1pPr algn="l">
              <a:buNone/>
              <a:defRPr sz="2200" b="1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065628" y="1019907"/>
            <a:ext cx="4114800" cy="4114800"/>
          </a:xfrm>
          <a:prstGeom prst="ellipse">
            <a:avLst/>
          </a:prstGeom>
          <a:solidFill>
            <a:schemeClr val="bg2">
              <a:shade val="50000"/>
            </a:schemeClr>
          </a:solidFill>
          <a:ln w="50800" cap="flat">
            <a:solidFill>
              <a:schemeClr val="bg2"/>
            </a:solidFill>
            <a:miter lim="800000"/>
          </a:ln>
          <a:effectLst>
            <a:outerShdw blurRad="152000" dist="345000" dir="5400000" sx="-80000" sy="-18000" rotWithShape="0">
              <a:srgbClr val="000000">
                <a:alpha val="25000"/>
              </a:srgbClr>
            </a:outerShdw>
          </a:effectLst>
          <a:scene3d>
            <a:camera prst="orthographicFront"/>
            <a:lightRig rig="contrasting" dir="t">
              <a:rot lat="0" lon="0" rev="2400000"/>
            </a:lightRig>
          </a:scene3d>
          <a:sp3d contourW="7620">
            <a:bevelT w="63500" h="63500"/>
            <a:contourClr>
              <a:schemeClr val="bg2">
                <a:shade val="50000"/>
              </a:schemeClr>
            </a:contourClr>
          </a:sp3d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556734" y="2998765"/>
            <a:ext cx="3053866" cy="2663482"/>
          </a:xfrm>
        </p:spPr>
        <p:txBody>
          <a:bodyPr lIns="45720" rIns="45720"/>
          <a:lstStyle>
            <a:lvl1pPr marL="0" indent="0">
              <a:buFontTx/>
              <a:buNone/>
              <a:defRPr sz="12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457200" y="6422064"/>
            <a:ext cx="2133600" cy="365125"/>
          </a:xfrm>
        </p:spPr>
        <p:txBody>
          <a:bodyPr/>
          <a:lstStyle/>
          <a:p>
            <a:fld id="{B35DD7AD-D036-49DC-B144-AC6C18C06E1C}" type="datetimeFigureOut">
              <a:rPr lang="cs-CZ" smtClean="0"/>
              <a:t>5.6.2013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05A6FA-73D5-445B-953D-EFF93C22E1E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5DD7AD-D036-49DC-B144-AC6C18C06E1C}" type="datetimeFigureOut">
              <a:rPr lang="cs-CZ" smtClean="0"/>
              <a:t>5.6.2013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05A6FA-73D5-445B-953D-EFF93C22E1E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5DD7AD-D036-49DC-B144-AC6C18C06E1C}" type="datetimeFigureOut">
              <a:rPr lang="cs-CZ" smtClean="0"/>
              <a:t>5.6.2013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05A6FA-73D5-445B-953D-EFF93C22E1E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70C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Volný tvar 11"/>
          <p:cNvSpPr>
            <a:spLocks/>
          </p:cNvSpPr>
          <p:nvPr/>
        </p:nvSpPr>
        <p:spPr bwMode="auto">
          <a:xfrm>
            <a:off x="0" y="4752126"/>
            <a:ext cx="9144000" cy="211296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066"/>
              </a:cxn>
              <a:cxn ang="0">
                <a:pos x="0" y="1331"/>
              </a:cxn>
              <a:cxn ang="0">
                <a:pos x="5760" y="1331"/>
              </a:cxn>
              <a:cxn ang="0">
                <a:pos x="5760" y="0"/>
              </a:cxn>
              <a:cxn ang="0">
                <a:pos x="0" y="1066"/>
              </a:cxn>
            </a:cxnLst>
            <a:rect l="0" t="0" r="0" b="0"/>
            <a:pathLst>
              <a:path w="5760" h="1331">
                <a:moveTo>
                  <a:pt x="0" y="1066"/>
                </a:moveTo>
                <a:lnTo>
                  <a:pt x="0" y="1331"/>
                </a:lnTo>
                <a:lnTo>
                  <a:pt x="5760" y="1331"/>
                </a:lnTo>
                <a:lnTo>
                  <a:pt x="5760" y="0"/>
                </a:lnTo>
                <a:cubicBezTo>
                  <a:pt x="3220" y="1206"/>
                  <a:pt x="2250" y="1146"/>
                  <a:pt x="0" y="1066"/>
                </a:cubicBezTo>
                <a:close/>
              </a:path>
            </a:pathLst>
          </a:custGeom>
          <a:solidFill>
            <a:schemeClr val="bg1">
              <a:tint val="80000"/>
              <a:satMod val="200000"/>
              <a:alpha val="4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44450" dir="16200000" algn="ctr" rotWithShape="0">
              <a:prstClr val="black">
                <a:alpha val="3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Volný tvar 15"/>
          <p:cNvSpPr>
            <a:spLocks/>
          </p:cNvSpPr>
          <p:nvPr/>
        </p:nvSpPr>
        <p:spPr bwMode="auto">
          <a:xfrm>
            <a:off x="7315200" y="0"/>
            <a:ext cx="1828800" cy="6858000"/>
          </a:xfrm>
          <a:custGeom>
            <a:avLst/>
            <a:gdLst>
              <a:gd name="connsiteX0" fmla="*/ 1914 w 1914"/>
              <a:gd name="connsiteY0" fmla="*/ 9 h 4329"/>
              <a:gd name="connsiteX1" fmla="*/ 1914 w 1914"/>
              <a:gd name="connsiteY1" fmla="*/ 4329 h 4329"/>
              <a:gd name="connsiteX2" fmla="*/ 204 w 1914"/>
              <a:gd name="connsiteY2" fmla="*/ 4327 h 4329"/>
              <a:gd name="connsiteX3" fmla="*/ 0 w 1914"/>
              <a:gd name="connsiteY3" fmla="*/ 0 h 4329"/>
              <a:gd name="connsiteX4" fmla="*/ 1914 w 1914"/>
              <a:gd name="connsiteY4" fmla="*/ 9 h 43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14" h="4329">
                <a:moveTo>
                  <a:pt x="1914" y="9"/>
                </a:moveTo>
                <a:lnTo>
                  <a:pt x="1914" y="4329"/>
                </a:lnTo>
                <a:lnTo>
                  <a:pt x="204" y="4327"/>
                </a:lnTo>
                <a:cubicBezTo>
                  <a:pt x="1288" y="3574"/>
                  <a:pt x="2082" y="1734"/>
                  <a:pt x="0" y="0"/>
                </a:cubicBezTo>
                <a:lnTo>
                  <a:pt x="1914" y="9"/>
                </a:lnTo>
                <a:close/>
              </a:path>
            </a:pathLst>
          </a:custGeom>
          <a:solidFill>
            <a:schemeClr val="bg1">
              <a:tint val="90000"/>
              <a:satMod val="350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50800" dir="10800000" algn="ctr" rotWithShape="0">
              <a:prstClr val="black">
                <a:alpha val="4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lIns="45720" rIns="45720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422064"/>
            <a:ext cx="2133600" cy="365125"/>
          </a:xfrm>
          <a:prstGeom prst="rect">
            <a:avLst/>
          </a:prstGeom>
        </p:spPr>
        <p:txBody>
          <a:bodyPr vert="horz" bIns="0" anchor="b"/>
          <a:lstStyle>
            <a:lvl1pPr algn="l" eaLnBrk="1" latinLnBrk="0" hangingPunct="1">
              <a:defRPr kumimoji="0" sz="10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fld id="{B35DD7AD-D036-49DC-B144-AC6C18C06E1C}" type="datetimeFigureOut">
              <a:rPr lang="cs-CZ" smtClean="0"/>
              <a:t>5.6.2013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3124200" y="6422064"/>
            <a:ext cx="2895600" cy="365125"/>
          </a:xfrm>
          <a:prstGeom prst="rect">
            <a:avLst/>
          </a:prstGeom>
        </p:spPr>
        <p:txBody>
          <a:bodyPr vert="horz" lIns="0" rIns="0" bIns="0" anchor="b"/>
          <a:lstStyle>
            <a:lvl1pPr algn="ctr" eaLnBrk="1" latinLnBrk="0" hangingPunct="1">
              <a:defRPr kumimoji="0" sz="10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8153400" y="6422064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0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fld id="{B505A6FA-73D5-445B-953D-EFF93C22E1EC}" type="slidenum">
              <a:rPr lang="cs-CZ" smtClean="0"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6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420624" indent="-384048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"/>
        <a:defRPr kumimoji="0"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722376" indent="-274320" algn="l" rtl="0" eaLnBrk="1" latinLnBrk="0" hangingPunct="1">
        <a:spcBef>
          <a:spcPct val="20000"/>
        </a:spcBef>
        <a:buClr>
          <a:schemeClr val="accent1"/>
        </a:buClr>
        <a:buSzPct val="90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1005840" indent="-256032" algn="l" rtl="0" eaLnBrk="1" latinLnBrk="0" hangingPunct="1">
        <a:spcBef>
          <a:spcPct val="20000"/>
        </a:spcBef>
        <a:buClr>
          <a:schemeClr val="accent2"/>
        </a:buClr>
        <a:buSzPct val="85000"/>
        <a:buFont typeface="Arial"/>
        <a:buChar char="○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280160" indent="-237744" algn="l" rtl="0" eaLnBrk="1" latinLnBrk="0" hangingPunct="1">
        <a:spcBef>
          <a:spcPct val="20000"/>
        </a:spcBef>
        <a:buClr>
          <a:schemeClr val="accent3"/>
        </a:buClr>
        <a:buSzPct val="90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90472" indent="-182880" algn="l" rtl="0" eaLnBrk="1" latinLnBrk="0" hangingPunct="1">
        <a:spcBef>
          <a:spcPct val="20000"/>
        </a:spcBef>
        <a:buClr>
          <a:schemeClr val="accent4"/>
        </a:buClr>
        <a:buSzPct val="100000"/>
        <a:buFont typeface="Arial"/>
        <a:buChar char="-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00784" indent="-182880" algn="l" rtl="0" eaLnBrk="1" latinLnBrk="0" hangingPunct="1">
        <a:spcBef>
          <a:spcPct val="20000"/>
        </a:spcBef>
        <a:buClr>
          <a:schemeClr val="accent5"/>
        </a:buClr>
        <a:buFont typeface="Arial"/>
        <a:buChar char="-"/>
        <a:defRPr kumimoji="0" sz="20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100000"/>
        <a:buFont typeface="Arial"/>
        <a:buChar char="•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39696" indent="-182880" algn="l" rtl="0" eaLnBrk="1" latinLnBrk="0" hangingPunct="1">
        <a:spcBef>
          <a:spcPct val="20000"/>
        </a:spcBef>
        <a:buClr>
          <a:schemeClr val="accent6"/>
        </a:buClr>
        <a:buFont typeface="Arial"/>
        <a:buChar char="▪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31720" indent="-182880" algn="l" rtl="0" eaLnBrk="1" latinLnBrk="0" hangingPunct="1">
        <a:spcBef>
          <a:spcPct val="20000"/>
        </a:spcBef>
        <a:buClr>
          <a:schemeClr val="accent6"/>
        </a:buClr>
        <a:buFont typeface="Arial"/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4.xml"/><Relationship Id="rId5" Type="http://schemas.openxmlformats.org/officeDocument/2006/relationships/image" Target="../media/image7.gif"/><Relationship Id="rId4" Type="http://schemas.openxmlformats.org/officeDocument/2006/relationships/image" Target="../media/image6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10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wmf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14.gif"/><Relationship Id="rId5" Type="http://schemas.openxmlformats.org/officeDocument/2006/relationships/image" Target="../media/image13.wmf"/><Relationship Id="rId4" Type="http://schemas.microsoft.com/office/2007/relationships/hdphoto" Target="../media/hdphoto1.wdp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wmf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wmf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wmf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hyperlink" Target="http://www.apu.cz/ucebnicexp/obecne/hardware/obrazky/ram.jpg" TargetMode="External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wmf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hyperlink" Target="http://www.hq-elektronic.eu/obr2/Pmd/mb.jpg" TargetMode="External"/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://www.okcomputers.cz/foto2/2-zvukova-karta-cme8738-pci-vystup-na-4-repro-48168.jpg" TargetMode="External"/><Relationship Id="rId2" Type="http://schemas.openxmlformats.org/officeDocument/2006/relationships/hyperlink" Target="http://www.123abc.cz/hardware/grafika/graficka-karta.gif" TargetMode="External"/><Relationship Id="rId1" Type="http://schemas.openxmlformats.org/officeDocument/2006/relationships/slideLayout" Target="../slideLayouts/slideLayout4.xml"/><Relationship Id="rId4" Type="http://schemas.openxmlformats.org/officeDocument/2006/relationships/hyperlink" Target="http://www.wifiobchod.cz/img/goods/default/305.jpg" TargetMode="Externa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55776" y="548680"/>
            <a:ext cx="3859213" cy="8651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Obdélník 3"/>
          <p:cNvSpPr/>
          <p:nvPr/>
        </p:nvSpPr>
        <p:spPr>
          <a:xfrm>
            <a:off x="683568" y="1413867"/>
            <a:ext cx="7798258" cy="550920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b="1" dirty="0" smtClean="0">
                <a:solidFill>
                  <a:srgbClr val="00B050"/>
                </a:solidFill>
              </a:rPr>
              <a:t>ZÁKLADNÍ ŠKOLA SLOVAN, KROMĚŘÍŽ, PŘÍSPĚVKOVÁ ORGANIZACE</a:t>
            </a:r>
          </a:p>
          <a:p>
            <a:pPr algn="ctr"/>
            <a:r>
              <a:rPr lang="cs-CZ" b="1" dirty="0" smtClean="0">
                <a:solidFill>
                  <a:srgbClr val="00B050"/>
                </a:solidFill>
              </a:rPr>
              <a:t>ZEYEROVA 3354, 767 01 KROMĚŘÍŽ</a:t>
            </a:r>
          </a:p>
          <a:p>
            <a:pPr algn="ctr"/>
            <a:endParaRPr lang="cs-CZ" b="1" dirty="0" smtClean="0">
              <a:solidFill>
                <a:srgbClr val="00B050"/>
              </a:solidFill>
            </a:endParaRPr>
          </a:p>
          <a:p>
            <a:pPr algn="ctr"/>
            <a:r>
              <a:rPr lang="cs-CZ" dirty="0" smtClean="0"/>
              <a:t>projekt v rámci vzdělávacího programu</a:t>
            </a:r>
          </a:p>
          <a:p>
            <a:pPr algn="ctr"/>
            <a:r>
              <a:rPr lang="cs-CZ" dirty="0" smtClean="0"/>
              <a:t>VZDĚLÁNÍ PRO KONKURENCESCHOPNOST</a:t>
            </a:r>
          </a:p>
          <a:p>
            <a:endParaRPr lang="cs-CZ" dirty="0" smtClean="0"/>
          </a:p>
          <a:p>
            <a:pPr algn="ctr"/>
            <a:r>
              <a:rPr lang="cs-CZ" dirty="0" smtClean="0"/>
              <a:t>ŠABLONA ČÍSLO: III/2</a:t>
            </a:r>
          </a:p>
          <a:p>
            <a:pPr algn="ctr"/>
            <a:r>
              <a:rPr lang="cs-CZ" dirty="0" smtClean="0"/>
              <a:t>NÁZEV:  INOVACE A ZKVALITNĚNÍ VÝUKY PROSTŘEDNICTVÍM ICT</a:t>
            </a:r>
          </a:p>
          <a:p>
            <a:endParaRPr lang="cs-CZ" dirty="0" smtClean="0"/>
          </a:p>
          <a:p>
            <a:endParaRPr lang="cs-CZ" dirty="0"/>
          </a:p>
          <a:p>
            <a:r>
              <a:rPr lang="cs-CZ" dirty="0" smtClean="0"/>
              <a:t>PŘEDMĚT: Informatika </a:t>
            </a:r>
          </a:p>
          <a:p>
            <a:r>
              <a:rPr lang="cs-CZ" dirty="0" smtClean="0"/>
              <a:t>ROČNÍK: šestý</a:t>
            </a:r>
          </a:p>
          <a:p>
            <a:r>
              <a:rPr lang="cs-CZ" dirty="0" smtClean="0"/>
              <a:t>TÉMA: PC – hardware a software</a:t>
            </a:r>
          </a:p>
          <a:p>
            <a:r>
              <a:rPr lang="cs-CZ" dirty="0" smtClean="0"/>
              <a:t>AUTOR: Jana Horáková</a:t>
            </a:r>
          </a:p>
          <a:p>
            <a:r>
              <a:rPr lang="cs-CZ" dirty="0" smtClean="0"/>
              <a:t>DATUM VYTVOŘENÍ: 15. 10. </a:t>
            </a:r>
            <a:r>
              <a:rPr lang="cs-CZ" smtClean="0"/>
              <a:t>2012</a:t>
            </a:r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pPr algn="ctr"/>
            <a:r>
              <a:rPr lang="cs-CZ" sz="2800" b="1" dirty="0" smtClean="0">
                <a:solidFill>
                  <a:srgbClr val="C00000"/>
                </a:solidFill>
              </a:rPr>
              <a:t>VY_32_INOVACE_41_JH</a:t>
            </a:r>
            <a:endParaRPr lang="cs-CZ" sz="2800" b="1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286175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95536" y="476672"/>
            <a:ext cx="6048672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dirty="0"/>
              <a:t>Tuto prezentaci používám jako doplněk výkladu k </a:t>
            </a:r>
            <a:r>
              <a:rPr lang="cs-CZ" dirty="0" smtClean="0"/>
              <a:t>tematického celku „Počítač a jeho složení“ v šestém </a:t>
            </a:r>
            <a:r>
              <a:rPr lang="cs-CZ" dirty="0"/>
              <a:t>ročníku</a:t>
            </a:r>
            <a:r>
              <a:rPr lang="cs-CZ" dirty="0" smtClean="0"/>
              <a:t>.</a:t>
            </a:r>
          </a:p>
          <a:p>
            <a:pPr algn="just"/>
            <a:endParaRPr lang="cs-CZ" dirty="0"/>
          </a:p>
          <a:p>
            <a:r>
              <a:rPr lang="cs-CZ" b="1" dirty="0" smtClean="0">
                <a:solidFill>
                  <a:schemeClr val="bg1"/>
                </a:solidFill>
              </a:rPr>
              <a:t>Doporučený </a:t>
            </a:r>
            <a:r>
              <a:rPr lang="cs-CZ" b="1" dirty="0">
                <a:solidFill>
                  <a:schemeClr val="bg1"/>
                </a:solidFill>
              </a:rPr>
              <a:t>postup přípravy před hodinou:</a:t>
            </a:r>
            <a:r>
              <a:rPr lang="cs-CZ" dirty="0">
                <a:solidFill>
                  <a:schemeClr val="bg1"/>
                </a:solidFill>
              </a:rPr>
              <a:t> </a:t>
            </a:r>
          </a:p>
          <a:p>
            <a:r>
              <a:rPr lang="cs-CZ" dirty="0" smtClean="0"/>
              <a:t>Není zapotřebí nic chystat. Jen kdyby učitel chtěl žákům tento studijní materiál poslat domů, pak je možné jej přiložit k mailu.</a:t>
            </a:r>
          </a:p>
          <a:p>
            <a:endParaRPr lang="cs-CZ" dirty="0"/>
          </a:p>
          <a:p>
            <a:r>
              <a:rPr lang="cs-CZ" b="1" dirty="0">
                <a:solidFill>
                  <a:schemeClr val="bg1"/>
                </a:solidFill>
              </a:rPr>
              <a:t>Zkušenosti z pilotáže:</a:t>
            </a:r>
          </a:p>
          <a:p>
            <a:r>
              <a:rPr lang="cs-CZ" dirty="0"/>
              <a:t>Prezentace žáky </a:t>
            </a:r>
            <a:r>
              <a:rPr lang="cs-CZ" dirty="0" smtClean="0"/>
              <a:t>zaujala. Materiál jsem poslala mailem pro studium na doma.</a:t>
            </a: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ctrTitle"/>
          </p:nvPr>
        </p:nvSpPr>
        <p:spPr>
          <a:xfrm>
            <a:off x="1043608" y="4725144"/>
            <a:ext cx="6480048" cy="1080120"/>
          </a:xfrm>
        </p:spPr>
        <p:txBody>
          <a:bodyPr/>
          <a:lstStyle/>
          <a:p>
            <a:r>
              <a:rPr lang="cs-CZ" sz="4400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ANOTACE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31690616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POČÍTAČ</a:t>
            </a:r>
            <a:endParaRPr lang="cs-CZ" dirty="0"/>
          </a:p>
        </p:txBody>
      </p:sp>
      <p:pic>
        <p:nvPicPr>
          <p:cNvPr id="1026" name="Picture 2" descr="C:\Users\ZS SLOVAN\AppData\Local\Microsoft\Windows\Temporary Internet Files\Content.IE5\00B0CFNH\MP900405386[1]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48064" y="476672"/>
            <a:ext cx="3366809" cy="24048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ZS SLOVAN\AppData\Local\Microsoft\Windows\Temporary Internet Files\Content.IE5\RE9IM6CJ\MC900441341[1]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80112" y="3284984"/>
            <a:ext cx="1972587" cy="19725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539552" y="1841251"/>
            <a:ext cx="4104456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itchFamily="2" charset="2"/>
              <a:buChar char=""/>
            </a:pPr>
            <a:r>
              <a:rPr lang="cs-CZ" dirty="0" smtClean="0"/>
              <a:t>je elektronické </a:t>
            </a:r>
            <a:r>
              <a:rPr lang="cs-CZ" dirty="0"/>
              <a:t>zařízení </a:t>
            </a:r>
            <a:r>
              <a:rPr lang="cs-CZ" dirty="0" smtClean="0"/>
              <a:t>ovládané uživatelem</a:t>
            </a:r>
          </a:p>
          <a:p>
            <a:endParaRPr lang="cs-CZ" dirty="0" smtClean="0"/>
          </a:p>
          <a:p>
            <a:pPr marL="285750" indent="-285750">
              <a:buFont typeface="Wingdings" pitchFamily="2" charset="2"/>
              <a:buChar char=""/>
            </a:pPr>
            <a:r>
              <a:rPr lang="cs-CZ" dirty="0" smtClean="0"/>
              <a:t>data zpracovává </a:t>
            </a:r>
            <a:r>
              <a:rPr lang="cs-CZ" dirty="0"/>
              <a:t>prostřednictvím </a:t>
            </a:r>
            <a:r>
              <a:rPr lang="cs-CZ" dirty="0" smtClean="0"/>
              <a:t>vstupních zařízení</a:t>
            </a:r>
          </a:p>
          <a:p>
            <a:endParaRPr lang="cs-CZ" dirty="0" smtClean="0"/>
          </a:p>
          <a:p>
            <a:pPr marL="285750" indent="-285750">
              <a:buFont typeface="Wingdings" pitchFamily="2" charset="2"/>
              <a:buChar char=""/>
            </a:pPr>
            <a:r>
              <a:rPr lang="cs-CZ" dirty="0" smtClean="0"/>
              <a:t>výsledky </a:t>
            </a:r>
            <a:r>
              <a:rPr lang="cs-CZ" dirty="0"/>
              <a:t>prezentuje pomocí výstupních </a:t>
            </a:r>
            <a:r>
              <a:rPr lang="cs-CZ" dirty="0" smtClean="0"/>
              <a:t>zařízení</a:t>
            </a:r>
          </a:p>
          <a:p>
            <a:pPr marL="285750" indent="-285750">
              <a:buFont typeface="Wingdings" pitchFamily="2" charset="2"/>
              <a:buChar char=""/>
            </a:pPr>
            <a:endParaRPr lang="cs-CZ" dirty="0" smtClean="0"/>
          </a:p>
          <a:p>
            <a:pPr marL="285750" indent="-285750">
              <a:buFont typeface="Wingdings" pitchFamily="2" charset="2"/>
              <a:buChar char=""/>
            </a:pPr>
            <a:r>
              <a:rPr lang="cs-CZ" dirty="0" smtClean="0"/>
              <a:t>zpracovává </a:t>
            </a:r>
            <a:r>
              <a:rPr lang="cs-CZ" dirty="0"/>
              <a:t>data pomocí předem vytvořeného </a:t>
            </a:r>
            <a:r>
              <a:rPr lang="cs-CZ" dirty="0" smtClean="0"/>
              <a:t>programu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717030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Základní rozdělení PC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s-CZ" dirty="0"/>
              <a:t>počítač se skládá z </a:t>
            </a:r>
            <a:r>
              <a:rPr lang="cs-CZ" b="1" u="sng" dirty="0" smtClean="0">
                <a:solidFill>
                  <a:schemeClr val="bg1"/>
                </a:solidFill>
              </a:rPr>
              <a:t>hardware</a:t>
            </a:r>
            <a:r>
              <a:rPr lang="cs-CZ" dirty="0" smtClean="0"/>
              <a:t> - představuje </a:t>
            </a:r>
            <a:r>
              <a:rPr lang="cs-CZ" dirty="0"/>
              <a:t>fyzické části počítače </a:t>
            </a:r>
            <a:endParaRPr lang="cs-CZ" dirty="0" smtClean="0"/>
          </a:p>
          <a:p>
            <a:endParaRPr lang="cs-CZ" dirty="0"/>
          </a:p>
          <a:p>
            <a:pPr marL="36576" indent="0">
              <a:buNone/>
            </a:pPr>
            <a:endParaRPr lang="cs-CZ" dirty="0" smtClean="0"/>
          </a:p>
          <a:p>
            <a:r>
              <a:rPr lang="cs-CZ" dirty="0" smtClean="0"/>
              <a:t>ze </a:t>
            </a:r>
            <a:r>
              <a:rPr lang="cs-CZ" b="1" u="sng" dirty="0" smtClean="0">
                <a:solidFill>
                  <a:schemeClr val="bg1"/>
                </a:solidFill>
              </a:rPr>
              <a:t>software</a:t>
            </a:r>
            <a:r>
              <a:rPr lang="cs-CZ" dirty="0"/>
              <a:t> </a:t>
            </a:r>
            <a:r>
              <a:rPr lang="cs-CZ" dirty="0" smtClean="0"/>
              <a:t>– programové vybavení počítače</a:t>
            </a:r>
            <a:endParaRPr lang="cs-CZ" dirty="0"/>
          </a:p>
        </p:txBody>
      </p:sp>
      <p:pic>
        <p:nvPicPr>
          <p:cNvPr id="2050" name="Picture 2" descr="C:\Users\ZS SLOVAN\AppData\Local\Microsoft\Windows\Temporary Internet Files\Content.IE5\94JVRX9S\MC900441335[1].png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48064" y="1196752"/>
            <a:ext cx="2743200" cy="2743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ZS SLOVAN\AppData\Local\Microsoft\Windows\Temporary Internet Files\Content.IE5\00B0CFNH\MP900341593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16216" y="4331539"/>
            <a:ext cx="1312943" cy="18405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ZS SLOVAN\AppData\Local\Microsoft\Windows\Temporary Internet Files\Content.IE5\00B0CFNH\MC900431573[1]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39952" y="4293096"/>
            <a:ext cx="1904762" cy="19174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 descr="C:\Users\ZS SLOVAN\AppData\Local\Microsoft\Windows\Temporary Internet Files\Content.IE5\RE9IM6CJ\MM900323811[1].gif"/>
          <p:cNvPicPr>
            <a:picLocks noChangeAspect="1" noChangeArrowheads="1" noCrop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63688" y="5517232"/>
            <a:ext cx="942975" cy="952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9864506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FF00"/>
                </a:solidFill>
              </a:rPr>
              <a:t>Software</a:t>
            </a:r>
            <a:endParaRPr lang="cs-CZ" dirty="0">
              <a:solidFill>
                <a:srgbClr val="FFFF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07504" y="1412776"/>
            <a:ext cx="5760640" cy="4525963"/>
          </a:xfrm>
        </p:spPr>
        <p:txBody>
          <a:bodyPr>
            <a:normAutofit fontScale="92500" lnSpcReduction="20000"/>
          </a:bodyPr>
          <a:lstStyle/>
          <a:p>
            <a:r>
              <a:rPr lang="cs-CZ" dirty="0" smtClean="0"/>
              <a:t>rozdělujeme </a:t>
            </a:r>
            <a:r>
              <a:rPr lang="cs-CZ" dirty="0"/>
              <a:t>na </a:t>
            </a:r>
            <a:r>
              <a:rPr lang="cs-CZ" b="1" u="sng" dirty="0">
                <a:solidFill>
                  <a:schemeClr val="bg1"/>
                </a:solidFill>
              </a:rPr>
              <a:t>systémový </a:t>
            </a:r>
            <a:r>
              <a:rPr lang="cs-CZ" b="1" u="sng" dirty="0" smtClean="0">
                <a:solidFill>
                  <a:schemeClr val="bg1"/>
                </a:solidFill>
              </a:rPr>
              <a:t>software </a:t>
            </a:r>
            <a:r>
              <a:rPr lang="cs-CZ" dirty="0" smtClean="0"/>
              <a:t>-  </a:t>
            </a:r>
            <a:r>
              <a:rPr lang="cs-CZ" dirty="0"/>
              <a:t>který zajišťuje chod samotného počítače a jeho styk s okolím </a:t>
            </a:r>
            <a:endParaRPr lang="cs-CZ" dirty="0" smtClean="0"/>
          </a:p>
          <a:p>
            <a:pPr marL="550926" indent="-514350">
              <a:buFont typeface="+mj-lt"/>
              <a:buAutoNum type="alphaLcParenR"/>
            </a:pPr>
            <a:r>
              <a:rPr lang="cs-CZ" i="1" dirty="0">
                <a:solidFill>
                  <a:schemeClr val="bg1">
                    <a:lumMod val="85000"/>
                    <a:lumOff val="15000"/>
                  </a:schemeClr>
                </a:solidFill>
              </a:rPr>
              <a:t>firmware</a:t>
            </a:r>
            <a:r>
              <a:rPr lang="cs-CZ" dirty="0"/>
              <a:t> – software obsažené v hardware (resp. ve vstupně-výstupních zařízeních) </a:t>
            </a:r>
            <a:endParaRPr lang="cs-CZ" dirty="0" smtClean="0"/>
          </a:p>
          <a:p>
            <a:pPr marL="550926" indent="-514350">
              <a:buFont typeface="+mj-lt"/>
              <a:buAutoNum type="alphaLcParenR"/>
            </a:pPr>
            <a:r>
              <a:rPr lang="cs-CZ" i="1" dirty="0" smtClean="0">
                <a:solidFill>
                  <a:schemeClr val="bg1">
                    <a:lumMod val="85000"/>
                    <a:lumOff val="15000"/>
                  </a:schemeClr>
                </a:solidFill>
              </a:rPr>
              <a:t>operační </a:t>
            </a:r>
            <a:r>
              <a:rPr lang="cs-CZ" i="1" dirty="0">
                <a:solidFill>
                  <a:schemeClr val="bg1">
                    <a:lumMod val="85000"/>
                    <a:lumOff val="15000"/>
                  </a:schemeClr>
                </a:solidFill>
              </a:rPr>
              <a:t>systém </a:t>
            </a:r>
            <a:r>
              <a:rPr lang="cs-CZ" dirty="0"/>
              <a:t>(např. Microsoft Windows, Linux) </a:t>
            </a:r>
            <a:endParaRPr lang="cs-CZ" dirty="0" smtClean="0"/>
          </a:p>
          <a:p>
            <a:r>
              <a:rPr lang="cs-CZ" b="1" u="sng" dirty="0" smtClean="0">
                <a:solidFill>
                  <a:schemeClr val="bg1"/>
                </a:solidFill>
              </a:rPr>
              <a:t>aplikační software </a:t>
            </a:r>
            <a:r>
              <a:rPr lang="cs-CZ" dirty="0"/>
              <a:t>- umožňuje provádět nějakou užitečnou činnost (řešení konkrétního problému, interaktivní tvorbu uživatele – např. textový </a:t>
            </a:r>
            <a:r>
              <a:rPr lang="cs-CZ" dirty="0" smtClean="0"/>
              <a:t>procesor</a:t>
            </a:r>
            <a:endParaRPr lang="cs-CZ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40152" y="4064483"/>
            <a:ext cx="1993722" cy="112092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56176" y="1772816"/>
            <a:ext cx="2150966" cy="120932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76" name="Picture 4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9832" y="5230575"/>
            <a:ext cx="1790629" cy="10067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7287917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FF00"/>
                </a:solidFill>
              </a:rPr>
              <a:t>Hardware</a:t>
            </a:r>
            <a:endParaRPr lang="cs-CZ" dirty="0">
              <a:solidFill>
                <a:srgbClr val="FFFF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 marL="550926" indent="-514350">
              <a:buClr>
                <a:schemeClr val="bg1"/>
              </a:buClr>
              <a:buFont typeface="+mj-lt"/>
              <a:buAutoNum type="arabicPeriod"/>
            </a:pPr>
            <a:r>
              <a:rPr lang="cs-CZ" dirty="0"/>
              <a:t>p</a:t>
            </a:r>
            <a:r>
              <a:rPr lang="cs-CZ" dirty="0" smtClean="0"/>
              <a:t>očítačová skříň</a:t>
            </a:r>
            <a:endParaRPr lang="cs-CZ" dirty="0"/>
          </a:p>
          <a:p>
            <a:pPr marL="550926" indent="-514350">
              <a:buClr>
                <a:schemeClr val="bg1"/>
              </a:buClr>
              <a:buFont typeface="+mj-lt"/>
              <a:buAutoNum type="arabicPeriod"/>
            </a:pPr>
            <a:endParaRPr lang="cs-CZ" dirty="0" smtClean="0"/>
          </a:p>
          <a:p>
            <a:pPr marL="550926" indent="-514350">
              <a:buClr>
                <a:schemeClr val="bg1"/>
              </a:buClr>
              <a:buFont typeface="+mj-lt"/>
              <a:buAutoNum type="arabicPeriod"/>
            </a:pPr>
            <a:endParaRPr lang="cs-CZ" dirty="0"/>
          </a:p>
          <a:p>
            <a:pPr marL="550926" indent="-514350">
              <a:buClr>
                <a:schemeClr val="bg1"/>
              </a:buClr>
              <a:buFont typeface="+mj-lt"/>
              <a:buAutoNum type="arabicPeriod"/>
            </a:pPr>
            <a:r>
              <a:rPr lang="cs-CZ" dirty="0"/>
              <a:t>v</a:t>
            </a:r>
            <a:r>
              <a:rPr lang="cs-CZ" dirty="0" smtClean="0"/>
              <a:t>stupní zařízení</a:t>
            </a:r>
          </a:p>
          <a:p>
            <a:pPr marL="550926" indent="-514350">
              <a:buClr>
                <a:schemeClr val="bg1"/>
              </a:buClr>
              <a:buFont typeface="+mj-lt"/>
              <a:buAutoNum type="arabicPeriod"/>
            </a:pPr>
            <a:endParaRPr lang="cs-CZ" dirty="0"/>
          </a:p>
          <a:p>
            <a:pPr marL="550926" indent="-514350">
              <a:buClr>
                <a:schemeClr val="bg1"/>
              </a:buClr>
              <a:buFont typeface="+mj-lt"/>
              <a:buAutoNum type="arabicPeriod"/>
            </a:pPr>
            <a:endParaRPr lang="cs-CZ" dirty="0" smtClean="0"/>
          </a:p>
          <a:p>
            <a:pPr marL="550926" indent="-514350">
              <a:buClr>
                <a:schemeClr val="bg1"/>
              </a:buClr>
              <a:buFont typeface="+mj-lt"/>
              <a:buAutoNum type="arabicPeriod"/>
            </a:pPr>
            <a:r>
              <a:rPr lang="cs-CZ" dirty="0"/>
              <a:t>v</a:t>
            </a:r>
            <a:r>
              <a:rPr lang="cs-CZ" dirty="0" smtClean="0"/>
              <a:t>ýstupní zařízení</a:t>
            </a:r>
            <a:endParaRPr lang="cs-CZ" dirty="0"/>
          </a:p>
        </p:txBody>
      </p:sp>
      <p:pic>
        <p:nvPicPr>
          <p:cNvPr id="4098" name="Picture 2" descr="C:\Users\ZS SLOVAN\AppData\Local\Microsoft\Windows\Temporary Internet Files\Content.IE5\IM0M0T28\MC900349609[1].wmf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12160" y="404664"/>
            <a:ext cx="1548079" cy="18004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099" name="Picture 3" descr="C:\Users\ZS SLOVAN\AppData\Local\Microsoft\Windows\Temporary Internet Files\Content.IE5\00B0CFNH\MP900402151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07904" y="2454699"/>
            <a:ext cx="2527988" cy="15139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1" name="Picture 5" descr="C:\Users\ZS SLOVAN\AppData\Local\Microsoft\Windows\Temporary Internet Files\Content.IE5\IM0M0T28\MC900424194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31390" y="4509120"/>
            <a:ext cx="1024632" cy="13624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2" name="Picture 6" descr="C:\Users\ZS SLOVAN\AppData\Local\Microsoft\Windows\Temporary Internet Files\Content.IE5\00B0CFNH\MM900356805[1].gif"/>
          <p:cNvPicPr>
            <a:picLocks noChangeAspect="1" noChangeArrowheads="1" noCrop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88224" y="2454699"/>
            <a:ext cx="1440160" cy="14401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6140655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bg1"/>
                </a:solidFill>
              </a:rPr>
              <a:t>1. </a:t>
            </a:r>
            <a:r>
              <a:rPr lang="cs-CZ" dirty="0" smtClean="0"/>
              <a:t>Počítačová skříň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330824" cy="4525963"/>
          </a:xfrm>
        </p:spPr>
        <p:txBody>
          <a:bodyPr>
            <a:normAutofit/>
          </a:bodyPr>
          <a:lstStyle/>
          <a:p>
            <a:r>
              <a:rPr lang="cs-CZ" dirty="0" smtClean="0"/>
              <a:t>slouží </a:t>
            </a:r>
            <a:r>
              <a:rPr lang="cs-CZ" dirty="0"/>
              <a:t>k mechanickému upevnění všech ostatních vnitřních dílů a částí </a:t>
            </a:r>
            <a:r>
              <a:rPr lang="cs-CZ" dirty="0" smtClean="0"/>
              <a:t>počítače</a:t>
            </a:r>
          </a:p>
          <a:p>
            <a:r>
              <a:rPr lang="cs-CZ" dirty="0"/>
              <a:t>j</a:t>
            </a:r>
            <a:r>
              <a:rPr lang="cs-CZ" dirty="0" smtClean="0"/>
              <a:t>edná se </a:t>
            </a:r>
            <a:r>
              <a:rPr lang="cs-CZ" dirty="0"/>
              <a:t>o celokovové šasi se standardizovanými rozměry, úložnými šachtami </a:t>
            </a:r>
            <a:r>
              <a:rPr lang="cs-CZ" dirty="0" smtClean="0"/>
              <a:t>a </a:t>
            </a:r>
            <a:r>
              <a:rPr lang="cs-CZ" dirty="0"/>
              <a:t>montážními </a:t>
            </a:r>
            <a:r>
              <a:rPr lang="cs-CZ" dirty="0" smtClean="0"/>
              <a:t>otvory</a:t>
            </a:r>
            <a:endParaRPr lang="cs-CZ" dirty="0"/>
          </a:p>
        </p:txBody>
      </p:sp>
      <p:pic>
        <p:nvPicPr>
          <p:cNvPr id="1026" name="Picture 2" descr="C:\Users\ZS SLOVAN\AppData\Local\Microsoft\Windows\Temporary Internet Files\Content.IE5\RE9IM6CJ\MC900349609[1].wmf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21960" y="1699517"/>
            <a:ext cx="2634416" cy="30638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6125070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Počítačová skříň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196752"/>
            <a:ext cx="4042792" cy="4929411"/>
          </a:xfrm>
        </p:spPr>
        <p:txBody>
          <a:bodyPr>
            <a:normAutofit fontScale="85000" lnSpcReduction="10000"/>
          </a:bodyPr>
          <a:lstStyle/>
          <a:p>
            <a:pPr marL="36576" indent="0">
              <a:buNone/>
            </a:pPr>
            <a:r>
              <a:rPr lang="cs-CZ" sz="3300" b="1" dirty="0">
                <a:solidFill>
                  <a:schemeClr val="bg1"/>
                </a:solidFill>
              </a:rPr>
              <a:t>Základní </a:t>
            </a:r>
            <a:r>
              <a:rPr lang="cs-CZ" sz="3300" b="1" dirty="0" smtClean="0">
                <a:solidFill>
                  <a:schemeClr val="bg1"/>
                </a:solidFill>
              </a:rPr>
              <a:t>deska</a:t>
            </a:r>
          </a:p>
          <a:p>
            <a:r>
              <a:rPr lang="cs-CZ" dirty="0" smtClean="0"/>
              <a:t>představuje </a:t>
            </a:r>
            <a:r>
              <a:rPr lang="cs-CZ" dirty="0"/>
              <a:t>základní hardware většiny </a:t>
            </a:r>
            <a:r>
              <a:rPr lang="cs-CZ" dirty="0" smtClean="0"/>
              <a:t>počítačů</a:t>
            </a:r>
          </a:p>
          <a:p>
            <a:r>
              <a:rPr lang="cs-CZ" dirty="0" smtClean="0"/>
              <a:t>účelem </a:t>
            </a:r>
            <a:r>
              <a:rPr lang="cs-CZ" dirty="0"/>
              <a:t>základní desky je propojit jednotlivé součástky počítače do fungujícího celku a poskytnout jim elektrické </a:t>
            </a:r>
            <a:r>
              <a:rPr lang="cs-CZ" dirty="0" smtClean="0"/>
              <a:t>napájení</a:t>
            </a:r>
          </a:p>
          <a:p>
            <a:r>
              <a:rPr lang="cs-CZ" dirty="0"/>
              <a:t>j</a:t>
            </a:r>
            <a:r>
              <a:rPr lang="cs-CZ" dirty="0" smtClean="0"/>
              <a:t>ejí funkce se </a:t>
            </a:r>
            <a:r>
              <a:rPr lang="cs-CZ" dirty="0"/>
              <a:t>rozšiřovala v tom, že sama začínala obsahovat některé součástky počítače, které se do ní dříve musely zapojovat </a:t>
            </a:r>
            <a:r>
              <a:rPr lang="cs-CZ" dirty="0" smtClean="0"/>
              <a:t>zvlášť</a:t>
            </a:r>
            <a:endParaRPr lang="cs-CZ" dirty="0"/>
          </a:p>
        </p:txBody>
      </p:sp>
      <p:pic>
        <p:nvPicPr>
          <p:cNvPr id="2050" name="Picture 2" descr="C:\Users\ZS SLOVAN\AppData\Local\Microsoft\Windows\Temporary Internet Files\Content.IE5\IM0M0T28\MC90039847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3021676">
            <a:off x="4894167" y="1577796"/>
            <a:ext cx="2912264" cy="32938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654263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Počítačová skříň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pPr marL="36576" indent="0">
              <a:buNone/>
            </a:pPr>
            <a:r>
              <a:rPr lang="cs-CZ" sz="2800" b="1" dirty="0">
                <a:solidFill>
                  <a:schemeClr val="bg1"/>
                </a:solidFill>
              </a:rPr>
              <a:t>Procesor</a:t>
            </a:r>
            <a:r>
              <a:rPr lang="cs-CZ" sz="2800" dirty="0">
                <a:solidFill>
                  <a:schemeClr val="bg1"/>
                </a:solidFill>
              </a:rPr>
              <a:t> </a:t>
            </a:r>
            <a:endParaRPr lang="cs-CZ" sz="2800" dirty="0" smtClean="0">
              <a:solidFill>
                <a:schemeClr val="bg1"/>
              </a:solidFill>
            </a:endParaRPr>
          </a:p>
          <a:p>
            <a:r>
              <a:rPr lang="cs-CZ" dirty="0" smtClean="0"/>
              <a:t>je </a:t>
            </a:r>
            <a:r>
              <a:rPr lang="cs-CZ" dirty="0"/>
              <a:t>základní součástí </a:t>
            </a:r>
            <a:r>
              <a:rPr lang="cs-CZ" dirty="0" smtClean="0"/>
              <a:t>počítače</a:t>
            </a:r>
          </a:p>
          <a:p>
            <a:r>
              <a:rPr lang="cs-CZ" dirty="0" smtClean="0"/>
              <a:t>jde </a:t>
            </a:r>
            <a:r>
              <a:rPr lang="cs-CZ" dirty="0"/>
              <a:t>o velmi složitý sekvenční </a:t>
            </a:r>
            <a:r>
              <a:rPr lang="cs-CZ" dirty="0" smtClean="0"/>
              <a:t>obvod</a:t>
            </a:r>
          </a:p>
          <a:p>
            <a:r>
              <a:rPr lang="cs-CZ" dirty="0" smtClean="0"/>
              <a:t>který </a:t>
            </a:r>
            <a:r>
              <a:rPr lang="cs-CZ" dirty="0"/>
              <a:t>vykonává strojový kód uložený v operační paměti </a:t>
            </a:r>
            <a:r>
              <a:rPr lang="cs-CZ" dirty="0" smtClean="0"/>
              <a:t>počítače</a:t>
            </a:r>
          </a:p>
        </p:txBody>
      </p:sp>
      <p:pic>
        <p:nvPicPr>
          <p:cNvPr id="3074" name="Picture 2" descr="C:\Users\ZS SLOVAN\AppData\Local\Microsoft\Windows\Temporary Internet Files\Content.IE5\RE9IM6CJ\MC90024147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04048" y="1340768"/>
            <a:ext cx="3210882" cy="38442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8512012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Počítačová skříň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 fontScale="85000" lnSpcReduction="20000"/>
          </a:bodyPr>
          <a:lstStyle/>
          <a:p>
            <a:pPr marL="36576" indent="0">
              <a:buNone/>
            </a:pPr>
            <a:r>
              <a:rPr lang="cs-CZ" sz="3300" b="1" dirty="0">
                <a:solidFill>
                  <a:schemeClr val="bg1"/>
                </a:solidFill>
              </a:rPr>
              <a:t>Operační paměť</a:t>
            </a:r>
            <a:r>
              <a:rPr lang="cs-CZ" sz="3300" dirty="0">
                <a:solidFill>
                  <a:schemeClr val="bg1"/>
                </a:solidFill>
              </a:rPr>
              <a:t> </a:t>
            </a:r>
            <a:endParaRPr lang="cs-CZ" sz="3300" dirty="0" smtClean="0">
              <a:solidFill>
                <a:schemeClr val="bg1"/>
              </a:solidFill>
            </a:endParaRPr>
          </a:p>
          <a:p>
            <a:r>
              <a:rPr lang="cs-CZ" dirty="0" smtClean="0"/>
              <a:t>je </a:t>
            </a:r>
            <a:r>
              <a:rPr lang="cs-CZ" dirty="0" err="1"/>
              <a:t>volatilní</a:t>
            </a:r>
            <a:r>
              <a:rPr lang="cs-CZ" dirty="0"/>
              <a:t> (nestálá) vnitřní elektronická paměť číslicového počítače </a:t>
            </a:r>
            <a:endParaRPr lang="cs-CZ" dirty="0" smtClean="0"/>
          </a:p>
          <a:p>
            <a:r>
              <a:rPr lang="cs-CZ" dirty="0" smtClean="0"/>
              <a:t>typu RWM-RAM</a:t>
            </a:r>
          </a:p>
          <a:p>
            <a:r>
              <a:rPr lang="cs-CZ" dirty="0" smtClean="0"/>
              <a:t>je určená </a:t>
            </a:r>
            <a:r>
              <a:rPr lang="cs-CZ" dirty="0"/>
              <a:t>pro dočasné uložení zpracovávaných dat a spouštěného programového </a:t>
            </a:r>
            <a:r>
              <a:rPr lang="cs-CZ" dirty="0" smtClean="0"/>
              <a:t>kódu</a:t>
            </a:r>
          </a:p>
          <a:p>
            <a:r>
              <a:rPr lang="cs-CZ" dirty="0"/>
              <a:t>t</a:t>
            </a:r>
            <a:r>
              <a:rPr lang="cs-CZ" dirty="0" smtClean="0"/>
              <a:t>ato </a:t>
            </a:r>
            <a:r>
              <a:rPr lang="cs-CZ" dirty="0"/>
              <a:t>paměť má obvykle rychlejší přístup než vnější paměť (např. pevný disk</a:t>
            </a:r>
            <a:r>
              <a:rPr lang="cs-CZ" dirty="0" smtClean="0"/>
              <a:t>)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>
            <a:normAutofit fontScale="85000" lnSpcReduction="20000"/>
          </a:bodyPr>
          <a:lstStyle/>
          <a:p>
            <a:r>
              <a:rPr lang="cs-CZ" dirty="0" smtClean="0"/>
              <a:t>Odkaz na obrázek:</a:t>
            </a:r>
          </a:p>
          <a:p>
            <a:pPr marL="36576" indent="0">
              <a:buNone/>
            </a:pPr>
            <a:r>
              <a:rPr lang="cs-CZ" dirty="0" smtClean="0">
                <a:hlinkClick r:id="rId2"/>
              </a:rPr>
              <a:t>http://www.apu.cz/ucebnicexp/obecne/hardware/obrazky/ram.jpg</a:t>
            </a:r>
            <a:endParaRPr lang="cs-CZ" dirty="0" smtClean="0"/>
          </a:p>
          <a:p>
            <a:pPr marL="36576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185584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Počítačová skříň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268760"/>
            <a:ext cx="3657600" cy="4857403"/>
          </a:xfrm>
        </p:spPr>
        <p:txBody>
          <a:bodyPr>
            <a:normAutofit fontScale="77500" lnSpcReduction="20000"/>
          </a:bodyPr>
          <a:lstStyle/>
          <a:p>
            <a:pPr marL="36576" indent="0">
              <a:buNone/>
            </a:pPr>
            <a:r>
              <a:rPr lang="cs-CZ" sz="3600" b="1" dirty="0">
                <a:solidFill>
                  <a:schemeClr val="bg1"/>
                </a:solidFill>
              </a:rPr>
              <a:t>Pevný disk</a:t>
            </a:r>
            <a:r>
              <a:rPr lang="cs-CZ" sz="3600" dirty="0">
                <a:solidFill>
                  <a:schemeClr val="bg1"/>
                </a:solidFill>
              </a:rPr>
              <a:t> </a:t>
            </a:r>
            <a:endParaRPr lang="cs-CZ" sz="3600" dirty="0" smtClean="0">
              <a:solidFill>
                <a:schemeClr val="bg1"/>
              </a:solidFill>
            </a:endParaRPr>
          </a:p>
          <a:p>
            <a:pPr marL="36576" indent="0">
              <a:buNone/>
            </a:pPr>
            <a:endParaRPr lang="cs-CZ" dirty="0" smtClean="0"/>
          </a:p>
          <a:p>
            <a:r>
              <a:rPr lang="cs-CZ" dirty="0" smtClean="0"/>
              <a:t>(</a:t>
            </a:r>
            <a:r>
              <a:rPr lang="cs-CZ" dirty="0"/>
              <a:t>zkratka </a:t>
            </a:r>
            <a:r>
              <a:rPr lang="cs-CZ" b="1" dirty="0" smtClean="0"/>
              <a:t>HDD</a:t>
            </a:r>
            <a:r>
              <a:rPr lang="cs-CZ" dirty="0"/>
              <a:t>)</a:t>
            </a:r>
            <a:r>
              <a:rPr lang="cs-CZ" dirty="0" smtClean="0"/>
              <a:t> </a:t>
            </a:r>
            <a:r>
              <a:rPr lang="cs-CZ" dirty="0"/>
              <a:t>je zařízení, které se používá v počítačích a ve spotřební elektronice </a:t>
            </a:r>
            <a:r>
              <a:rPr lang="cs-CZ" dirty="0" smtClean="0"/>
              <a:t>k </a:t>
            </a:r>
            <a:r>
              <a:rPr lang="cs-CZ" dirty="0"/>
              <a:t>dočasnému nebo trvalému uchovávání většího množství dat pomocí magnetické </a:t>
            </a:r>
            <a:r>
              <a:rPr lang="cs-CZ" dirty="0" smtClean="0"/>
              <a:t>indukce</a:t>
            </a:r>
          </a:p>
          <a:p>
            <a:r>
              <a:rPr lang="cs-CZ" dirty="0"/>
              <a:t>p</a:t>
            </a:r>
            <a:r>
              <a:rPr lang="cs-CZ" dirty="0" smtClean="0"/>
              <a:t>rvní </a:t>
            </a:r>
            <a:r>
              <a:rPr lang="cs-CZ" dirty="0"/>
              <a:t>komerční pevné disky se objevily v roce </a:t>
            </a:r>
            <a:r>
              <a:rPr lang="cs-CZ" dirty="0" smtClean="0"/>
              <a:t>1956</a:t>
            </a:r>
          </a:p>
          <a:p>
            <a:r>
              <a:rPr lang="cs-CZ" dirty="0" smtClean="0"/>
              <a:t>současnými </a:t>
            </a:r>
            <a:r>
              <a:rPr lang="cs-CZ" dirty="0"/>
              <a:t>největšími konkurenty jsou SSD a USB </a:t>
            </a:r>
            <a:r>
              <a:rPr lang="cs-CZ" dirty="0" err="1"/>
              <a:t>flash</a:t>
            </a:r>
            <a:r>
              <a:rPr lang="cs-CZ" dirty="0"/>
              <a:t> disk, které využívají </a:t>
            </a:r>
            <a:r>
              <a:rPr lang="cs-CZ" dirty="0" err="1"/>
              <a:t>nevolatilní</a:t>
            </a:r>
            <a:r>
              <a:rPr lang="cs-CZ" dirty="0"/>
              <a:t> (stálé) </a:t>
            </a:r>
            <a:r>
              <a:rPr lang="cs-CZ" dirty="0" err="1"/>
              <a:t>flash</a:t>
            </a:r>
            <a:r>
              <a:rPr lang="cs-CZ" dirty="0"/>
              <a:t> </a:t>
            </a:r>
            <a:r>
              <a:rPr lang="cs-CZ" dirty="0" smtClean="0"/>
              <a:t>paměti</a:t>
            </a:r>
            <a:endParaRPr lang="cs-CZ" dirty="0"/>
          </a:p>
        </p:txBody>
      </p:sp>
      <p:pic>
        <p:nvPicPr>
          <p:cNvPr id="4098" name="Picture 2" descr="C:\Users\ZS SLOVAN\AppData\Local\Microsoft\Windows\Temporary Internet Files\Content.IE5\00B0CFNH\MC90039843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55976" y="1340768"/>
            <a:ext cx="3741685" cy="39978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6629852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Počítačová skříň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3657600" cy="4925144"/>
          </a:xfrm>
        </p:spPr>
        <p:txBody>
          <a:bodyPr>
            <a:normAutofit fontScale="85000" lnSpcReduction="20000"/>
          </a:bodyPr>
          <a:lstStyle/>
          <a:p>
            <a:pPr marL="36576" indent="0">
              <a:buNone/>
            </a:pPr>
            <a:r>
              <a:rPr lang="cs-CZ" sz="3300" b="1" dirty="0">
                <a:solidFill>
                  <a:schemeClr val="bg1"/>
                </a:solidFill>
              </a:rPr>
              <a:t>Sběrnice</a:t>
            </a:r>
            <a:r>
              <a:rPr lang="cs-CZ" sz="3300" dirty="0">
                <a:solidFill>
                  <a:schemeClr val="bg1"/>
                </a:solidFill>
              </a:rPr>
              <a:t> </a:t>
            </a:r>
            <a:endParaRPr lang="cs-CZ" sz="3300" dirty="0" smtClean="0">
              <a:solidFill>
                <a:schemeClr val="bg1"/>
              </a:solidFill>
            </a:endParaRPr>
          </a:p>
          <a:p>
            <a:r>
              <a:rPr lang="cs-CZ" dirty="0" smtClean="0"/>
              <a:t>je </a:t>
            </a:r>
            <a:r>
              <a:rPr lang="cs-CZ" dirty="0"/>
              <a:t>skupina signálových vodičů, kterou lze rozdělit na skupiny řídicích, adresových a datových vodičů v případě </a:t>
            </a:r>
            <a:r>
              <a:rPr lang="cs-CZ" dirty="0">
                <a:solidFill>
                  <a:schemeClr val="bg1"/>
                </a:solidFill>
              </a:rPr>
              <a:t>paralelní sběrnice</a:t>
            </a:r>
            <a:r>
              <a:rPr lang="cs-CZ" dirty="0"/>
              <a:t> nebo sdílení dat a řízení na společném vodiči (nebo vodičích) u </a:t>
            </a:r>
            <a:r>
              <a:rPr lang="cs-CZ" dirty="0">
                <a:solidFill>
                  <a:schemeClr val="bg1"/>
                </a:solidFill>
              </a:rPr>
              <a:t>sériových </a:t>
            </a:r>
            <a:r>
              <a:rPr lang="cs-CZ" dirty="0" smtClean="0">
                <a:solidFill>
                  <a:schemeClr val="bg1"/>
                </a:solidFill>
              </a:rPr>
              <a:t>sběrnic</a:t>
            </a:r>
          </a:p>
          <a:p>
            <a:r>
              <a:rPr lang="cs-CZ" dirty="0" smtClean="0"/>
              <a:t>má </a:t>
            </a:r>
            <a:r>
              <a:rPr lang="cs-CZ" dirty="0"/>
              <a:t>za účel zajistit přenos dat a řídicích povelů mezi dvěma a více elektronickými </a:t>
            </a:r>
            <a:r>
              <a:rPr lang="cs-CZ" dirty="0" smtClean="0"/>
              <a:t>zařízeními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>
            <a:normAutofit fontScale="85000" lnSpcReduction="20000"/>
          </a:bodyPr>
          <a:lstStyle/>
          <a:p>
            <a:r>
              <a:rPr lang="cs-CZ" dirty="0"/>
              <a:t>Odkaz na obrázek</a:t>
            </a:r>
            <a:r>
              <a:rPr lang="cs-CZ" dirty="0" smtClean="0"/>
              <a:t>:</a:t>
            </a:r>
          </a:p>
          <a:p>
            <a:endParaRPr lang="cs-CZ" dirty="0"/>
          </a:p>
          <a:p>
            <a:pPr marL="36576" indent="0">
              <a:buNone/>
            </a:pPr>
            <a:r>
              <a:rPr lang="cs-CZ" dirty="0" smtClean="0">
                <a:hlinkClick r:id="rId2"/>
              </a:rPr>
              <a:t>http://www.hq-elektronic.eu/obr2/Pmd/mb.jpg</a:t>
            </a:r>
            <a:endParaRPr lang="cs-CZ" dirty="0"/>
          </a:p>
          <a:p>
            <a:pPr marL="36576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394969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Počítačová skříň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79512" y="3917381"/>
            <a:ext cx="4176464" cy="3124944"/>
          </a:xfrm>
        </p:spPr>
        <p:txBody>
          <a:bodyPr>
            <a:normAutofit fontScale="70000" lnSpcReduction="20000"/>
          </a:bodyPr>
          <a:lstStyle/>
          <a:p>
            <a:pPr marL="36576" indent="0">
              <a:buClr>
                <a:schemeClr val="accent1">
                  <a:lumMod val="60000"/>
                  <a:lumOff val="40000"/>
                </a:schemeClr>
              </a:buClr>
              <a:buNone/>
            </a:pPr>
            <a:r>
              <a:rPr lang="cs-CZ" sz="4000" b="1" dirty="0">
                <a:solidFill>
                  <a:schemeClr val="bg1"/>
                </a:solidFill>
              </a:rPr>
              <a:t>Grafická karta</a:t>
            </a:r>
            <a:r>
              <a:rPr lang="cs-CZ" sz="4000" dirty="0">
                <a:solidFill>
                  <a:schemeClr val="bg1"/>
                </a:solidFill>
              </a:rPr>
              <a:t> </a:t>
            </a:r>
            <a:endParaRPr lang="cs-CZ" sz="4000" dirty="0" smtClean="0">
              <a:solidFill>
                <a:schemeClr val="bg1"/>
              </a:solidFill>
            </a:endParaRPr>
          </a:p>
          <a:p>
            <a:pPr>
              <a:buClr>
                <a:schemeClr val="accent1">
                  <a:lumMod val="60000"/>
                  <a:lumOff val="40000"/>
                </a:schemeClr>
              </a:buClr>
              <a:buFont typeface="Wingdings 2" pitchFamily="18" charset="2"/>
              <a:buChar char=""/>
            </a:pPr>
            <a:r>
              <a:rPr lang="cs-CZ" sz="3200" dirty="0" smtClean="0"/>
              <a:t>je </a:t>
            </a:r>
            <a:r>
              <a:rPr lang="cs-CZ" sz="3200" dirty="0"/>
              <a:t>součástí </a:t>
            </a:r>
            <a:r>
              <a:rPr lang="cs-CZ" sz="3200" dirty="0" smtClean="0"/>
              <a:t>počítače</a:t>
            </a:r>
          </a:p>
          <a:p>
            <a:pPr>
              <a:buClr>
                <a:schemeClr val="accent1">
                  <a:lumMod val="60000"/>
                  <a:lumOff val="40000"/>
                </a:schemeClr>
              </a:buClr>
              <a:buFont typeface="Wingdings 2" pitchFamily="18" charset="2"/>
              <a:buChar char=""/>
            </a:pPr>
            <a:r>
              <a:rPr lang="cs-CZ" sz="3200" dirty="0" smtClean="0"/>
              <a:t>úkolem </a:t>
            </a:r>
            <a:r>
              <a:rPr lang="cs-CZ" sz="3200" dirty="0"/>
              <a:t>je vytvářet grafický výstup na </a:t>
            </a:r>
            <a:r>
              <a:rPr lang="cs-CZ" sz="3200" dirty="0" smtClean="0"/>
              <a:t>monitoru či </a:t>
            </a:r>
            <a:r>
              <a:rPr lang="cs-CZ" sz="3200" dirty="0"/>
              <a:t>grafické výpočty atd. </a:t>
            </a:r>
            <a:endParaRPr lang="cs-CZ" sz="3200" dirty="0" smtClean="0"/>
          </a:p>
          <a:p>
            <a:pPr>
              <a:buClr>
                <a:schemeClr val="accent1">
                  <a:lumMod val="60000"/>
                  <a:lumOff val="40000"/>
                </a:schemeClr>
              </a:buClr>
              <a:buFont typeface="Wingdings 2" pitchFamily="18" charset="2"/>
              <a:buChar char=""/>
            </a:pPr>
            <a:r>
              <a:rPr lang="cs-CZ" sz="3200" dirty="0" smtClean="0">
                <a:hlinkClick r:id="rId2"/>
              </a:rPr>
              <a:t>http://www.123abc.cz/hardware/grafika/graficka-karta.gif</a:t>
            </a:r>
            <a:endParaRPr lang="cs-CZ" sz="3200" dirty="0" smtClean="0"/>
          </a:p>
          <a:p>
            <a:pPr marL="36576" indent="0">
              <a:buClr>
                <a:schemeClr val="accent1">
                  <a:lumMod val="60000"/>
                  <a:lumOff val="40000"/>
                </a:schemeClr>
              </a:buClr>
              <a:buNone/>
            </a:pPr>
            <a:endParaRPr lang="cs-CZ" dirty="0" smtClean="0"/>
          </a:p>
          <a:p>
            <a:pPr>
              <a:buClr>
                <a:schemeClr val="accent1">
                  <a:lumMod val="60000"/>
                  <a:lumOff val="40000"/>
                </a:schemeClr>
              </a:buClr>
              <a:buFont typeface="Wingdings 2" pitchFamily="18" charset="2"/>
              <a:buChar char=""/>
            </a:pP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788024" y="1772816"/>
            <a:ext cx="3312368" cy="3024335"/>
          </a:xfrm>
        </p:spPr>
        <p:txBody>
          <a:bodyPr>
            <a:normAutofit fontScale="70000" lnSpcReduction="20000"/>
          </a:bodyPr>
          <a:lstStyle/>
          <a:p>
            <a:pPr marL="36576" indent="0">
              <a:buClr>
                <a:schemeClr val="accent1">
                  <a:lumMod val="60000"/>
                  <a:lumOff val="40000"/>
                </a:schemeClr>
              </a:buClr>
              <a:buNone/>
            </a:pPr>
            <a:r>
              <a:rPr lang="cs-CZ" sz="4000" b="1" dirty="0">
                <a:solidFill>
                  <a:schemeClr val="bg1"/>
                </a:solidFill>
              </a:rPr>
              <a:t>Zvuková karta</a:t>
            </a:r>
            <a:r>
              <a:rPr lang="cs-CZ" sz="4000" dirty="0">
                <a:solidFill>
                  <a:schemeClr val="bg1"/>
                </a:solidFill>
              </a:rPr>
              <a:t> </a:t>
            </a:r>
            <a:endParaRPr lang="cs-CZ" sz="4000" dirty="0" smtClean="0">
              <a:solidFill>
                <a:schemeClr val="bg1"/>
              </a:solidFill>
            </a:endParaRPr>
          </a:p>
          <a:p>
            <a:pPr>
              <a:buClr>
                <a:schemeClr val="accent1">
                  <a:lumMod val="60000"/>
                  <a:lumOff val="40000"/>
                </a:schemeClr>
              </a:buClr>
              <a:buFont typeface="Wingdings" pitchFamily="2" charset="2"/>
              <a:buChar char="¤"/>
            </a:pPr>
            <a:r>
              <a:rPr lang="cs-CZ" sz="2900" dirty="0" smtClean="0"/>
              <a:t>je </a:t>
            </a:r>
            <a:r>
              <a:rPr lang="cs-CZ" sz="2900" dirty="0"/>
              <a:t>rozšiřující karta počítače pro vstup a výstup zvukového </a:t>
            </a:r>
            <a:r>
              <a:rPr lang="cs-CZ" sz="2900" dirty="0" smtClean="0"/>
              <a:t>signálu</a:t>
            </a:r>
          </a:p>
          <a:p>
            <a:pPr>
              <a:buClr>
                <a:schemeClr val="accent1">
                  <a:lumMod val="60000"/>
                  <a:lumOff val="40000"/>
                </a:schemeClr>
              </a:buClr>
              <a:buFont typeface="Wingdings" pitchFamily="2" charset="2"/>
              <a:buChar char="¤"/>
            </a:pPr>
            <a:r>
              <a:rPr lang="cs-CZ" sz="2900" dirty="0" smtClean="0">
                <a:hlinkClick r:id="rId3"/>
              </a:rPr>
              <a:t>http://www.okcomputers.cz/foto2/2-zvukova-karta-cme8738-pci-vystup-na-4-repro-48168.jpg</a:t>
            </a:r>
            <a:endParaRPr lang="cs-CZ" sz="29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899592" y="1178170"/>
            <a:ext cx="3240360" cy="273921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Clr>
                <a:schemeClr val="accent1">
                  <a:lumMod val="40000"/>
                  <a:lumOff val="60000"/>
                </a:schemeClr>
              </a:buClr>
            </a:pPr>
            <a:r>
              <a:rPr lang="cs-CZ" sz="2800" b="1" dirty="0">
                <a:solidFill>
                  <a:schemeClr val="bg1"/>
                </a:solidFill>
              </a:rPr>
              <a:t>Síťová </a:t>
            </a:r>
            <a:r>
              <a:rPr lang="cs-CZ" sz="2800" b="1" dirty="0" smtClean="0">
                <a:solidFill>
                  <a:schemeClr val="bg1"/>
                </a:solidFill>
              </a:rPr>
              <a:t>karta</a:t>
            </a:r>
          </a:p>
          <a:p>
            <a:pPr marL="285750" indent="-285750">
              <a:buClr>
                <a:schemeClr val="accent1">
                  <a:lumMod val="40000"/>
                  <a:lumOff val="60000"/>
                </a:schemeClr>
              </a:buClr>
              <a:buFont typeface="Wingdings" pitchFamily="2" charset="2"/>
              <a:buChar char="¤"/>
            </a:pPr>
            <a:r>
              <a:rPr lang="cs-CZ" sz="2000" dirty="0" smtClean="0"/>
              <a:t>slouží </a:t>
            </a:r>
            <a:r>
              <a:rPr lang="cs-CZ" sz="2000" dirty="0"/>
              <a:t>ke vzájemné komunikaci počítačů v počítačové </a:t>
            </a:r>
            <a:r>
              <a:rPr lang="cs-CZ" sz="2000" dirty="0" smtClean="0"/>
              <a:t>síti</a:t>
            </a:r>
          </a:p>
          <a:p>
            <a:pPr marL="285750" indent="-285750">
              <a:buClr>
                <a:schemeClr val="accent1">
                  <a:lumMod val="40000"/>
                  <a:lumOff val="60000"/>
                </a:schemeClr>
              </a:buClr>
              <a:buFont typeface="Wingdings" pitchFamily="2" charset="2"/>
              <a:buChar char="¤"/>
            </a:pPr>
            <a:r>
              <a:rPr lang="cs-CZ" sz="2000" dirty="0" smtClean="0">
                <a:hlinkClick r:id="rId4"/>
              </a:rPr>
              <a:t>http://www.wifiobchod.cz/img/goods/default/305.jpg</a:t>
            </a:r>
            <a:r>
              <a:rPr lang="cs-CZ" sz="2000" dirty="0" smtClean="0"/>
              <a:t> </a:t>
            </a:r>
          </a:p>
          <a:p>
            <a:pPr marL="285750" indent="-285750">
              <a:buClr>
                <a:schemeClr val="accent1">
                  <a:lumMod val="40000"/>
                  <a:lumOff val="60000"/>
                </a:schemeClr>
              </a:buClr>
              <a:buFont typeface="Wingdings" pitchFamily="2" charset="2"/>
              <a:buChar char="¤"/>
            </a:pP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33096582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sz="4800" dirty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Citace</a:t>
            </a:r>
            <a:r>
              <a:rPr lang="cs-CZ" sz="4800" dirty="0"/>
              <a:t> </a:t>
            </a:r>
            <a:r>
              <a:rPr lang="cs-CZ" sz="4800" dirty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pramenů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/>
              <a:t>Vlastní tvorba</a:t>
            </a:r>
          </a:p>
          <a:p>
            <a:endParaRPr lang="cs-CZ" dirty="0"/>
          </a:p>
          <a:p>
            <a:r>
              <a:rPr lang="cs-CZ" b="1" dirty="0"/>
              <a:t>Kliparty a fotografie:</a:t>
            </a:r>
            <a:r>
              <a:rPr lang="cs-CZ" dirty="0"/>
              <a:t> </a:t>
            </a:r>
            <a:r>
              <a:rPr lang="cs-CZ" u="sng" dirty="0">
                <a:hlinkClick r:id="rId2"/>
              </a:rPr>
              <a:t>www.office.microsoft.com</a:t>
            </a: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60962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Technický">
  <a:themeElements>
    <a:clrScheme name="Technický">
      <a:dk1>
        <a:sysClr val="windowText" lastClr="000000"/>
      </a:dk1>
      <a:lt1>
        <a:sysClr val="window" lastClr="FFFFFF"/>
      </a:lt1>
      <a:dk2>
        <a:srgbClr val="3B3B3B"/>
      </a:dk2>
      <a:lt2>
        <a:srgbClr val="D4D2D0"/>
      </a:lt2>
      <a:accent1>
        <a:srgbClr val="6EA0B0"/>
      </a:accent1>
      <a:accent2>
        <a:srgbClr val="CCAF0A"/>
      </a:accent2>
      <a:accent3>
        <a:srgbClr val="8D89A4"/>
      </a:accent3>
      <a:accent4>
        <a:srgbClr val="748560"/>
      </a:accent4>
      <a:accent5>
        <a:srgbClr val="9E9273"/>
      </a:accent5>
      <a:accent6>
        <a:srgbClr val="7E848D"/>
      </a:accent6>
      <a:hlink>
        <a:srgbClr val="00C8C3"/>
      </a:hlink>
      <a:folHlink>
        <a:srgbClr val="A116E0"/>
      </a:folHlink>
    </a:clrScheme>
    <a:fontScheme name="Technický">
      <a:majorFont>
        <a:latin typeface="Franklin Gothic Book"/>
        <a:ea typeface=""/>
        <a:cs typeface=""/>
        <a:font script="Jpan" typeface="ＭＳ Ｐゴシック"/>
        <a:font script="Hang" typeface="HY견고딕"/>
        <a:font script="Hans" typeface="宋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HGｺﾞｼｯｸM"/>
        <a:font script="Hang" typeface="HY중고딕"/>
        <a:font script="Hans" typeface="黑体"/>
        <a:font script="Hant" typeface="微軟正黑體"/>
        <a:font script="Arab" typeface="Tahoma"/>
        <a:font script="Hebr" typeface="Levenim MT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Technický">
      <a:fillStyleLst>
        <a:solidFill>
          <a:schemeClr val="phClr"/>
        </a:solidFill>
        <a:gradFill rotWithShape="1">
          <a:gsLst>
            <a:gs pos="0">
              <a:schemeClr val="phClr">
                <a:tint val="1000"/>
              </a:schemeClr>
            </a:gs>
            <a:gs pos="68000">
              <a:schemeClr val="phClr">
                <a:tint val="77000"/>
              </a:schemeClr>
            </a:gs>
            <a:gs pos="81000">
              <a:schemeClr val="phClr">
                <a:tint val="79000"/>
              </a:schemeClr>
            </a:gs>
            <a:gs pos="86000">
              <a:schemeClr val="phClr">
                <a:tint val="73000"/>
              </a:schemeClr>
            </a:gs>
            <a:gs pos="100000">
              <a:schemeClr val="phClr">
                <a:tint val="35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3000"/>
                <a:satMod val="150000"/>
              </a:schemeClr>
            </a:gs>
            <a:gs pos="25000">
              <a:schemeClr val="phClr">
                <a:tint val="96000"/>
                <a:shade val="80000"/>
                <a:satMod val="105000"/>
              </a:schemeClr>
            </a:gs>
            <a:gs pos="38000">
              <a:schemeClr val="phClr">
                <a:tint val="96000"/>
                <a:shade val="59000"/>
                <a:satMod val="120000"/>
              </a:schemeClr>
            </a:gs>
            <a:gs pos="55000">
              <a:schemeClr val="phClr">
                <a:shade val="57000"/>
                <a:satMod val="120000"/>
              </a:schemeClr>
            </a:gs>
            <a:gs pos="80000">
              <a:schemeClr val="phClr">
                <a:shade val="56000"/>
                <a:satMod val="145000"/>
              </a:schemeClr>
            </a:gs>
            <a:gs pos="88000">
              <a:schemeClr val="phClr">
                <a:shade val="63000"/>
                <a:satMod val="160000"/>
              </a:schemeClr>
            </a:gs>
            <a:gs pos="100000">
              <a:schemeClr val="phClr">
                <a:tint val="99555"/>
                <a:satMod val="155000"/>
              </a:schemeClr>
            </a:gs>
          </a:gsLst>
          <a:lin ang="5400000" scaled="1"/>
        </a:gradFill>
      </a:fillStyleLst>
      <a:lnStyleLst>
        <a:ln w="9525" cap="flat" cmpd="sng" algn="ctr">
          <a:solidFill>
            <a:schemeClr val="phClr">
              <a:shade val="60000"/>
              <a:satMod val="300000"/>
            </a:schemeClr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glow rad="63500">
              <a:schemeClr val="phClr">
                <a:tint val="30000"/>
                <a:shade val="95000"/>
                <a:satMod val="300000"/>
                <a:alpha val="50000"/>
              </a:schemeClr>
            </a:glow>
          </a:effectLst>
        </a:effectStyle>
        <a:effectStyle>
          <a:effectLst>
            <a:glow rad="70000">
              <a:schemeClr val="phClr">
                <a:tint val="30000"/>
                <a:shade val="95000"/>
                <a:satMod val="300000"/>
                <a:alpha val="50000"/>
              </a:schemeClr>
            </a:glow>
          </a:effectLst>
        </a:effectStyle>
        <a:effectStyle>
          <a:effectLst>
            <a:glow rad="76200">
              <a:schemeClr val="phClr">
                <a:tint val="30000"/>
                <a:shade val="95000"/>
                <a:satMod val="300000"/>
                <a:alpha val="50000"/>
              </a:schemeClr>
            </a:glow>
          </a:effectLst>
          <a:scene3d>
            <a:camera prst="orthographicFront" fov="0">
              <a:rot lat="0" lon="0" rev="0"/>
            </a:camera>
            <a:lightRig rig="harsh" dir="t">
              <a:rot lat="6000000" lon="6000000" rev="0"/>
            </a:lightRig>
          </a:scene3d>
          <a:sp3d contourW="10000" prstMaterial="metal">
            <a:bevelT w="20000" h="9000" prst="softRound"/>
            <a:contourClr>
              <a:schemeClr val="phClr">
                <a:shade val="30000"/>
                <a:satMod val="2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0000"/>
                <a:satMod val="150000"/>
              </a:schemeClr>
            </a:gs>
            <a:gs pos="30000">
              <a:schemeClr val="phClr">
                <a:shade val="60000"/>
                <a:satMod val="150000"/>
              </a:schemeClr>
            </a:gs>
            <a:gs pos="100000">
              <a:schemeClr val="phClr">
                <a:tint val="83000"/>
                <a:satMod val="200000"/>
              </a:schemeClr>
            </a:gs>
          </a:gsLst>
          <a:lin ang="13000000" scaled="0"/>
        </a:gradFill>
        <a:gradFill rotWithShape="1">
          <a:gsLst>
            <a:gs pos="0">
              <a:schemeClr val="phClr">
                <a:tint val="78000"/>
                <a:satMod val="220000"/>
              </a:schemeClr>
            </a:gs>
            <a:gs pos="100000">
              <a:schemeClr val="phClr">
                <a:shade val="35000"/>
                <a:satMod val="155000"/>
              </a:schemeClr>
            </a:gs>
          </a:gsLst>
          <a:path path="circle">
            <a:fillToRect l="60000" t="50000" r="4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Technic</Template>
  <TotalTime>183</TotalTime>
  <Words>511</Words>
  <Application>Microsoft Office PowerPoint</Application>
  <PresentationFormat>Předvádění na obrazovce (4:3)</PresentationFormat>
  <Paragraphs>101</Paragraphs>
  <Slides>14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Technický</vt:lpstr>
      <vt:lpstr>Prezentace aplikace PowerPoint</vt:lpstr>
      <vt:lpstr>ANOTACE</vt:lpstr>
      <vt:lpstr>POČÍTAČ</vt:lpstr>
      <vt:lpstr>Základní rozdělení PC</vt:lpstr>
      <vt:lpstr>Software</vt:lpstr>
      <vt:lpstr>Hardware</vt:lpstr>
      <vt:lpstr>1. Počítačová skříň</vt:lpstr>
      <vt:lpstr>Počítačová skříň</vt:lpstr>
      <vt:lpstr>Počítačová skříň</vt:lpstr>
      <vt:lpstr>Počítačová skříň</vt:lpstr>
      <vt:lpstr>Počítačová skříň</vt:lpstr>
      <vt:lpstr>Počítačová skříň</vt:lpstr>
      <vt:lpstr>Počítačová skříň</vt:lpstr>
      <vt:lpstr>Citace pramenů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H Koláčková</dc:creator>
  <cp:lastModifiedBy>ZS SLOVAN</cp:lastModifiedBy>
  <cp:revision>19</cp:revision>
  <dcterms:created xsi:type="dcterms:W3CDTF">2011-10-14T09:00:52Z</dcterms:created>
  <dcterms:modified xsi:type="dcterms:W3CDTF">2013-06-05T13:53:08Z</dcterms:modified>
</cp:coreProperties>
</file>