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5" r:id="rId2"/>
    <p:sldId id="266" r:id="rId3"/>
    <p:sldId id="270" r:id="rId4"/>
    <p:sldId id="271" r:id="rId5"/>
    <p:sldId id="267" r:id="rId6"/>
    <p:sldId id="257" r:id="rId7"/>
    <p:sldId id="258" r:id="rId8"/>
    <p:sldId id="260" r:id="rId9"/>
    <p:sldId id="262" r:id="rId10"/>
    <p:sldId id="26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 cstate="print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77F4CE0D-2893-42D5-824B-592C7A06EFF5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940AE3DF-C2B9-4AAE-AD63-6B8FE2BC0F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Soubor:Diode-photo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67786" y="560135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FYZIKA </a:t>
            </a:r>
          </a:p>
          <a:p>
            <a:r>
              <a:rPr lang="cs-CZ" dirty="0" smtClean="0"/>
              <a:t>ROČNÍK: DEVÁTÝ</a:t>
            </a:r>
          </a:p>
          <a:p>
            <a:r>
              <a:rPr lang="cs-CZ" dirty="0" smtClean="0"/>
              <a:t>TÉMA: PN PŘECHOD</a:t>
            </a:r>
          </a:p>
          <a:p>
            <a:r>
              <a:rPr lang="cs-CZ" dirty="0" smtClean="0"/>
              <a:t>AUTOR: Mgr. IVANA ZLÁMALOVÁ</a:t>
            </a:r>
          </a:p>
          <a:p>
            <a:r>
              <a:rPr lang="cs-CZ" dirty="0" smtClean="0"/>
              <a:t>DATUM VYTVOŘENÍ: 5. 4.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VY_32_INOVACE_07_IZ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7002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700808"/>
            <a:ext cx="7467600" cy="4288917"/>
          </a:xfrm>
        </p:spPr>
        <p:txBody>
          <a:bodyPr/>
          <a:lstStyle/>
          <a:p>
            <a:pPr marL="228600" lvl="7" indent="-228600"/>
            <a:r>
              <a:rPr lang="cs-CZ" sz="2400" dirty="0" smtClean="0"/>
              <a:t>Práce </a:t>
            </a:r>
            <a:r>
              <a:rPr lang="cs-CZ" sz="2400" dirty="0"/>
              <a:t>je určena pro žáky devátých tříd.</a:t>
            </a:r>
          </a:p>
          <a:p>
            <a:r>
              <a:rPr lang="cs-CZ" dirty="0" smtClean="0"/>
              <a:t>Žáci se seznámí s pojmem PN přechod.</a:t>
            </a:r>
          </a:p>
          <a:p>
            <a:r>
              <a:rPr lang="cs-CZ" dirty="0" smtClean="0"/>
              <a:t>Ukážou si první polovodičovou součástku s PN přechodem, vysvětlí její zapojení v závěrném i propustném směru. K lepšímu pochopení jevů si překreslí obrázky z učebnice.</a:t>
            </a:r>
          </a:p>
          <a:p>
            <a:r>
              <a:rPr lang="cs-CZ" dirty="0" smtClean="0"/>
              <a:t>Uvedou si praktické použití polovodičové diody.</a:t>
            </a:r>
          </a:p>
          <a:p>
            <a:r>
              <a:rPr lang="cs-CZ" dirty="0" smtClean="0"/>
              <a:t>Podle práce si udělají zápis do sešitů, doplní si jej o obrázky z učebnice.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1252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PILOTÁŽ: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Práce byla pilotovaná v devátém ročníku.</a:t>
            </a:r>
          </a:p>
          <a:p>
            <a:r>
              <a:rPr lang="cs-CZ" dirty="0" smtClean="0"/>
              <a:t>Žáci pochopili pojem PN přechod. </a:t>
            </a:r>
          </a:p>
          <a:p>
            <a:r>
              <a:rPr lang="cs-CZ" dirty="0" smtClean="0"/>
              <a:t>Seznámili se s polovodičovou diodou.</a:t>
            </a:r>
          </a:p>
          <a:p>
            <a:r>
              <a:rPr lang="cs-CZ" dirty="0" smtClean="0"/>
              <a:t>Dokázali vysvětlit zapojení diody v </a:t>
            </a:r>
            <a:r>
              <a:rPr lang="cs-CZ" smtClean="0"/>
              <a:t>závěrném </a:t>
            </a:r>
            <a:r>
              <a:rPr lang="cs-CZ" smtClean="0"/>
              <a:t>                           i </a:t>
            </a:r>
            <a:r>
              <a:rPr lang="cs-CZ" dirty="0" smtClean="0"/>
              <a:t>v propustném směru.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834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UČEBNICE: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Fyzika učebnice pro základní školy a víceletá gymnázia 9, Nakladatelství Fraus, Plzeň 2007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939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7200" dirty="0" smtClean="0"/>
              <a:t>PN PŘECHOD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4281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805960"/>
          </a:xfrm>
        </p:spPr>
        <p:txBody>
          <a:bodyPr/>
          <a:lstStyle/>
          <a:p>
            <a:r>
              <a:rPr lang="cs-CZ" dirty="0" smtClean="0"/>
              <a:t>PN PŘECHOD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/>
              <a:t>styková plocha mezi polovodičem typu P a N</a:t>
            </a:r>
          </a:p>
          <a:p>
            <a:pPr marL="0" indent="0" algn="ctr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8039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POLOVODIČOVÁ DIODA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484784"/>
            <a:ext cx="7467600" cy="450494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POLOVODIČOVÁ SOUČÁSTKA S PŘECHODEM PN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://cs.wikipedia.org/wiki/Soubor:Diode-photo.JPG</a:t>
            </a:r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SCHÉMATICKÁ ZNAČKA: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</a:t>
            </a:r>
            <a:endParaRPr lang="cs-CZ" dirty="0"/>
          </a:p>
          <a:p>
            <a:r>
              <a:rPr lang="cs-CZ" dirty="0" smtClean="0"/>
              <a:t>DIODA MÁ DVA VÝVODY: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1) anodu – spojený s oblastí typu P</a:t>
            </a:r>
          </a:p>
          <a:p>
            <a:pPr marL="0" indent="0">
              <a:buNone/>
            </a:pPr>
            <a:r>
              <a:rPr lang="cs-CZ" dirty="0" smtClean="0"/>
              <a:t>    2) katodu – spojený s oblastí typu N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36137"/>
            <a:ext cx="2095500" cy="148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14971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048221"/>
          </a:xfrm>
        </p:spPr>
        <p:txBody>
          <a:bodyPr/>
          <a:lstStyle/>
          <a:p>
            <a:r>
              <a:rPr lang="cs-CZ" dirty="0" smtClean="0"/>
              <a:t>POLOVODIČOVÁ DIODA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diodou prochází proud</a:t>
            </a:r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noda připojena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ke kladnému pólu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zdroje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Nakresli schéma zapojení diody.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diodou neprochází proud</a:t>
            </a:r>
          </a:p>
          <a:p>
            <a:r>
              <a:rPr lang="cs-CZ" dirty="0" smtClean="0"/>
              <a:t>anoda připojena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zápornému pólu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zdroje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Nakresli schéma zapojení</a:t>
            </a:r>
          </a:p>
          <a:p>
            <a:pPr marL="0" indent="0">
              <a:buNone/>
            </a:pPr>
            <a:r>
              <a:rPr lang="cs-CZ" dirty="0" smtClean="0"/>
              <a:t> diody.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4294967295"/>
          </p:nvPr>
        </p:nvSpPr>
        <p:spPr>
          <a:xfrm>
            <a:off x="4788024" y="1556792"/>
            <a:ext cx="3671887" cy="542925"/>
          </a:xfrm>
        </p:spPr>
        <p:txBody>
          <a:bodyPr>
            <a:noAutofit/>
          </a:bodyPr>
          <a:lstStyle/>
          <a:p>
            <a:r>
              <a:rPr lang="cs-CZ" sz="2000" dirty="0" smtClean="0"/>
              <a:t>2) ZAPOJENA DO OBVODU </a:t>
            </a:r>
          </a:p>
          <a:p>
            <a:pPr marL="0" indent="0">
              <a:buNone/>
            </a:pPr>
            <a:r>
              <a:rPr lang="cs-CZ" sz="2000" dirty="0" smtClean="0"/>
              <a:t>         V </a:t>
            </a:r>
            <a:r>
              <a:rPr lang="cs-CZ" sz="2000" u="sng" dirty="0" smtClean="0"/>
              <a:t>ZÁVĚRNÉM SMĚRU</a:t>
            </a:r>
            <a:endParaRPr lang="cs-CZ" sz="2000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251520" y="1556792"/>
            <a:ext cx="3960440" cy="542925"/>
          </a:xfrm>
          <a:ln>
            <a:noFill/>
          </a:ln>
        </p:spPr>
        <p:txBody>
          <a:bodyPr>
            <a:noAutofit/>
          </a:bodyPr>
          <a:lstStyle/>
          <a:p>
            <a:pPr lvl="2"/>
            <a:r>
              <a:rPr lang="cs-CZ" dirty="0" smtClean="0"/>
              <a:t>1) ZAPOJENA DO OBVODU  </a:t>
            </a:r>
          </a:p>
          <a:p>
            <a:pPr marL="640080" lvl="2" indent="0">
              <a:buNone/>
            </a:pPr>
            <a:r>
              <a:rPr lang="cs-CZ" dirty="0" smtClean="0"/>
              <a:t>         V </a:t>
            </a:r>
            <a:r>
              <a:rPr lang="cs-CZ" u="sng" dirty="0" smtClean="0"/>
              <a:t>PROPUSTNÉM SMĚRU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75289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POLOVODIČOVÁ DIODA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132856"/>
            <a:ext cx="7766248" cy="4176464"/>
          </a:xfrm>
        </p:spPr>
        <p:txBody>
          <a:bodyPr>
            <a:norm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e používá k USMĚRNĚNÍ STŘÍDAVÉHO PROUDU  na STEJNOSMĚRNÝ </a:t>
            </a:r>
          </a:p>
          <a:p>
            <a:r>
              <a:rPr lang="cs-CZ" sz="3200" dirty="0" smtClean="0"/>
              <a:t>JE-LI ZAPOJENA DO ELEKTRICKÉHO OBVODU SE ZDROJEM STŘÍDAVÉHO NAPĚTÍ, PROCHÁZÍ OBVODEM </a:t>
            </a:r>
            <a:r>
              <a:rPr lang="cs-CZ" sz="3200" u="sng" dirty="0" smtClean="0"/>
              <a:t>STEJNOSMĚRNÝ PROUD</a:t>
            </a:r>
          </a:p>
        </p:txBody>
      </p:sp>
    </p:spTree>
    <p:extLst>
      <p:ext uri="{BB962C8B-B14F-4D97-AF65-F5344CB8AC3E}">
        <p14:creationId xmlns:p14="http://schemas.microsoft.com/office/powerpoint/2010/main" xmlns="" val="341667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POLOVODIČOVÝCH DIOD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v měřících </a:t>
            </a:r>
            <a:r>
              <a:rPr lang="cs-CZ" sz="3200" dirty="0" smtClean="0"/>
              <a:t>přístrojích</a:t>
            </a:r>
          </a:p>
          <a:p>
            <a:r>
              <a:rPr lang="cs-CZ" sz="3200" dirty="0" smtClean="0"/>
              <a:t>v nabíječkách akumulátorů</a:t>
            </a:r>
          </a:p>
          <a:p>
            <a:r>
              <a:rPr lang="cs-CZ" sz="3200" dirty="0" smtClean="0"/>
              <a:t>v </a:t>
            </a:r>
            <a:r>
              <a:rPr lang="cs-CZ" sz="3200" dirty="0"/>
              <a:t>některých </a:t>
            </a:r>
            <a:r>
              <a:rPr lang="cs-CZ" sz="3200" dirty="0" smtClean="0"/>
              <a:t>lokomotivách</a:t>
            </a:r>
          </a:p>
          <a:p>
            <a:r>
              <a:rPr lang="cs-CZ" sz="3200" dirty="0" smtClean="0"/>
              <a:t>v televizorech</a:t>
            </a:r>
          </a:p>
          <a:p>
            <a:r>
              <a:rPr lang="cs-CZ" sz="3200" dirty="0" smtClean="0"/>
              <a:t>v počítačích</a:t>
            </a:r>
          </a:p>
          <a:p>
            <a:r>
              <a:rPr lang="cs-CZ" sz="3200" dirty="0" smtClean="0"/>
              <a:t> </a:t>
            </a:r>
            <a:r>
              <a:rPr lang="cs-CZ" sz="3200" dirty="0"/>
              <a:t>v CD i </a:t>
            </a:r>
            <a:r>
              <a:rPr lang="cs-CZ" sz="3200" dirty="0" smtClean="0"/>
              <a:t>DVD </a:t>
            </a:r>
            <a:r>
              <a:rPr lang="cs-CZ" sz="3200" dirty="0" smtClean="0"/>
              <a:t>přehrávačích</a:t>
            </a:r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760369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 err="1" smtClean="0"/>
              <a:t>Rauner</a:t>
            </a:r>
            <a:r>
              <a:rPr lang="cs-CZ" dirty="0"/>
              <a:t>, Karel: Fyzika pro 9. ročník základní školy a víceletá gymnázia, Praha, Nakladatelství Prometheus, 2000, ISBN 978-80-7238-617-8, </a:t>
            </a:r>
            <a:r>
              <a:rPr lang="cs-CZ" dirty="0" smtClean="0"/>
              <a:t>46-47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1633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126</TotalTime>
  <Words>358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Sketchbook</vt:lpstr>
      <vt:lpstr>Snímek 1</vt:lpstr>
      <vt:lpstr>ANOTACE:</vt:lpstr>
      <vt:lpstr>PILOTÁŽ:</vt:lpstr>
      <vt:lpstr>UČEBNICE:</vt:lpstr>
      <vt:lpstr>PN PŘECHOD</vt:lpstr>
      <vt:lpstr>PN PŘECHOD</vt:lpstr>
      <vt:lpstr>POLOVODIČOVÁ DIODA</vt:lpstr>
      <vt:lpstr>POLOVODIČOVÁ DIODA</vt:lpstr>
      <vt:lpstr>POLOVODIČOVÁ DIODA</vt:lpstr>
      <vt:lpstr>VYUŽITÍ POLOVODIČOVÝCH DIOD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PN PŘECHOD</dc:title>
  <dc:creator>pc</dc:creator>
  <cp:lastModifiedBy>Dum</cp:lastModifiedBy>
  <cp:revision>19</cp:revision>
  <dcterms:created xsi:type="dcterms:W3CDTF">2012-05-12T19:59:51Z</dcterms:created>
  <dcterms:modified xsi:type="dcterms:W3CDTF">2013-10-08T21:06:04Z</dcterms:modified>
</cp:coreProperties>
</file>