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4" r:id="rId2"/>
    <p:sldId id="263" r:id="rId3"/>
    <p:sldId id="256" r:id="rId4"/>
    <p:sldId id="258" r:id="rId5"/>
    <p:sldId id="262" r:id="rId6"/>
    <p:sldId id="257" r:id="rId7"/>
    <p:sldId id="259" r:id="rId8"/>
    <p:sldId id="260" r:id="rId9"/>
    <p:sldId id="261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A2B2-DEE0-4C77-8B40-702D35A8C9C1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74F4E-6BAD-4B55-9490-F14868AD62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A2B2-DEE0-4C77-8B40-702D35A8C9C1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74F4E-6BAD-4B55-9490-F14868AD62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A2B2-DEE0-4C77-8B40-702D35A8C9C1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74F4E-6BAD-4B55-9490-F14868AD62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A2B2-DEE0-4C77-8B40-702D35A8C9C1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74F4E-6BAD-4B55-9490-F14868AD62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A2B2-DEE0-4C77-8B40-702D35A8C9C1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74F4E-6BAD-4B55-9490-F14868AD62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A2B2-DEE0-4C77-8B40-702D35A8C9C1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74F4E-6BAD-4B55-9490-F14868AD62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A2B2-DEE0-4C77-8B40-702D35A8C9C1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74F4E-6BAD-4B55-9490-F14868AD62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A2B2-DEE0-4C77-8B40-702D35A8C9C1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74F4E-6BAD-4B55-9490-F14868AD62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A2B2-DEE0-4C77-8B40-702D35A8C9C1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74F4E-6BAD-4B55-9490-F14868AD6218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A2B2-DEE0-4C77-8B40-702D35A8C9C1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74F4E-6BAD-4B55-9490-F14868AD62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FA2B2-DEE0-4C77-8B40-702D35A8C9C1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74F4E-6BAD-4B55-9490-F14868AD62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5FA2B2-DEE0-4C77-8B40-702D35A8C9C1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E74F4E-6BAD-4B55-9490-F14868AD6218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9.wmf"/><Relationship Id="rId7" Type="http://schemas.openxmlformats.org/officeDocument/2006/relationships/image" Target="../media/image6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jpeg"/><Relationship Id="rId4" Type="http://schemas.openxmlformats.org/officeDocument/2006/relationships/image" Target="../media/image10.wmf"/><Relationship Id="rId9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429951"/>
          </a:xfrm>
        </p:spPr>
        <p:txBody>
          <a:bodyPr>
            <a:normAutofit fontScale="55000" lnSpcReduction="20000"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</a:t>
            </a:r>
            <a:r>
              <a:rPr lang="cs-CZ" dirty="0" smtClean="0"/>
              <a:t>ANGLICKÝ JAZYK</a:t>
            </a:r>
            <a:endParaRPr lang="cs-CZ" dirty="0"/>
          </a:p>
          <a:p>
            <a:r>
              <a:rPr lang="cs-CZ" dirty="0"/>
              <a:t>ROČNÍK</a:t>
            </a:r>
            <a:r>
              <a:rPr lang="cs-CZ" dirty="0" smtClean="0"/>
              <a:t>: OSMÝ</a:t>
            </a:r>
            <a:endParaRPr lang="cs-CZ" dirty="0"/>
          </a:p>
          <a:p>
            <a:r>
              <a:rPr lang="cs-CZ" dirty="0"/>
              <a:t>TÉMA</a:t>
            </a:r>
            <a:r>
              <a:rPr lang="cs-CZ" dirty="0" smtClean="0"/>
              <a:t>: BRITSKÁ MĚNA</a:t>
            </a:r>
            <a:endParaRPr lang="cs-CZ" dirty="0"/>
          </a:p>
          <a:p>
            <a:r>
              <a:rPr lang="cs-CZ" dirty="0"/>
              <a:t>AUTOR</a:t>
            </a:r>
            <a:r>
              <a:rPr lang="cs-CZ" dirty="0" smtClean="0"/>
              <a:t>: Mgr. IVANA ZLÁMALOVÁ</a:t>
            </a:r>
            <a:endParaRPr lang="cs-CZ" dirty="0"/>
          </a:p>
          <a:p>
            <a:r>
              <a:rPr lang="cs-CZ" dirty="0"/>
              <a:t>DATUM VYTVOŘENÍ</a:t>
            </a:r>
            <a:r>
              <a:rPr lang="cs-CZ" dirty="0" smtClean="0"/>
              <a:t>: 11. 1. </a:t>
            </a:r>
            <a:r>
              <a:rPr lang="cs-CZ" smtClean="0"/>
              <a:t>2013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>
                <a:solidFill>
                  <a:srgbClr val="C00000"/>
                </a:solidFill>
              </a:rPr>
              <a:t>VY_32_INOVACE_ </a:t>
            </a:r>
            <a:r>
              <a:rPr lang="cs-CZ" sz="2800" b="1" dirty="0" smtClean="0">
                <a:solidFill>
                  <a:srgbClr val="C00000"/>
                </a:solidFill>
              </a:rPr>
              <a:t>49_IZ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764704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92729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568952" cy="4051437"/>
          </a:xfrm>
        </p:spPr>
        <p:txBody>
          <a:bodyPr>
            <a:normAutofit fontScale="85000" lnSpcReduction="10000"/>
          </a:bodyPr>
          <a:lstStyle/>
          <a:p>
            <a:r>
              <a:rPr lang="cs-CZ" u="sng" dirty="0" smtClean="0"/>
              <a:t>ANOTACE:</a:t>
            </a:r>
          </a:p>
          <a:p>
            <a:pPr marL="0" indent="0">
              <a:buNone/>
            </a:pPr>
            <a:r>
              <a:rPr lang="cs-CZ" dirty="0" smtClean="0"/>
              <a:t>    Práce je určena pro žáky osmých tříd. Je zaměřena na britskou měnu. Žáci  se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seznámí s pojmy libra a pence. V jednoduchém dialogu si zopakují základní fráze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při nakupování a dokáží správně uvést ceny výrobků v britské měně. </a:t>
            </a:r>
            <a:r>
              <a:rPr lang="cs-CZ" dirty="0"/>
              <a:t>Do hodiny je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vhodné </a:t>
            </a:r>
            <a:r>
              <a:rPr lang="cs-CZ" dirty="0"/>
              <a:t>přinést na ukázku britské </a:t>
            </a:r>
            <a:r>
              <a:rPr lang="cs-CZ" dirty="0" smtClean="0"/>
              <a:t>peníze</a:t>
            </a:r>
            <a:r>
              <a:rPr lang="cs-CZ" dirty="0"/>
              <a:t>. </a:t>
            </a:r>
            <a:r>
              <a:rPr lang="cs-CZ" dirty="0" smtClean="0"/>
              <a:t>Májí-</a:t>
            </a:r>
            <a:r>
              <a:rPr lang="cs-CZ" dirty="0" err="1" smtClean="0"/>
              <a:t>li</a:t>
            </a:r>
            <a:r>
              <a:rPr lang="cs-CZ" dirty="0" smtClean="0"/>
              <a:t> </a:t>
            </a:r>
            <a:r>
              <a:rPr lang="cs-CZ" dirty="0"/>
              <a:t>vyučující </a:t>
            </a:r>
            <a:r>
              <a:rPr lang="cs-CZ" dirty="0" smtClean="0"/>
              <a:t>nebo </a:t>
            </a:r>
            <a:r>
              <a:rPr lang="cs-CZ" dirty="0"/>
              <a:t>děti výrobky či </a:t>
            </a:r>
            <a:r>
              <a:rPr lang="cs-CZ" dirty="0" smtClean="0"/>
              <a:t>obaly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od </a:t>
            </a:r>
            <a:r>
              <a:rPr lang="cs-CZ" dirty="0"/>
              <a:t>výrobků </a:t>
            </a:r>
            <a:r>
              <a:rPr lang="cs-CZ" dirty="0" smtClean="0"/>
              <a:t> zakoupených </a:t>
            </a:r>
            <a:r>
              <a:rPr lang="cs-CZ" dirty="0"/>
              <a:t>v Británii, opět </a:t>
            </a:r>
            <a:r>
              <a:rPr lang="cs-CZ" dirty="0" smtClean="0"/>
              <a:t>je dobré </a:t>
            </a:r>
            <a:r>
              <a:rPr lang="cs-CZ" dirty="0"/>
              <a:t>je přinést. Žáci </a:t>
            </a:r>
            <a:r>
              <a:rPr lang="cs-CZ" dirty="0" smtClean="0"/>
              <a:t>pak pracují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 konkrétními předměty. </a:t>
            </a:r>
          </a:p>
          <a:p>
            <a:r>
              <a:rPr lang="cs-CZ" u="sng" dirty="0" smtClean="0"/>
              <a:t>PILOTÁŽ: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Práce byla pilotovaná v osmé třídě. Žáci byli seznámeni s platidly v Británii. Někteří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dokázali uvést i skutečný kurz měny. Dialog dostali vytištěný. Nejprve v něm hledali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výrazy s podobným významem, pak ho předváděli ve dvojicích. Na závěr vymýšleli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své vlastní dialogy.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1933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3717032"/>
            <a:ext cx="7117180" cy="1470025"/>
          </a:xfrm>
        </p:spPr>
        <p:txBody>
          <a:bodyPr/>
          <a:lstStyle/>
          <a:p>
            <a:r>
              <a:rPr lang="cs-CZ" sz="5400" dirty="0" smtClean="0"/>
              <a:t>MONEY IN BRITAIN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pc\AppData\Local\Microsoft\Windows\Temporary Internet Files\Content.IE5\LVFO2N70\MC90043041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764704"/>
            <a:ext cx="3888432" cy="3168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0160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MONEY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 libra se dělí na 100 pencí: </a:t>
            </a:r>
          </a:p>
          <a:p>
            <a:pPr marL="0" indent="0">
              <a:buNone/>
            </a:pPr>
            <a:r>
              <a:rPr lang="cs-CZ" dirty="0" smtClean="0">
                <a:latin typeface="Calibri"/>
              </a:rPr>
              <a:t>       £1 = 100 pence/ 100p</a:t>
            </a:r>
          </a:p>
          <a:p>
            <a:pPr marL="0" indent="0">
              <a:buNone/>
            </a:pPr>
            <a:endParaRPr lang="cs-CZ" dirty="0">
              <a:latin typeface="Calibri"/>
            </a:endParaRPr>
          </a:p>
          <a:p>
            <a:pPr marL="0" indent="0">
              <a:buNone/>
            </a:pPr>
            <a:r>
              <a:rPr lang="cs-CZ" dirty="0" smtClean="0">
                <a:latin typeface="Calibri"/>
              </a:rPr>
              <a:t>1p            a/ </a:t>
            </a:r>
            <a:r>
              <a:rPr lang="cs-CZ" dirty="0" err="1" smtClean="0">
                <a:latin typeface="Calibri"/>
              </a:rPr>
              <a:t>one</a:t>
            </a:r>
            <a:r>
              <a:rPr lang="cs-CZ" dirty="0" smtClean="0">
                <a:latin typeface="Calibri"/>
              </a:rPr>
              <a:t> penny </a:t>
            </a:r>
          </a:p>
          <a:p>
            <a:pPr marL="0" indent="0">
              <a:buNone/>
            </a:pPr>
            <a:r>
              <a:rPr lang="cs-CZ" dirty="0" smtClean="0">
                <a:latin typeface="Calibri"/>
              </a:rPr>
              <a:t>2p            </a:t>
            </a:r>
            <a:r>
              <a:rPr lang="cs-CZ" dirty="0" err="1" smtClean="0">
                <a:latin typeface="Calibri"/>
              </a:rPr>
              <a:t>two</a:t>
            </a:r>
            <a:r>
              <a:rPr lang="cs-CZ" dirty="0" smtClean="0">
                <a:latin typeface="Calibri"/>
              </a:rPr>
              <a:t> pence</a:t>
            </a:r>
          </a:p>
          <a:p>
            <a:pPr marL="0" indent="0">
              <a:buNone/>
            </a:pPr>
            <a:r>
              <a:rPr lang="cs-CZ" dirty="0" smtClean="0">
                <a:latin typeface="Calibri"/>
              </a:rPr>
              <a:t>50p          </a:t>
            </a:r>
            <a:r>
              <a:rPr lang="cs-CZ" dirty="0" err="1" smtClean="0">
                <a:latin typeface="Calibri"/>
              </a:rPr>
              <a:t>fifty</a:t>
            </a:r>
            <a:r>
              <a:rPr lang="cs-CZ" dirty="0" smtClean="0">
                <a:latin typeface="Calibri"/>
              </a:rPr>
              <a:t> pence</a:t>
            </a:r>
          </a:p>
          <a:p>
            <a:pPr marL="0" indent="0">
              <a:buNone/>
            </a:pPr>
            <a:r>
              <a:rPr lang="cs-CZ" dirty="0" smtClean="0">
                <a:latin typeface="Calibri"/>
              </a:rPr>
              <a:t>£1            a/</a:t>
            </a:r>
            <a:r>
              <a:rPr lang="cs-CZ" dirty="0" err="1" smtClean="0">
                <a:latin typeface="Calibri"/>
              </a:rPr>
              <a:t>one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pound</a:t>
            </a:r>
            <a:endParaRPr lang="cs-CZ" dirty="0" smtClean="0">
              <a:latin typeface="Calibri"/>
            </a:endParaRPr>
          </a:p>
          <a:p>
            <a:pPr marL="0" indent="0">
              <a:buNone/>
            </a:pPr>
            <a:r>
              <a:rPr lang="cs-CZ" dirty="0" smtClean="0">
                <a:latin typeface="Calibri"/>
              </a:rPr>
              <a:t>£5            </a:t>
            </a:r>
            <a:r>
              <a:rPr lang="cs-CZ" dirty="0" err="1" smtClean="0">
                <a:latin typeface="Calibri"/>
              </a:rPr>
              <a:t>five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pounds</a:t>
            </a:r>
            <a:endParaRPr lang="cs-CZ" dirty="0">
              <a:latin typeface="Calibri"/>
            </a:endParaRPr>
          </a:p>
          <a:p>
            <a:pPr marL="0" indent="0">
              <a:buNone/>
            </a:pPr>
            <a:r>
              <a:rPr lang="cs-CZ" dirty="0">
                <a:latin typeface="Calibri"/>
              </a:rPr>
              <a:t>£</a:t>
            </a:r>
            <a:r>
              <a:rPr lang="cs-CZ" dirty="0" smtClean="0">
                <a:latin typeface="Calibri"/>
              </a:rPr>
              <a:t>10.99    ten  </a:t>
            </a:r>
            <a:r>
              <a:rPr lang="cs-CZ" dirty="0" err="1" smtClean="0">
                <a:latin typeface="Calibri"/>
              </a:rPr>
              <a:t>pounds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ninety-nine</a:t>
            </a:r>
            <a:endParaRPr lang="cs-CZ" dirty="0" smtClean="0">
              <a:latin typeface="Calibri"/>
            </a:endParaRPr>
          </a:p>
          <a:p>
            <a:pPr marL="0" indent="0">
              <a:buNone/>
            </a:pPr>
            <a:r>
              <a:rPr lang="cs-CZ" dirty="0">
                <a:latin typeface="Calibri"/>
              </a:rPr>
              <a:t> </a:t>
            </a:r>
            <a:r>
              <a:rPr lang="cs-CZ" dirty="0" smtClean="0">
                <a:latin typeface="Calibri"/>
              </a:rPr>
              <a:t>                / ten </a:t>
            </a:r>
            <a:r>
              <a:rPr lang="cs-CZ" dirty="0" err="1" smtClean="0">
                <a:latin typeface="Calibri"/>
              </a:rPr>
              <a:t>ninety-nine</a:t>
            </a:r>
            <a:r>
              <a:rPr lang="cs-CZ" dirty="0" smtClean="0">
                <a:latin typeface="Calibri"/>
              </a:rPr>
              <a:t> </a:t>
            </a:r>
            <a:endParaRPr lang="cs-CZ" dirty="0">
              <a:latin typeface="Calibri"/>
            </a:endParaRPr>
          </a:p>
          <a:p>
            <a:pPr marL="0" indent="0">
              <a:buNone/>
            </a:pPr>
            <a:endParaRPr lang="cs-CZ" dirty="0" smtClean="0">
              <a:latin typeface="Calibri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pc\AppData\Local\Microsoft\Windows\Temporary Internet Files\Content.IE5\JGRX34T0\MC9003392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124744"/>
            <a:ext cx="2376264" cy="2291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c\AppData\Local\Microsoft\Windows\Temporary Internet Files\Content.IE5\LAK7K1R4\MC9004084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2234" y="3717032"/>
            <a:ext cx="2211740" cy="2428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c\AppData\Local\Microsoft\Windows\Temporary Internet Files\Content.IE5\8050OUB5\MC9004303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6236" y="3743463"/>
            <a:ext cx="1854200" cy="1577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c\AppData\Local\Microsoft\Windows\Temporary Internet Files\Content.IE5\LVFO2N70\MC90001589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1167" y="2639599"/>
            <a:ext cx="2045129" cy="1646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1818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Remember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501959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Při udávání cen lze v hovorové angličtině místo penny / pence vyslovit pouze zkratku p /</a:t>
            </a:r>
            <a:r>
              <a:rPr lang="cs-CZ" sz="3200" dirty="0" err="1" smtClean="0">
                <a:solidFill>
                  <a:schemeClr val="bg1"/>
                </a:solidFill>
              </a:rPr>
              <a:t>pi</a:t>
            </a:r>
            <a:r>
              <a:rPr lang="cs-CZ" sz="3200" dirty="0" smtClean="0">
                <a:solidFill>
                  <a:schemeClr val="bg1"/>
                </a:solidFill>
              </a:rPr>
              <a:t>:/.</a:t>
            </a:r>
          </a:p>
          <a:p>
            <a:pPr marL="0" indent="0">
              <a:buNone/>
            </a:pP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 </a:t>
            </a:r>
            <a:r>
              <a:rPr lang="cs-CZ" sz="3200" dirty="0" err="1" smtClean="0">
                <a:solidFill>
                  <a:schemeClr val="bg1"/>
                </a:solidFill>
              </a:rPr>
              <a:t>It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only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3200" dirty="0" err="1" smtClean="0">
                <a:solidFill>
                  <a:schemeClr val="bg1"/>
                </a:solidFill>
              </a:rPr>
              <a:t>costs</a:t>
            </a:r>
            <a:r>
              <a:rPr lang="cs-CZ" sz="3200" dirty="0" smtClean="0">
                <a:solidFill>
                  <a:schemeClr val="bg1"/>
                </a:solidFill>
              </a:rPr>
              <a:t> 50p ( </a:t>
            </a:r>
            <a:r>
              <a:rPr lang="cs-CZ" sz="3200" dirty="0" err="1" smtClean="0">
                <a:solidFill>
                  <a:schemeClr val="bg1"/>
                </a:solidFill>
              </a:rPr>
              <a:t>fifty</a:t>
            </a:r>
            <a:r>
              <a:rPr lang="cs-CZ" sz="3200" dirty="0" smtClean="0">
                <a:solidFill>
                  <a:schemeClr val="bg1"/>
                </a:solidFill>
              </a:rPr>
              <a:t> p ).</a:t>
            </a:r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4098" name="Picture 2" descr="C:\Users\pc\AppData\Local\Microsoft\Windows\Temporary Internet Files\Content.IE5\JGRX34T0\MC90043984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836712"/>
            <a:ext cx="2880320" cy="1811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0857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9"/>
            <a:ext cx="8496944" cy="1008112"/>
          </a:xfrm>
        </p:spPr>
        <p:txBody>
          <a:bodyPr/>
          <a:lstStyle/>
          <a:p>
            <a:r>
              <a:rPr lang="cs-CZ" sz="2000" dirty="0" err="1" smtClean="0">
                <a:solidFill>
                  <a:schemeClr val="bg1"/>
                </a:solidFill>
              </a:rPr>
              <a:t>Read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the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dialogue</a:t>
            </a:r>
            <a:r>
              <a:rPr lang="cs-CZ" sz="2000" dirty="0" smtClean="0">
                <a:solidFill>
                  <a:schemeClr val="bg1"/>
                </a:solidFill>
              </a:rPr>
              <a:t>. Jane </a:t>
            </a:r>
            <a:r>
              <a:rPr lang="cs-CZ" sz="2000" dirty="0" err="1" smtClean="0">
                <a:solidFill>
                  <a:schemeClr val="bg1"/>
                </a:solidFill>
              </a:rPr>
              <a:t>is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at</a:t>
            </a:r>
            <a:r>
              <a:rPr lang="cs-CZ" sz="2000" dirty="0" smtClean="0">
                <a:solidFill>
                  <a:schemeClr val="bg1"/>
                </a:solidFill>
              </a:rPr>
              <a:t> a </a:t>
            </a:r>
            <a:r>
              <a:rPr lang="cs-CZ" sz="2000" dirty="0" err="1" smtClean="0">
                <a:solidFill>
                  <a:schemeClr val="bg1"/>
                </a:solidFill>
              </a:rPr>
              <a:t>shop</a:t>
            </a:r>
            <a:r>
              <a:rPr lang="cs-CZ" sz="2000" dirty="0" smtClean="0">
                <a:solidFill>
                  <a:schemeClr val="bg1"/>
                </a:solidFill>
              </a:rPr>
              <a:t>. </a:t>
            </a:r>
            <a:r>
              <a:rPr lang="cs-CZ" sz="2000" dirty="0" err="1" smtClean="0">
                <a:solidFill>
                  <a:schemeClr val="bg1"/>
                </a:solidFill>
              </a:rPr>
              <a:t>What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is</a:t>
            </a:r>
            <a:r>
              <a:rPr lang="cs-CZ" sz="2000" dirty="0" smtClean="0">
                <a:solidFill>
                  <a:schemeClr val="bg1"/>
                </a:solidFill>
              </a:rPr>
              <a:t> Jane </a:t>
            </a:r>
            <a:r>
              <a:rPr lang="cs-CZ" sz="2000" dirty="0" err="1" smtClean="0">
                <a:solidFill>
                  <a:schemeClr val="bg1"/>
                </a:solidFill>
              </a:rPr>
              <a:t>buying</a:t>
            </a:r>
            <a:r>
              <a:rPr lang="cs-CZ" sz="2000" dirty="0" smtClean="0">
                <a:solidFill>
                  <a:schemeClr val="bg1"/>
                </a:solidFill>
              </a:rPr>
              <a:t>?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9"/>
            <a:ext cx="8496944" cy="5256584"/>
          </a:xfrm>
        </p:spPr>
        <p:txBody>
          <a:bodyPr>
            <a:normAutofit fontScale="92500" lnSpcReduction="20000"/>
          </a:bodyPr>
          <a:lstStyle/>
          <a:p>
            <a:r>
              <a:rPr lang="cs-CZ" dirty="0" err="1" smtClean="0">
                <a:solidFill>
                  <a:srgbClr val="7030A0"/>
                </a:solidFill>
              </a:rPr>
              <a:t>Shop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assistant</a:t>
            </a:r>
            <a:r>
              <a:rPr lang="cs-CZ" dirty="0" smtClean="0">
                <a:solidFill>
                  <a:srgbClr val="7030A0"/>
                </a:solidFill>
              </a:rPr>
              <a:t>: </a:t>
            </a:r>
            <a:r>
              <a:rPr lang="cs-CZ" dirty="0" err="1" smtClean="0">
                <a:solidFill>
                  <a:srgbClr val="7030A0"/>
                </a:solidFill>
              </a:rPr>
              <a:t>Good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afternoon</a:t>
            </a:r>
            <a:r>
              <a:rPr lang="cs-CZ" dirty="0" smtClean="0">
                <a:solidFill>
                  <a:srgbClr val="7030A0"/>
                </a:solidFill>
              </a:rPr>
              <a:t>. </a:t>
            </a:r>
            <a:r>
              <a:rPr lang="cs-CZ" dirty="0" err="1" smtClean="0">
                <a:solidFill>
                  <a:srgbClr val="7030A0"/>
                </a:solidFill>
              </a:rPr>
              <a:t>What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can</a:t>
            </a:r>
            <a:r>
              <a:rPr lang="cs-CZ" dirty="0" smtClean="0">
                <a:solidFill>
                  <a:srgbClr val="7030A0"/>
                </a:solidFill>
              </a:rPr>
              <a:t> I do </a:t>
            </a:r>
            <a:r>
              <a:rPr lang="cs-CZ" dirty="0" err="1" smtClean="0">
                <a:solidFill>
                  <a:srgbClr val="7030A0"/>
                </a:solidFill>
              </a:rPr>
              <a:t>for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you</a:t>
            </a:r>
            <a:r>
              <a:rPr lang="cs-CZ" dirty="0" smtClean="0">
                <a:solidFill>
                  <a:srgbClr val="7030A0"/>
                </a:solidFill>
              </a:rPr>
              <a:t>?</a:t>
            </a:r>
          </a:p>
          <a:p>
            <a:r>
              <a:rPr lang="cs-CZ" dirty="0" smtClean="0"/>
              <a:t>Jane:              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afternoon</a:t>
            </a:r>
            <a:r>
              <a:rPr lang="cs-CZ" dirty="0" smtClean="0"/>
              <a:t>. I </a:t>
            </a:r>
            <a:r>
              <a:rPr lang="cs-CZ" dirty="0" err="1" smtClean="0"/>
              <a:t>want</a:t>
            </a:r>
            <a:r>
              <a:rPr lang="cs-CZ" dirty="0" smtClean="0"/>
              <a:t> to </a:t>
            </a:r>
            <a:r>
              <a:rPr lang="cs-CZ" dirty="0" err="1" smtClean="0"/>
              <a:t>buy</a:t>
            </a:r>
            <a:r>
              <a:rPr lang="cs-CZ" dirty="0" smtClean="0"/>
              <a:t> a </a:t>
            </a:r>
            <a:r>
              <a:rPr lang="cs-CZ" dirty="0" err="1" smtClean="0"/>
              <a:t>souvenir</a:t>
            </a:r>
            <a:r>
              <a:rPr lang="cs-CZ" dirty="0" smtClean="0"/>
              <a:t>.</a:t>
            </a:r>
          </a:p>
          <a:p>
            <a:r>
              <a:rPr lang="cs-CZ" dirty="0" err="1" smtClean="0">
                <a:solidFill>
                  <a:srgbClr val="7030A0"/>
                </a:solidFill>
              </a:rPr>
              <a:t>Shop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assistent</a:t>
            </a:r>
            <a:r>
              <a:rPr lang="cs-CZ" dirty="0" smtClean="0">
                <a:solidFill>
                  <a:srgbClr val="7030A0"/>
                </a:solidFill>
              </a:rPr>
              <a:t>: </a:t>
            </a:r>
            <a:r>
              <a:rPr lang="cs-CZ" dirty="0" err="1" smtClean="0">
                <a:solidFill>
                  <a:srgbClr val="7030A0"/>
                </a:solidFill>
              </a:rPr>
              <a:t>What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about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</a:rPr>
              <a:t>this</a:t>
            </a:r>
            <a:r>
              <a:rPr lang="cs-CZ" b="1" dirty="0" smtClean="0">
                <a:solidFill>
                  <a:srgbClr val="7030A0"/>
                </a:solidFill>
              </a:rPr>
              <a:t> cap</a:t>
            </a:r>
            <a:r>
              <a:rPr lang="cs-CZ" dirty="0" smtClean="0">
                <a:solidFill>
                  <a:srgbClr val="7030A0"/>
                </a:solidFill>
              </a:rPr>
              <a:t>?</a:t>
            </a:r>
          </a:p>
          <a:p>
            <a:r>
              <a:rPr lang="cs-CZ" dirty="0" smtClean="0"/>
              <a:t>Jane:                </a:t>
            </a:r>
            <a:r>
              <a:rPr lang="cs-CZ" dirty="0" err="1" smtClean="0"/>
              <a:t>It‘s</a:t>
            </a:r>
            <a:r>
              <a:rPr lang="cs-CZ" dirty="0" smtClean="0"/>
              <a:t> very nice. </a:t>
            </a:r>
            <a:r>
              <a:rPr lang="cs-CZ" dirty="0" err="1" smtClean="0"/>
              <a:t>How</a:t>
            </a:r>
            <a:r>
              <a:rPr lang="cs-CZ" dirty="0" smtClean="0"/>
              <a:t> much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</a:p>
          <a:p>
            <a:r>
              <a:rPr lang="cs-CZ" dirty="0" err="1" smtClean="0">
                <a:solidFill>
                  <a:srgbClr val="7030A0"/>
                </a:solidFill>
              </a:rPr>
              <a:t>Shop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assistant</a:t>
            </a:r>
            <a:r>
              <a:rPr lang="cs-CZ" dirty="0" smtClean="0">
                <a:solidFill>
                  <a:srgbClr val="7030A0"/>
                </a:solidFill>
              </a:rPr>
              <a:t>: </a:t>
            </a:r>
            <a:r>
              <a:rPr lang="cs-CZ" dirty="0" err="1" smtClean="0">
                <a:solidFill>
                  <a:srgbClr val="7030A0"/>
                </a:solidFill>
              </a:rPr>
              <a:t>It‘s</a:t>
            </a:r>
            <a:r>
              <a:rPr lang="cs-CZ" dirty="0" smtClean="0">
                <a:solidFill>
                  <a:srgbClr val="7030A0"/>
                </a:solidFill>
              </a:rPr>
              <a:t>  </a:t>
            </a:r>
            <a:r>
              <a:rPr lang="cs-CZ" b="1" dirty="0" smtClean="0">
                <a:solidFill>
                  <a:srgbClr val="7030A0"/>
                </a:solidFill>
                <a:latin typeface="Calibri"/>
              </a:rPr>
              <a:t>£ </a:t>
            </a:r>
            <a:r>
              <a:rPr lang="cs-CZ" b="1" dirty="0" smtClean="0">
                <a:solidFill>
                  <a:srgbClr val="7030A0"/>
                </a:solidFill>
              </a:rPr>
              <a:t>8. 00</a:t>
            </a:r>
            <a:r>
              <a:rPr lang="cs-CZ" dirty="0" smtClean="0">
                <a:solidFill>
                  <a:srgbClr val="7030A0"/>
                </a:solidFill>
              </a:rPr>
              <a:t>.</a:t>
            </a:r>
          </a:p>
          <a:p>
            <a:r>
              <a:rPr lang="cs-CZ" dirty="0" smtClean="0"/>
              <a:t>Jane:               </a:t>
            </a:r>
            <a:r>
              <a:rPr lang="cs-CZ" dirty="0" err="1" smtClean="0"/>
              <a:t>Can</a:t>
            </a:r>
            <a:r>
              <a:rPr lang="cs-CZ" dirty="0" smtClean="0"/>
              <a:t> 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b="1" dirty="0" err="1" smtClean="0"/>
              <a:t>one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?</a:t>
            </a:r>
          </a:p>
          <a:p>
            <a:r>
              <a:rPr lang="cs-CZ" dirty="0" err="1" smtClean="0">
                <a:solidFill>
                  <a:srgbClr val="7030A0"/>
                </a:solidFill>
              </a:rPr>
              <a:t>Shop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assistant</a:t>
            </a:r>
            <a:r>
              <a:rPr lang="cs-CZ" dirty="0" smtClean="0">
                <a:solidFill>
                  <a:srgbClr val="7030A0"/>
                </a:solidFill>
              </a:rPr>
              <a:t>: </a:t>
            </a:r>
            <a:r>
              <a:rPr lang="cs-CZ" dirty="0" err="1" smtClean="0">
                <a:solidFill>
                  <a:srgbClr val="7030A0"/>
                </a:solidFill>
              </a:rPr>
              <a:t>Sure</a:t>
            </a:r>
            <a:r>
              <a:rPr lang="cs-CZ" dirty="0" smtClean="0">
                <a:solidFill>
                  <a:srgbClr val="7030A0"/>
                </a:solidFill>
              </a:rPr>
              <a:t>. </a:t>
            </a:r>
            <a:r>
              <a:rPr lang="cs-CZ" dirty="0" err="1" smtClean="0">
                <a:solidFill>
                  <a:srgbClr val="7030A0"/>
                </a:solidFill>
              </a:rPr>
              <a:t>That‘s</a:t>
            </a:r>
            <a:r>
              <a:rPr lang="cs-CZ" dirty="0" smtClean="0">
                <a:solidFill>
                  <a:srgbClr val="7030A0"/>
                </a:solidFill>
              </a:rPr>
              <a:t>  </a:t>
            </a:r>
            <a:r>
              <a:rPr lang="cs-CZ" b="1" dirty="0" smtClean="0">
                <a:solidFill>
                  <a:srgbClr val="7030A0"/>
                </a:solidFill>
                <a:latin typeface="Calibri"/>
              </a:rPr>
              <a:t>£</a:t>
            </a:r>
            <a:r>
              <a:rPr lang="cs-CZ" b="1" dirty="0">
                <a:solidFill>
                  <a:srgbClr val="7030A0"/>
                </a:solidFill>
              </a:rPr>
              <a:t> </a:t>
            </a:r>
            <a:r>
              <a:rPr lang="cs-CZ" b="1" dirty="0" smtClean="0">
                <a:solidFill>
                  <a:srgbClr val="7030A0"/>
                </a:solidFill>
              </a:rPr>
              <a:t>8.00</a:t>
            </a:r>
            <a:r>
              <a:rPr lang="cs-CZ" dirty="0" smtClean="0">
                <a:solidFill>
                  <a:srgbClr val="7030A0"/>
                </a:solidFill>
              </a:rPr>
              <a:t>.</a:t>
            </a:r>
          </a:p>
          <a:p>
            <a:r>
              <a:rPr lang="cs-CZ" dirty="0" smtClean="0"/>
              <a:t>Jane:               </a:t>
            </a:r>
            <a:r>
              <a:rPr lang="cs-CZ" dirty="0" err="1" smtClean="0"/>
              <a:t>Here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are.</a:t>
            </a:r>
          </a:p>
          <a:p>
            <a:r>
              <a:rPr lang="cs-CZ" dirty="0" err="1" smtClean="0">
                <a:solidFill>
                  <a:srgbClr val="7030A0"/>
                </a:solidFill>
              </a:rPr>
              <a:t>Shop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assistant</a:t>
            </a:r>
            <a:r>
              <a:rPr lang="cs-CZ" dirty="0" smtClean="0">
                <a:solidFill>
                  <a:srgbClr val="7030A0"/>
                </a:solidFill>
              </a:rPr>
              <a:t>: </a:t>
            </a:r>
            <a:r>
              <a:rPr lang="cs-CZ" dirty="0" err="1" smtClean="0">
                <a:solidFill>
                  <a:srgbClr val="7030A0"/>
                </a:solidFill>
              </a:rPr>
              <a:t>Here‘s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your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change</a:t>
            </a:r>
            <a:r>
              <a:rPr lang="cs-CZ" dirty="0" smtClean="0">
                <a:solidFill>
                  <a:srgbClr val="7030A0"/>
                </a:solidFill>
              </a:rPr>
              <a:t>. </a:t>
            </a:r>
            <a:r>
              <a:rPr lang="cs-CZ" dirty="0" err="1" smtClean="0">
                <a:solidFill>
                  <a:srgbClr val="7030A0"/>
                </a:solidFill>
              </a:rPr>
              <a:t>Have</a:t>
            </a:r>
            <a:r>
              <a:rPr lang="cs-CZ" dirty="0" smtClean="0">
                <a:solidFill>
                  <a:srgbClr val="7030A0"/>
                </a:solidFill>
              </a:rPr>
              <a:t> a nice </a:t>
            </a:r>
            <a:r>
              <a:rPr lang="cs-CZ" dirty="0" err="1" smtClean="0">
                <a:solidFill>
                  <a:srgbClr val="7030A0"/>
                </a:solidFill>
              </a:rPr>
              <a:t>day</a:t>
            </a:r>
            <a:r>
              <a:rPr lang="cs-CZ" dirty="0" smtClean="0">
                <a:solidFill>
                  <a:srgbClr val="7030A0"/>
                </a:solidFill>
              </a:rPr>
              <a:t>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err="1" smtClean="0">
                <a:solidFill>
                  <a:schemeClr val="bg1"/>
                </a:solidFill>
              </a:rPr>
              <a:t>Find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phrases</a:t>
            </a:r>
            <a:r>
              <a:rPr lang="cs-CZ" dirty="0" smtClean="0">
                <a:solidFill>
                  <a:schemeClr val="bg1"/>
                </a:solidFill>
              </a:rPr>
              <a:t> in </a:t>
            </a:r>
            <a:r>
              <a:rPr lang="cs-CZ" dirty="0" err="1" smtClean="0">
                <a:solidFill>
                  <a:schemeClr val="bg1"/>
                </a:solidFill>
              </a:rPr>
              <a:t>the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dialogue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which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mean</a:t>
            </a:r>
            <a:r>
              <a:rPr lang="cs-CZ" dirty="0" smtClean="0">
                <a:solidFill>
                  <a:schemeClr val="bg1"/>
                </a:solidFill>
              </a:rPr>
              <a:t>:</a:t>
            </a:r>
          </a:p>
          <a:p>
            <a:r>
              <a:rPr lang="cs-CZ" dirty="0" smtClean="0"/>
              <a:t>1) </a:t>
            </a:r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I </a:t>
            </a:r>
            <a:r>
              <a:rPr lang="cs-CZ" dirty="0" err="1" smtClean="0"/>
              <a:t>help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</a:p>
          <a:p>
            <a:r>
              <a:rPr lang="cs-CZ" dirty="0" smtClean="0"/>
              <a:t>2) </a:t>
            </a:r>
            <a:r>
              <a:rPr lang="cs-CZ" dirty="0" err="1" smtClean="0"/>
              <a:t>How</a:t>
            </a:r>
            <a:r>
              <a:rPr lang="cs-CZ" dirty="0" smtClean="0"/>
              <a:t> much </a:t>
            </a:r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cost</a:t>
            </a:r>
            <a:r>
              <a:rPr lang="cs-CZ" dirty="0" smtClean="0"/>
              <a:t>?</a:t>
            </a:r>
          </a:p>
          <a:p>
            <a:r>
              <a:rPr lang="cs-CZ" dirty="0" smtClean="0"/>
              <a:t>3) </a:t>
            </a:r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cap?</a:t>
            </a:r>
          </a:p>
          <a:p>
            <a:r>
              <a:rPr lang="cs-CZ" dirty="0" smtClean="0"/>
              <a:t>4)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course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6631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At a </a:t>
            </a:r>
            <a:r>
              <a:rPr lang="cs-CZ" dirty="0" err="1" smtClean="0"/>
              <a:t>souvenir</a:t>
            </a:r>
            <a:r>
              <a:rPr lang="cs-CZ" dirty="0" smtClean="0"/>
              <a:t> </a:t>
            </a:r>
            <a:r>
              <a:rPr lang="cs-CZ" dirty="0" err="1" smtClean="0"/>
              <a:t>shop</a:t>
            </a:r>
            <a:r>
              <a:rPr lang="cs-CZ" dirty="0" smtClean="0"/>
              <a:t> in London</a:t>
            </a:r>
            <a:endParaRPr lang="cs-CZ" dirty="0"/>
          </a:p>
        </p:txBody>
      </p:sp>
      <p:pic>
        <p:nvPicPr>
          <p:cNvPr id="2050" name="Picture 2" descr="C:\Users\pc\AppData\Local\Microsoft\Windows\Temporary Internet Files\Content.IE5\LAK7K1R4\MC900441802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00808"/>
            <a:ext cx="3528392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8050OUB5\MC9004046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636912"/>
            <a:ext cx="720080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pc\AppData\Local\Microsoft\Windows\Temporary Internet Files\Content.IE5\JGRX34T0\MC9003401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960948"/>
            <a:ext cx="1664208" cy="1830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pc\AppData\Local\Microsoft\Windows\Temporary Internet Files\Content.IE5\JGRX34T0\MP90040713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3717032"/>
            <a:ext cx="792543" cy="634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pc\AppData\Local\Microsoft\Windows\Temporary Internet Files\Content.IE5\JGRX34T0\MC90029621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674056"/>
            <a:ext cx="2186736" cy="2037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pc\AppData\Local\Microsoft\Windows\Temporary Internet Files\Content.IE5\LAK7K1R4\MC90001589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366566"/>
            <a:ext cx="671442" cy="540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pc\AppData\Local\Microsoft\Windows\Temporary Internet Files\Content.IE5\8050OUB5\MC900433835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1979" y="3632538"/>
            <a:ext cx="3168352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pc\AppData\Local\Microsoft\Windows\Temporary Internet Files\Content.IE5\LVFO2N70\MC90042961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9569" y="5517232"/>
            <a:ext cx="1124941" cy="769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2483768" y="4653136"/>
            <a:ext cx="1080120" cy="56357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libri"/>
              </a:rPr>
              <a:t>£</a:t>
            </a:r>
            <a:r>
              <a:rPr lang="cs-CZ" dirty="0" smtClean="0"/>
              <a:t>17.99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300192" y="2276872"/>
            <a:ext cx="1008112" cy="5468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libri"/>
              </a:rPr>
              <a:t>£</a:t>
            </a:r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842992" y="5708104"/>
            <a:ext cx="1105272" cy="57861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libri"/>
              </a:rPr>
              <a:t>£</a:t>
            </a:r>
            <a:r>
              <a:rPr lang="cs-CZ" dirty="0" smtClean="0"/>
              <a:t>2.30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7740353" y="4791577"/>
            <a:ext cx="1080120" cy="5816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libri"/>
              </a:rPr>
              <a:t>£</a:t>
            </a:r>
            <a:r>
              <a:rPr lang="cs-CZ" dirty="0" smtClean="0"/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499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764704"/>
            <a:ext cx="7117178" cy="2572517"/>
          </a:xfrm>
        </p:spPr>
        <p:txBody>
          <a:bodyPr/>
          <a:lstStyle/>
          <a:p>
            <a:r>
              <a:rPr lang="cs-CZ" dirty="0" err="1" smtClean="0"/>
              <a:t>Change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r>
              <a:rPr lang="cs-CZ" dirty="0" smtClean="0"/>
              <a:t> in </a:t>
            </a:r>
            <a:r>
              <a:rPr lang="cs-CZ" dirty="0" err="1" smtClean="0"/>
              <a:t>bold</a:t>
            </a:r>
            <a:r>
              <a:rPr lang="cs-CZ" dirty="0" smtClean="0"/>
              <a:t> type to </a:t>
            </a:r>
            <a:r>
              <a:rPr lang="cs-CZ" dirty="0" err="1" smtClean="0"/>
              <a:t>act</a:t>
            </a:r>
            <a:r>
              <a:rPr lang="cs-CZ" dirty="0" smtClean="0"/>
              <a:t> </a:t>
            </a:r>
            <a:r>
              <a:rPr lang="cs-CZ" dirty="0" err="1" smtClean="0"/>
              <a:t>out</a:t>
            </a:r>
            <a:r>
              <a:rPr lang="cs-CZ" dirty="0" smtClean="0"/>
              <a:t> a </a:t>
            </a:r>
            <a:r>
              <a:rPr lang="cs-CZ" dirty="0" err="1" smtClean="0"/>
              <a:t>dialogue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. Use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souvenirs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904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5445224"/>
            <a:ext cx="7125113" cy="924475"/>
          </a:xfrm>
        </p:spPr>
        <p:txBody>
          <a:bodyPr/>
          <a:lstStyle/>
          <a:p>
            <a:pPr algn="ctr"/>
            <a:r>
              <a:rPr lang="cs-CZ" dirty="0" err="1" smtClean="0"/>
              <a:t>Thank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attention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1118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2825284"/>
          </a:xfrm>
        </p:spPr>
        <p:txBody>
          <a:bodyPr/>
          <a:lstStyle/>
          <a:p>
            <a:r>
              <a:rPr lang="cs-CZ" dirty="0" smtClean="0"/>
              <a:t>Zdroje: vlastní tvorba</a:t>
            </a:r>
            <a:br>
              <a:rPr lang="cs-CZ" dirty="0" smtClean="0"/>
            </a:br>
            <a:r>
              <a:rPr lang="pl-PL"/>
              <a:t>O</a:t>
            </a:r>
            <a:r>
              <a:rPr lang="pl-PL" smtClean="0"/>
              <a:t>brázky </a:t>
            </a:r>
            <a:r>
              <a:rPr lang="pl-PL" dirty="0"/>
              <a:t>a fotografie – kliparty office- www.office.com</a:t>
            </a:r>
            <a:br>
              <a:rPr lang="pl-PL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2027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158</TotalTime>
  <Words>466</Words>
  <Application>Microsoft Office PowerPoint</Application>
  <PresentationFormat>Předvádění na obrazovce (4:3)</PresentationFormat>
  <Paragraphs>69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Summer</vt:lpstr>
      <vt:lpstr>Prezentace aplikace PowerPoint</vt:lpstr>
      <vt:lpstr>Prezentace aplikace PowerPoint</vt:lpstr>
      <vt:lpstr>MONEY IN BRITAIN</vt:lpstr>
      <vt:lpstr>MONEY</vt:lpstr>
      <vt:lpstr>Remember.</vt:lpstr>
      <vt:lpstr>Read the dialogue. Jane is at a shop. What is Jane buying?</vt:lpstr>
      <vt:lpstr>At a souvenir shop in London</vt:lpstr>
      <vt:lpstr>Change the words in bold type to act out a dialogue like the one. Use the souvenirs in the pictures.</vt:lpstr>
      <vt:lpstr>Thank you for your attention.</vt:lpstr>
      <vt:lpstr>Zdroje: vlastní tvorba Obrázky a fotografie – kliparty office- www.office.com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BRITISH MONEY</dc:title>
  <dc:creator>pc</dc:creator>
  <cp:lastModifiedBy>EU12</cp:lastModifiedBy>
  <cp:revision>21</cp:revision>
  <dcterms:created xsi:type="dcterms:W3CDTF">2013-05-14T19:03:09Z</dcterms:created>
  <dcterms:modified xsi:type="dcterms:W3CDTF">2013-06-06T17:42:16Z</dcterms:modified>
</cp:coreProperties>
</file>