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7" r:id="rId3"/>
    <p:sldId id="282" r:id="rId4"/>
    <p:sldId id="278" r:id="rId5"/>
    <p:sldId id="292" r:id="rId6"/>
    <p:sldId id="293" r:id="rId7"/>
    <p:sldId id="286" r:id="rId8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Přeměny obchodních společností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3.1.2013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33138"/>
          <a:ext cx="7934902" cy="441452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CSA_OPVK15_028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Přeměny</a:t>
                      </a:r>
                      <a:r>
                        <a:rPr lang="cs-CZ" sz="1600" baseline="0" dirty="0" smtClean="0"/>
                        <a:t> obchodních společností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9. 1. </a:t>
                      </a:r>
                      <a:r>
                        <a:rPr lang="cs-CZ" sz="1600" smtClean="0"/>
                        <a:t>2013,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2991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možností přeměny společností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Přeměny obchodních společností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9270" y="1658983"/>
            <a:ext cx="800753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b="1" dirty="0" smtClean="0"/>
          </a:p>
          <a:p>
            <a:pPr lvl="0"/>
            <a:r>
              <a:rPr lang="cs-CZ" sz="2400" b="1" dirty="0" smtClean="0"/>
              <a:t>Přeměna obchodních společností = zrušení společnosti bez likvidace</a:t>
            </a:r>
          </a:p>
          <a:p>
            <a:pPr lvl="0"/>
            <a:endParaRPr lang="cs-CZ" sz="2400" b="1" dirty="0" smtClean="0"/>
          </a:p>
          <a:p>
            <a:pPr lvl="0"/>
            <a:r>
              <a:rPr lang="cs-CZ" sz="2400" b="1" dirty="0" smtClean="0"/>
              <a:t>druhy přeměn:</a:t>
            </a:r>
          </a:p>
          <a:p>
            <a:pPr lvl="0"/>
            <a:endParaRPr lang="cs-CZ" sz="1000" dirty="0" smtClean="0"/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 fúze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 převod jmění na společníka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 rozdělení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 změna právní formy = transformace</a:t>
            </a:r>
          </a:p>
          <a:p>
            <a:endParaRPr lang="cs-CZ" sz="2400" dirty="0" smtClean="0"/>
          </a:p>
          <a:p>
            <a:endParaRPr lang="cs-CZ" sz="2400" u="sng" dirty="0" smtClean="0"/>
          </a:p>
          <a:p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74321" y="1159099"/>
            <a:ext cx="8702254" cy="4675032"/>
          </a:xfrm>
        </p:spPr>
        <p:txBody>
          <a:bodyPr>
            <a:normAutofit fontScale="90000"/>
          </a:bodyPr>
          <a:lstStyle/>
          <a:p>
            <a:r>
              <a:rPr lang="cs-CZ" sz="2700" dirty="0" smtClean="0">
                <a:solidFill>
                  <a:schemeClr val="tx1"/>
                </a:solidFill>
              </a:rPr>
              <a:t>Fúze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= operace, za účasti nejméně 2 společností, kde na základě smlouvy přechází jmění společností na další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→ 2 společnosti se spojí - jedna zanikne a druhá ji přijme, nebo zaniknou obě a vznikne jedna nová  ( S.R.O. - V.O.S. a A.S. - K.S.)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1000" dirty="0" smtClean="0">
                <a:solidFill>
                  <a:schemeClr val="tx1"/>
                </a:solidFill>
              </a:rPr>
              <a:t/>
            </a:r>
            <a:br>
              <a:rPr lang="cs-CZ" sz="1000" dirty="0" smtClean="0">
                <a:solidFill>
                  <a:schemeClr val="tx1"/>
                </a:solidFill>
              </a:rPr>
            </a:br>
            <a:r>
              <a:rPr lang="cs-CZ" sz="2200" u="sng" dirty="0" smtClean="0">
                <a:solidFill>
                  <a:schemeClr val="tx1"/>
                </a:solidFill>
              </a:rPr>
              <a:t>sloučení </a:t>
            </a:r>
            <a:r>
              <a:rPr lang="cs-CZ" sz="2200" dirty="0" smtClean="0">
                <a:solidFill>
                  <a:schemeClr val="tx1"/>
                </a:solidFill>
              </a:rPr>
              <a:t>→ větší společnost pohltí menší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 - společnosti zanikají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 - zrušení společnosti bez likvidace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 - na nástupnickou společnost přechází jmění nástupnických organizací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 - přechází  i (smlouvy, právní stavy, …)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/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u="sng" dirty="0" smtClean="0">
                <a:solidFill>
                  <a:schemeClr val="tx1"/>
                </a:solidFill>
              </a:rPr>
              <a:t>splynutí </a:t>
            </a:r>
            <a:r>
              <a:rPr lang="cs-CZ" sz="2200" dirty="0" smtClean="0">
                <a:solidFill>
                  <a:schemeClr val="tx1"/>
                </a:solidFill>
              </a:rPr>
              <a:t>→ společnosti se ruší a zakládá se nová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 - zrušení společností bez likvidace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 - jejich jmění i závazky přechází na nově založenou společnost</a:t>
            </a:r>
            <a:endParaRPr lang="cs-CZ" dirty="0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44007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Přeměny obchodních společností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Přeměny obchodních společností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2580" y="1249249"/>
            <a:ext cx="8004219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Převod jmění na společníka</a:t>
            </a:r>
          </a:p>
          <a:p>
            <a:endParaRPr lang="cs-CZ" sz="2400" b="1" dirty="0" smtClean="0"/>
          </a:p>
          <a:p>
            <a:pPr lvl="0">
              <a:lnSpc>
                <a:spcPct val="150000"/>
              </a:lnSpc>
            </a:pPr>
            <a:r>
              <a:rPr lang="cs-CZ" sz="2400" dirty="0" smtClean="0"/>
              <a:t>→  1 ze společníků zanikající společnosti přejímá celý její kapitál a zakládá si společnost novou </a:t>
            </a:r>
          </a:p>
          <a:p>
            <a:pPr lvl="0">
              <a:lnSpc>
                <a:spcPct val="150000"/>
              </a:lnSpc>
            </a:pPr>
            <a:r>
              <a:rPr lang="cs-CZ" sz="2400" dirty="0" smtClean="0"/>
              <a:t>(V.O.S. - může založit jinou S.R.O.)</a:t>
            </a:r>
          </a:p>
          <a:p>
            <a:pPr lvl="0">
              <a:lnSpc>
                <a:spcPct val="150000"/>
              </a:lnSpc>
            </a:pPr>
            <a:r>
              <a:rPr lang="cs-CZ" sz="2400" dirty="0" smtClean="0"/>
              <a:t>→  pokud je společnost zadlužená ,  musí ji společník převzít i </a:t>
            </a:r>
          </a:p>
          <a:p>
            <a:pPr lvl="0">
              <a:lnSpc>
                <a:spcPct val="150000"/>
              </a:lnSpc>
            </a:pPr>
            <a:r>
              <a:rPr lang="cs-CZ" sz="2400" dirty="0" smtClean="0"/>
              <a:t>s dluhy 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Přeměny obchodních společností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8187" y="1223494"/>
            <a:ext cx="757277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Rozdělení  </a:t>
            </a:r>
            <a:r>
              <a:rPr lang="cs-CZ" sz="2400" dirty="0" smtClean="0"/>
              <a:t>→ v případě větší společnosti</a:t>
            </a:r>
          </a:p>
          <a:p>
            <a:pPr lvl="0"/>
            <a:r>
              <a:rPr lang="cs-CZ" sz="2400" dirty="0" smtClean="0"/>
              <a:t>- dochází ke zrušení přeměňované společnosti bez likvidace</a:t>
            </a:r>
          </a:p>
          <a:p>
            <a:pPr lvl="0">
              <a:buFontTx/>
              <a:buChar char="-"/>
            </a:pPr>
            <a:r>
              <a:rPr lang="cs-CZ" sz="2400" dirty="0" smtClean="0"/>
              <a:t> části jmění přecházejí na různé nástupnické společnosti</a:t>
            </a:r>
          </a:p>
          <a:p>
            <a:pPr lvl="0">
              <a:buFontTx/>
              <a:buChar char="-"/>
            </a:pPr>
            <a:endParaRPr lang="cs-CZ" sz="2400" dirty="0" smtClean="0"/>
          </a:p>
          <a:p>
            <a:pPr lvl="0"/>
            <a:r>
              <a:rPr lang="cs-CZ" sz="2400" u="sng" dirty="0" smtClean="0"/>
              <a:t>3 typy rozdělení společností:</a:t>
            </a:r>
            <a:endParaRPr lang="cs-CZ" sz="2400" dirty="0" smtClean="0"/>
          </a:p>
          <a:p>
            <a:pPr lvl="1"/>
            <a:r>
              <a:rPr lang="cs-CZ" sz="2400" b="1" dirty="0" smtClean="0"/>
              <a:t>1) se založením nových společností</a:t>
            </a:r>
            <a:endParaRPr lang="cs-CZ" sz="2400" dirty="0" smtClean="0"/>
          </a:p>
          <a:p>
            <a:pPr lvl="2"/>
            <a:r>
              <a:rPr lang="cs-CZ" sz="2400" dirty="0" smtClean="0"/>
              <a:t>založí si novou společnost</a:t>
            </a:r>
          </a:p>
          <a:p>
            <a:pPr lvl="1"/>
            <a:r>
              <a:rPr lang="cs-CZ" sz="2400" b="1" dirty="0" smtClean="0"/>
              <a:t>2) rozdělení sloučením</a:t>
            </a:r>
            <a:endParaRPr lang="cs-CZ" sz="2400" dirty="0" smtClean="0"/>
          </a:p>
          <a:p>
            <a:pPr lvl="2"/>
            <a:r>
              <a:rPr lang="cs-CZ" sz="2400" dirty="0" smtClean="0"/>
              <a:t>majetek můžeme vložit do již existujících  společností</a:t>
            </a:r>
          </a:p>
          <a:p>
            <a:pPr lvl="1"/>
            <a:r>
              <a:rPr lang="cs-CZ" sz="2400" b="1" dirty="0" smtClean="0"/>
              <a:t>3) kombinované</a:t>
            </a:r>
            <a:endParaRPr lang="cs-CZ" sz="2400" dirty="0" smtClean="0"/>
          </a:p>
          <a:p>
            <a:pPr lvl="2"/>
            <a:r>
              <a:rPr lang="cs-CZ" sz="2400" dirty="0" smtClean="0"/>
              <a:t>majetek na půl – část přechází do nové společnosti, část do již existující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Přeměny obchodních společností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01337" y="1568491"/>
            <a:ext cx="7445829" cy="18651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Hradil P., </a:t>
            </a:r>
            <a:r>
              <a:rPr lang="cs-CZ" sz="2400" i="1" dirty="0" smtClean="0"/>
              <a:t>Právo pro gymnázia a obchodní akademie, II. díl 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537</TotalTime>
  <Words>279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PREZENTACE_VOSHK_logolinkEU</vt:lpstr>
      <vt:lpstr>Přeměny obchodních společností</vt:lpstr>
      <vt:lpstr>Tento učební materiál vznikl za podpory OPVK 1.5</vt:lpstr>
      <vt:lpstr>Přeměny obchodních společností</vt:lpstr>
      <vt:lpstr>Fúze  = operace, za účasti nejméně 2 společností, kde na základě smlouvy přechází jmění společností na další  → 2 společnosti se spojí - jedna zanikne a druhá ji přijme, nebo zaniknou obě a vznikne jedna nová  ( S.R.O. - V.O.S. a A.S. - K.S.)  sloučení → větší společnost pohltí menší  - společnosti zanikají  - zrušení společnosti bez likvidace   - na nástupnickou společnost přechází jmění nástupnických organizací  - přechází  i (smlouvy, právní stavy, …)  splynutí → společnosti se ruší a zakládá se nová  - zrušení společností bez likvidace  - jejich jmění i závazky přechází na nově založenou společnost</vt:lpstr>
      <vt:lpstr>Přeměny obchodních společností</vt:lpstr>
      <vt:lpstr>Přeměny obchodních společností</vt:lpstr>
      <vt:lpstr>Přeměny obchodních společností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An</cp:lastModifiedBy>
  <cp:revision>62</cp:revision>
  <dcterms:created xsi:type="dcterms:W3CDTF">2012-10-31T11:13:41Z</dcterms:created>
  <dcterms:modified xsi:type="dcterms:W3CDTF">2013-05-29T10:21:16Z</dcterms:modified>
</cp:coreProperties>
</file>