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44" autoAdjust="0"/>
    <p:restoredTop sz="99821" autoAdjust="0"/>
  </p:normalViewPr>
  <p:slideViewPr>
    <p:cSldViewPr snapToGrid="0" snapToObjects="1" showGuides="1">
      <p:cViewPr>
        <p:scale>
          <a:sx n="75" d="100"/>
          <a:sy n="75" d="100"/>
        </p:scale>
        <p:origin x="-874" y="-6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flickr.com/photos/calypsospots/3205595076/" TargetMode="External"/><Relationship Id="rId4" Type="http://schemas.openxmlformats.org/officeDocument/2006/relationships/hyperlink" Target="https://www.kosmas.cz/knihy/4767/moderni-revue-1894-1925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mkloket.cz/program/?category=&amp;mista=&amp;vse_mista=&amp;vse_category=&amp;search_method=&amp;crit=&amp;kdy=minule&amp;jine_datum=&amp;pg=3" TargetMode="External"/><Relationship Id="rId4" Type="http://schemas.openxmlformats.org/officeDocument/2006/relationships/hyperlink" Target="http://www.uloz.to/xbok338/karel-hlavacek-kresba-z-moderni-revue-sv-ix-1898-1899-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antikbuddha.com/czech/article_show.php?article_id=14703&amp;category=54" TargetMode="External"/><Relationship Id="rId4" Type="http://schemas.openxmlformats.org/officeDocument/2006/relationships/hyperlink" Target="http://images.google.com/url?sa=i&amp;rct=j&amp;q=modern%C3%AD+revue&amp;source=images&amp;cd=&amp;cad=rja&amp;docid=8GCkS6bdwDszzM&amp;tbnid=99dRBh1zJjicmM:&amp;ved=0CAQQjB0&amp;url=http://www.artbook.cz/antikvariat/default.asp?kategorie=h&amp;searvalue=moderni%20revue&amp;ei=HfQQUYmuEc3jtQae6IHIAg&amp;bvm=bv.41934586,d.Yms&amp;psig=AFQjCNGb7i9WxOxM9lFI_Ts4ph1oMA92wQ&amp;ust=136015161914009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dcch.wz.cz/texty/19.htm" TargetMode="External"/><Relationship Id="rId5" Type="http://schemas.openxmlformats.org/officeDocument/2006/relationships/hyperlink" Target="http://www.levnyantikvariat.cz/czech/article_show.php?article_id=1607&amp;category=10" TargetMode="Externa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kbuddha.com/czech/article_show.php?article_id=3142&amp;category=29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y-jazyk.cz/zivotopisy/karel-hlavacek.html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eccos.com/index.php/clanky/karasek-ze-lvovic-jiri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Moderní revue: literární časopis, obálky, kresby a hlavní představitelé </a:t>
            </a:r>
            <a:endParaRPr lang="cs-CZ" sz="24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996033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dirty="0" smtClean="0">
                <a:latin typeface="+mj-lt"/>
                <a:ea typeface="+mj-ea"/>
                <a:cs typeface="+mj-cs"/>
              </a:rPr>
              <a:t>23. 11. 2012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117600"/>
          <a:ext cx="7934902" cy="507492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</a:t>
                      </a:r>
                      <a:br>
                        <a:rPr lang="cs-CZ" sz="1600" dirty="0" smtClean="0"/>
                      </a:br>
                      <a:r>
                        <a:rPr lang="cs-CZ" sz="1600" dirty="0" smtClean="0"/>
                        <a:t>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CSA_OPVK15_009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</a:t>
                      </a:r>
                      <a:r>
                        <a:rPr lang="cs-CZ" sz="1600" baseline="0" dirty="0" smtClean="0"/>
                        <a:t> literatura 19.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revue: literární časopis, obálky, kresby </a:t>
                      </a:r>
                      <a:r>
                        <a:rPr lang="cs-CZ" sz="1600" baseline="0" dirty="0" smtClean="0"/>
                        <a:t/>
                      </a:r>
                      <a:br>
                        <a:rPr lang="cs-CZ" sz="1600" baseline="0" dirty="0" smtClean="0"/>
                      </a:br>
                      <a:r>
                        <a:rPr lang="cs-CZ" sz="1600" baseline="0" dirty="0" smtClean="0"/>
                        <a:t>a </a:t>
                      </a:r>
                      <a:r>
                        <a:rPr lang="cs-CZ" sz="1600" baseline="0" dirty="0" smtClean="0"/>
                        <a:t>hlavní představitelé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Hana </a:t>
                      </a:r>
                      <a:r>
                        <a:rPr lang="cs-CZ" sz="1600" dirty="0" err="1" smtClean="0"/>
                        <a:t>Voralová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23. 11. </a:t>
                      </a:r>
                      <a:r>
                        <a:rPr lang="cs-CZ" sz="1600" smtClean="0"/>
                        <a:t>2012, 3A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45 min.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žáky</a:t>
                      </a:r>
                      <a:r>
                        <a:rPr lang="cs-CZ" sz="1600" baseline="0" dirty="0" smtClean="0"/>
                        <a:t> s tváří, programem a hlavními představiteli literární časopisu Moderní revue.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Moderní revue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Literární časopis – obálky, kresby a hlavní přispěvatelé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NNY\Plocha\m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908720"/>
            <a:ext cx="3888432" cy="4896544"/>
          </a:xfrm>
          <a:prstGeom prst="rect">
            <a:avLst/>
          </a:prstGeom>
          <a:noFill/>
        </p:spPr>
      </p:pic>
      <p:pic>
        <p:nvPicPr>
          <p:cNvPr id="1027" name="Picture 3" descr="C:\Documents and Settings\ANNY\Plocha\mm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908720"/>
            <a:ext cx="3816424" cy="489654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143500" y="6134100"/>
            <a:ext cx="26035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hlinkClick r:id="rId4"/>
              </a:rPr>
              <a:t>zdroj: www.</a:t>
            </a:r>
            <a:r>
              <a:rPr lang="cs-CZ" sz="1400" dirty="0" err="1" smtClean="0">
                <a:hlinkClick r:id="rId4"/>
              </a:rPr>
              <a:t>kosmas.cz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52500" y="6134100"/>
            <a:ext cx="29083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hlinkClick r:id="rId5"/>
              </a:rPr>
              <a:t>zdroj: www.</a:t>
            </a:r>
            <a:r>
              <a:rPr lang="cs-CZ" sz="1400" dirty="0" err="1" smtClean="0">
                <a:hlinkClick r:id="rId5"/>
              </a:rPr>
              <a:t>flickr.com</a:t>
            </a:r>
            <a:endParaRPr lang="cs-CZ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ANNY\Plocha\mmm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744416" cy="5328592"/>
          </a:xfrm>
          <a:prstGeom prst="rect">
            <a:avLst/>
          </a:prstGeom>
          <a:noFill/>
        </p:spPr>
      </p:pic>
      <p:pic>
        <p:nvPicPr>
          <p:cNvPr id="2051" name="Picture 3" descr="C:\Documents and Settings\ANNY\Plocha\mr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692696"/>
            <a:ext cx="3672408" cy="489654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08600" y="5805264"/>
            <a:ext cx="2946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hlinkClick r:id="rId4"/>
              </a:rPr>
              <a:t>zdroj: www.</a:t>
            </a:r>
            <a:r>
              <a:rPr lang="cs-CZ" sz="1400" dirty="0" err="1" smtClean="0">
                <a:hlinkClick r:id="rId4"/>
              </a:rPr>
              <a:t>uloz.to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6113041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hlinkClick r:id="rId5"/>
              </a:rPr>
              <a:t>zdroj: </a:t>
            </a:r>
            <a:r>
              <a:rPr lang="cs-CZ" sz="1400" dirty="0" err="1" smtClean="0">
                <a:hlinkClick r:id="rId5"/>
              </a:rPr>
              <a:t>mkloket.cz</a:t>
            </a:r>
            <a:endParaRPr lang="cs-CZ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ANNY\Plocha\mro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20688"/>
            <a:ext cx="3456384" cy="5184576"/>
          </a:xfrm>
          <a:prstGeom prst="rect">
            <a:avLst/>
          </a:prstGeom>
          <a:noFill/>
        </p:spPr>
      </p:pic>
      <p:pic>
        <p:nvPicPr>
          <p:cNvPr id="3075" name="Picture 3" descr="C:\Documents and Settings\ANNY\Plocha\mri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692696"/>
            <a:ext cx="4176464" cy="475252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664200" y="5805264"/>
            <a:ext cx="2819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hlinkClick r:id="rId4"/>
              </a:rPr>
              <a:t>zdroj: www.</a:t>
            </a:r>
            <a:r>
              <a:rPr lang="cs-CZ" sz="1400" dirty="0" err="1" smtClean="0">
                <a:hlinkClick r:id="rId4"/>
              </a:rPr>
              <a:t>artbook.cz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9300" y="6113041"/>
            <a:ext cx="2997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hlinkClick r:id="rId5"/>
              </a:rPr>
              <a:t>zdroj:www.</a:t>
            </a:r>
            <a:r>
              <a:rPr lang="cs-CZ" sz="1400" dirty="0" err="1" smtClean="0">
                <a:hlinkClick r:id="rId5"/>
              </a:rPr>
              <a:t>antikbuddha.com</a:t>
            </a:r>
            <a:endParaRPr lang="cs-CZ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NNY\Plocha\mr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692696"/>
            <a:ext cx="3240360" cy="4608512"/>
          </a:xfrm>
          <a:prstGeom prst="rect">
            <a:avLst/>
          </a:prstGeom>
          <a:noFill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32656"/>
            <a:ext cx="3429000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 descr="C:\Documents and Settings\ANNY\Plocha\hlaváče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2996952"/>
            <a:ext cx="3168352" cy="32403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295900" y="2685331"/>
            <a:ext cx="28491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5"/>
              </a:rPr>
              <a:t>zdroj: www.</a:t>
            </a:r>
            <a:r>
              <a:rPr lang="cs-CZ" sz="1400" dirty="0" err="1" smtClean="0">
                <a:hlinkClick r:id="rId5"/>
              </a:rPr>
              <a:t>levnyantikvariat.cz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37816" y="5765800"/>
            <a:ext cx="32403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hlinkClick r:id="rId6"/>
              </a:rPr>
              <a:t>zdroj: www.</a:t>
            </a:r>
            <a:r>
              <a:rPr lang="cs-CZ" sz="1400" dirty="0" err="1" smtClean="0">
                <a:hlinkClick r:id="rId6"/>
              </a:rPr>
              <a:t>dcch.wz.cz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3800" y="6438900"/>
            <a:ext cx="276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u="sng" dirty="0" smtClean="0">
                <a:solidFill>
                  <a:schemeClr val="tx2"/>
                </a:solidFill>
              </a:rPr>
              <a:t>zdroj: </a:t>
            </a:r>
            <a:r>
              <a:rPr lang="cs-CZ" sz="1400" u="sng" dirty="0" err="1" smtClean="0">
                <a:solidFill>
                  <a:schemeClr val="tx2"/>
                </a:solidFill>
              </a:rPr>
              <a:t>topzine.cz</a:t>
            </a:r>
            <a:endParaRPr lang="cs-CZ" sz="1400" u="sng" dirty="0" smtClean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Arnošt Procházka</a:t>
            </a:r>
            <a:endParaRPr lang="cs-CZ" b="1" u="sng" dirty="0">
              <a:latin typeface="Comic Sans MS" pitchFamily="66" charset="0"/>
            </a:endParaRPr>
          </a:p>
        </p:txBody>
      </p:sp>
      <p:pic>
        <p:nvPicPr>
          <p:cNvPr id="5122" name="Picture 2" descr="C:\Documents and Settings\ANNY\Plocha\procházk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484784"/>
            <a:ext cx="3312368" cy="417646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149600" y="6083300"/>
            <a:ext cx="2971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hlinkClick r:id="rId3"/>
              </a:rPr>
              <a:t>zdroj: www.</a:t>
            </a:r>
            <a:r>
              <a:rPr lang="cs-CZ" sz="1400" dirty="0" err="1" smtClean="0">
                <a:hlinkClick r:id="rId3"/>
              </a:rPr>
              <a:t>antikbuddha.com</a:t>
            </a:r>
            <a:endParaRPr lang="cs-CZ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Karel Hlaváček</a:t>
            </a:r>
            <a:endParaRPr lang="cs-CZ" b="1" u="sng" dirty="0">
              <a:latin typeface="Comic Sans MS" pitchFamily="66" charset="0"/>
            </a:endParaRPr>
          </a:p>
        </p:txBody>
      </p:sp>
      <p:pic>
        <p:nvPicPr>
          <p:cNvPr id="6146" name="Picture 2" descr="C:\Documents and Settings\ANNY\Plocha\hlaváček i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700808"/>
            <a:ext cx="2520280" cy="34563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347864" y="5842000"/>
            <a:ext cx="2520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3"/>
              </a:rPr>
              <a:t>zdroj: www.</a:t>
            </a:r>
            <a:r>
              <a:rPr lang="cs-CZ" sz="1400" dirty="0" err="1" smtClean="0">
                <a:hlinkClick r:id="rId3"/>
              </a:rPr>
              <a:t>cesky</a:t>
            </a:r>
            <a:r>
              <a:rPr lang="cs-CZ" sz="1400" dirty="0" smtClean="0">
                <a:hlinkClick r:id="rId3"/>
              </a:rPr>
              <a:t>-jazyk.</a:t>
            </a:r>
            <a:r>
              <a:rPr lang="cs-CZ" sz="1400" dirty="0" err="1" smtClean="0">
                <a:hlinkClick r:id="rId3"/>
              </a:rPr>
              <a:t>cz</a:t>
            </a:r>
            <a:endParaRPr lang="cs-CZ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Jiří Karásek ze </a:t>
            </a:r>
            <a:r>
              <a:rPr lang="cs-CZ" b="1" u="sng" dirty="0" err="1" smtClean="0">
                <a:latin typeface="Comic Sans MS" pitchFamily="66" charset="0"/>
              </a:rPr>
              <a:t>Lvovic</a:t>
            </a:r>
            <a:endParaRPr lang="cs-CZ" b="1" u="sng" dirty="0">
              <a:latin typeface="Comic Sans MS" pitchFamily="66" charset="0"/>
            </a:endParaRPr>
          </a:p>
        </p:txBody>
      </p:sp>
      <p:pic>
        <p:nvPicPr>
          <p:cNvPr id="7170" name="Picture 2" descr="C:\Documents and Settings\ANNY\Plocha\karásek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628800"/>
            <a:ext cx="3168352" cy="381642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059832" y="6019800"/>
            <a:ext cx="31683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hlinkClick r:id="rId3"/>
              </a:rPr>
              <a:t>zdroj: leccos.</a:t>
            </a:r>
            <a:r>
              <a:rPr lang="cs-CZ" sz="1400" dirty="0" err="1" smtClean="0">
                <a:hlinkClick r:id="rId3"/>
              </a:rPr>
              <a:t>com</a:t>
            </a:r>
            <a:endParaRPr lang="cs-CZ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Comic Sans MS" pitchFamily="66" charset="0"/>
              </a:rPr>
              <a:t>Staré domy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(Zazděná okna 1894)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b="1" dirty="0" smtClean="0">
                <a:latin typeface="Comic Sans MS" pitchFamily="66" charset="0"/>
              </a:rPr>
              <a:t>Mám přítmí domů starobylých rád</a:t>
            </a:r>
          </a:p>
          <a:p>
            <a:pPr algn="ctr">
              <a:buNone/>
            </a:pPr>
            <a:r>
              <a:rPr lang="cs-CZ" b="1" dirty="0">
                <a:latin typeface="Comic Sans MS" pitchFamily="66" charset="0"/>
              </a:rPr>
              <a:t>i</a:t>
            </a:r>
            <a:r>
              <a:rPr lang="cs-CZ" b="1" dirty="0" smtClean="0">
                <a:latin typeface="Comic Sans MS" pitchFamily="66" charset="0"/>
              </a:rPr>
              <a:t> plíseň, páchnoucí vždy z jejich klína,</a:t>
            </a:r>
          </a:p>
          <a:p>
            <a:pPr algn="ctr">
              <a:buNone/>
            </a:pPr>
            <a:r>
              <a:rPr lang="cs-CZ" b="1" dirty="0">
                <a:latin typeface="Comic Sans MS" pitchFamily="66" charset="0"/>
              </a:rPr>
              <a:t>j</a:t>
            </a:r>
            <a:r>
              <a:rPr lang="cs-CZ" b="1" dirty="0" smtClean="0">
                <a:latin typeface="Comic Sans MS" pitchFamily="66" charset="0"/>
              </a:rPr>
              <a:t>ich schody prošlapané, sklepů chlad,</a:t>
            </a:r>
          </a:p>
          <a:p>
            <a:pPr algn="ctr">
              <a:buNone/>
            </a:pPr>
            <a:r>
              <a:rPr lang="cs-CZ" b="1" dirty="0">
                <a:latin typeface="Comic Sans MS" pitchFamily="66" charset="0"/>
              </a:rPr>
              <a:t>z</a:t>
            </a:r>
            <a:r>
              <a:rPr lang="cs-CZ" b="1" dirty="0" smtClean="0">
                <a:latin typeface="Comic Sans MS" pitchFamily="66" charset="0"/>
              </a:rPr>
              <a:t> nichž vane vůně zavlhlá a líná.</a:t>
            </a:r>
          </a:p>
          <a:p>
            <a:pPr algn="ctr">
              <a:buNone/>
            </a:pPr>
            <a:endParaRPr lang="cs-CZ" b="1" dirty="0">
              <a:latin typeface="Comic Sans MS" pitchFamily="66" charset="0"/>
            </a:endParaRPr>
          </a:p>
          <a:p>
            <a:pPr algn="ctr">
              <a:buNone/>
            </a:pPr>
            <a:r>
              <a:rPr lang="cs-CZ" b="1" dirty="0" smtClean="0">
                <a:latin typeface="Comic Sans MS" pitchFamily="66" charset="0"/>
              </a:rPr>
              <a:t>Vybledlé tapety, jichž květů řad</a:t>
            </a:r>
          </a:p>
          <a:p>
            <a:pPr algn="ctr">
              <a:buNone/>
            </a:pPr>
            <a:r>
              <a:rPr lang="cs-CZ" b="1" dirty="0">
                <a:latin typeface="Comic Sans MS" pitchFamily="66" charset="0"/>
              </a:rPr>
              <a:t>s</a:t>
            </a:r>
            <a:r>
              <a:rPr lang="cs-CZ" b="1" dirty="0" smtClean="0">
                <a:latin typeface="Comic Sans MS" pitchFamily="66" charset="0"/>
              </a:rPr>
              <a:t>e na zdech komnat v sešlé věnce spíná,</a:t>
            </a:r>
          </a:p>
          <a:p>
            <a:pPr algn="ctr">
              <a:buNone/>
            </a:pPr>
            <a:r>
              <a:rPr lang="cs-CZ" b="1" dirty="0">
                <a:latin typeface="Comic Sans MS" pitchFamily="66" charset="0"/>
              </a:rPr>
              <a:t>z</a:t>
            </a:r>
            <a:r>
              <a:rPr lang="cs-CZ" b="1" dirty="0" smtClean="0">
                <a:latin typeface="Comic Sans MS" pitchFamily="66" charset="0"/>
              </a:rPr>
              <a:t>řím v přítmí domů starobylých rád</a:t>
            </a:r>
          </a:p>
          <a:p>
            <a:pPr algn="ctr">
              <a:buNone/>
            </a:pPr>
            <a:r>
              <a:rPr lang="cs-CZ" b="1" dirty="0">
                <a:latin typeface="Comic Sans MS" pitchFamily="66" charset="0"/>
              </a:rPr>
              <a:t>i</a:t>
            </a:r>
            <a:r>
              <a:rPr lang="cs-CZ" b="1" dirty="0" smtClean="0">
                <a:latin typeface="Comic Sans MS" pitchFamily="66" charset="0"/>
              </a:rPr>
              <a:t> v plísni, páchnoucí vždy z jejich klína.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Comic Sans MS" pitchFamily="66" charset="0"/>
              </a:rPr>
              <a:t>Staré domy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(Zazděná okna 1894)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800" b="1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2800" b="1" dirty="0" smtClean="0">
                <a:latin typeface="Comic Sans MS" pitchFamily="66" charset="0"/>
              </a:rPr>
              <a:t>V nich hledám stopy dávno mrtvých vnad,</a:t>
            </a:r>
          </a:p>
          <a:p>
            <a:pPr algn="ctr">
              <a:buNone/>
            </a:pPr>
            <a:r>
              <a:rPr lang="cs-CZ" sz="2800" b="1" dirty="0">
                <a:latin typeface="Comic Sans MS" pitchFamily="66" charset="0"/>
              </a:rPr>
              <a:t>k</a:t>
            </a:r>
            <a:r>
              <a:rPr lang="cs-CZ" sz="2800" b="1" dirty="0" smtClean="0">
                <a:latin typeface="Comic Sans MS" pitchFamily="66" charset="0"/>
              </a:rPr>
              <a:t>dy lidé jiní, doba byla jiná.</a:t>
            </a:r>
          </a:p>
          <a:p>
            <a:pPr algn="ctr">
              <a:buNone/>
            </a:pPr>
            <a:r>
              <a:rPr lang="cs-CZ" sz="2800" b="1" dirty="0" smtClean="0">
                <a:latin typeface="Comic Sans MS" pitchFamily="66" charset="0"/>
              </a:rPr>
              <a:t>A mrtvých bytostí dech častokrát</a:t>
            </a:r>
          </a:p>
          <a:p>
            <a:pPr algn="ctr">
              <a:buNone/>
            </a:pPr>
            <a:r>
              <a:rPr lang="cs-CZ" sz="2800" b="1" dirty="0">
                <a:latin typeface="Comic Sans MS" pitchFamily="66" charset="0"/>
              </a:rPr>
              <a:t>j</a:t>
            </a:r>
            <a:r>
              <a:rPr lang="cs-CZ" sz="2800" b="1" dirty="0" smtClean="0">
                <a:latin typeface="Comic Sans MS" pitchFamily="66" charset="0"/>
              </a:rPr>
              <a:t>á tuším z přítmí starých domů vlát</a:t>
            </a:r>
          </a:p>
          <a:p>
            <a:pPr algn="ctr">
              <a:buNone/>
            </a:pPr>
            <a:r>
              <a:rPr lang="cs-CZ" sz="2800" b="1" dirty="0">
                <a:latin typeface="Comic Sans MS" pitchFamily="66" charset="0"/>
              </a:rPr>
              <a:t>i</a:t>
            </a:r>
            <a:r>
              <a:rPr lang="cs-CZ" sz="2800" b="1" dirty="0" smtClean="0">
                <a:latin typeface="Comic Sans MS" pitchFamily="66" charset="0"/>
              </a:rPr>
              <a:t> z plísně páchnoucí vždy z jejich klína.</a:t>
            </a:r>
          </a:p>
          <a:p>
            <a:pPr algn="r">
              <a:buNone/>
            </a:pPr>
            <a:endParaRPr lang="cs-CZ" sz="2800" b="1" dirty="0" smtClean="0">
              <a:latin typeface="Comic Sans MS" pitchFamily="66" charset="0"/>
            </a:endParaRPr>
          </a:p>
          <a:p>
            <a:pPr algn="r">
              <a:buNone/>
            </a:pPr>
            <a:r>
              <a:rPr lang="cs-CZ" sz="2800" b="1" dirty="0" smtClean="0">
                <a:latin typeface="Comic Sans MS" pitchFamily="66" charset="0"/>
              </a:rPr>
              <a:t>(J. Karásek ze </a:t>
            </a:r>
            <a:r>
              <a:rPr lang="cs-CZ" sz="2800" b="1" dirty="0" err="1" smtClean="0">
                <a:latin typeface="Comic Sans MS" pitchFamily="66" charset="0"/>
              </a:rPr>
              <a:t>Lvovic</a:t>
            </a:r>
            <a:r>
              <a:rPr lang="cs-CZ" sz="2800" b="1" dirty="0" smtClean="0">
                <a:latin typeface="Comic Sans MS" pitchFamily="66" charset="0"/>
              </a:rPr>
              <a:t>)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Literatura a další zdroje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i="1" dirty="0" smtClean="0">
                <a:latin typeface="Comic Sans MS" pitchFamily="66" charset="0"/>
              </a:rPr>
              <a:t>To nejlepší z poezie 19. století</a:t>
            </a:r>
            <a:r>
              <a:rPr lang="cs-CZ" sz="2400" dirty="0" smtClean="0">
                <a:latin typeface="Comic Sans MS" pitchFamily="66" charset="0"/>
              </a:rPr>
              <a:t>. Praha : Levné knihy </a:t>
            </a:r>
            <a:r>
              <a:rPr lang="cs-CZ" sz="2400" dirty="0" err="1" smtClean="0">
                <a:latin typeface="Comic Sans MS" pitchFamily="66" charset="0"/>
              </a:rPr>
              <a:t>KMa</a:t>
            </a:r>
            <a:r>
              <a:rPr lang="cs-CZ" sz="2400" dirty="0" smtClean="0">
                <a:latin typeface="Comic Sans MS" pitchFamily="66" charset="0"/>
              </a:rPr>
              <a:t>, 2005.</a:t>
            </a:r>
          </a:p>
          <a:p>
            <a:pPr>
              <a:buNone/>
            </a:pP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193</TotalTime>
  <Words>322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PREZENTACE_VOSHK_logolinkEU</vt:lpstr>
      <vt:lpstr>Moderní revue: literární časopis, obálky, kresby a hlavní představitelé </vt:lpstr>
      <vt:lpstr>Tento učební materiál vznikl za podpory OPVK 1.5</vt:lpstr>
      <vt:lpstr>Moderní revue</vt:lpstr>
      <vt:lpstr>Snímek 4</vt:lpstr>
      <vt:lpstr>Snímek 5</vt:lpstr>
      <vt:lpstr>Snímek 6</vt:lpstr>
      <vt:lpstr>Snímek 7</vt:lpstr>
      <vt:lpstr>Arnošt Procházka</vt:lpstr>
      <vt:lpstr>Karel Hlaváček</vt:lpstr>
      <vt:lpstr>Jiří Karásek ze Lvovic</vt:lpstr>
      <vt:lpstr>Staré domy (Zazděná okna 1894)</vt:lpstr>
      <vt:lpstr>Staré domy (Zazděná okna 1894)</vt:lpstr>
      <vt:lpstr>Literatura a další zdroje</vt:lpstr>
    </vt:vector>
  </TitlesOfParts>
  <Company>KGB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literatura ve druhé polovině 20. století</dc:title>
  <dc:creator>HAHANICKA</dc:creator>
  <cp:lastModifiedBy>An</cp:lastModifiedBy>
  <cp:revision>15</cp:revision>
  <dcterms:created xsi:type="dcterms:W3CDTF">2012-09-19T09:24:02Z</dcterms:created>
  <dcterms:modified xsi:type="dcterms:W3CDTF">2013-05-24T09:27:48Z</dcterms:modified>
</cp:coreProperties>
</file>