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4T18:15:42.09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7739 4614,'0'0,"0"24,25 1,-1 0,26 0,-25 0,0-1,-1 1,26-25,-25 0,24 25,-24 0,25 25,-1-26,1 26,0 0,24-26,-24 26,24 24,25-49,1 25,-26 49,25-49,0 49,-49-50,24 51,1-26,-26 25,26 25,-1 100,25-76,25 26,-24 24,-1-74,0 25,25 0,-25 25,1-75,-1 75,25 24,-50 75,50 49,-49 26,-26-125,26-49,-50-50,-1-50,1 50,50 0,-51-25,51 25,-50 0,49 0,25 25,-49-74,24 73,25-24,1 25,-51-74,26 24,-26 25,26 0,24-25,-74-24,24 73,1-73,0 24,-26-25,51 26,-50 24,-1-50,1 50,50-25,-51-24,1 24,0 25,0-50,49 26,-49 24,25-75,24 26,-49-1,0-24,-1-26,1 26,25-25,0 24,-26 1,26 25,24-26,-49 1,0-1,25 26,-26-75,1 49,25 1,-25-50,24 25,26 49,-26-49,1 0,-1 24,51-24,-51 50,50-26,-49-24,0 25,-1-1,1 1,24-25,1-1,-26 26,26-25,-26 24,1 1,0 0,24-1,-24 26,-1-26,1-24,24 0,-24 25,-1-26,-24 1,25 0,-1 0,1-25,0 25,24-1,-24 1,-25 0,24 0,1 0,-25-25,24 24,1-24,-1 0,1 25,-25-25,0 0,-1 0,1 0,25-49,-1 49,1-50,24 50,-24 0,0 0,-1 0,26 0,-1 0,-49 0,25 0,-1 0,1 0,-25 0,-1 0,1 0,0 0</inkml:trace>
  <inkml:trace contextRef="#ctx0" brushRef="#br0" timeOffset="9406.25">7764 17264,'0'0,"24"0,51-50,-1 1,-24-1,49-24,25 24,25-148,49 49,50 0,-49-99,-1 50,-49-1,49 1,-49 24,50 0,-1-49,-99 74,1 25,-26-124,25 124,-24 0,49-124,-25 25,25-25,25 25,24 24,-49-98,25 123,-25 25,-124 25,0-25,25 25,0-49,24-1,-24-49,25-50,24-50,-49 51,25 48,-25 51,49-50,-24 98,-26 1,51-74,-50 49,49-49,50 24,-25 25,-24 75,-1-25,-24 49,-50 25,0-24,0-51,0 26,0 0,24-50,1 0,0 0,0-1,25 1,-1 0,26 50,-26 0,1-26,49 1,-49 50,49-26,-50-24,26 0,-1 24,25-24,1 0,-1 24,-49 1,49 0,0-75,-25 50,26 74,-76-50,1-24,25-25,-25 50,-1-26,26-24,24 50,-24-25,24 0,-24 49,0-49,24 49,-24 1,-1 24,1 0,0 0,24 0,-49-49,24 49,1-24,49 24,-74-25,25 25,-1-24,-24 49,25-50,-26 50,26-25,-25 25,0 0,-1 0,1 0,-25 0,25 0,0 0,0 0,-1 0,1 0,0 0,0 0,0 0,-1 0,1 0,-25 0,25 0,0 0,0 0,-25-25,0 25,25 0,-1 0</inkml:trace>
  <inkml:trace contextRef="#ctx0" brushRef="#br0" timeOffset="15203.125">7739 7193,'25'0,"74"25,-25 0,25 0,25 49,50-49,-50 49,75-24,-26 24,1 50,-1-99,-49 50,75 73,-1-23,-24 23,74-48,-25 24,-74-25,25 25,-25 25,49-1,-74-23,74 73,-74-49,0 0,-99-100,25 26,-50 24,49-50,26-24,-1 50,1-26,-26-24,75 50,-49-26,-1 50,1-49,-26 0,1-1,24 26,-24-26,-1-24,1 0,-25 24,24-24,-24 0,25 25,24 24,-49-24,25-1,49 1,-49 24,-26-24,26-1,-25-24,24 25,26 0,-26 24,1-24,0 49,49 25,0-75,-49 51,24-76,-24 1,-25-25,-1 0,26 25,0 0,-1 0,26-1,24 1,-50 25,51-25,-51 24,50-24,-49 0,0 0,-1-1,1 1,-1 0,1-25,24 25,1-25,-25 25,-1-25,50 0,-49 25,0-25,24 24,0-24,1 0,-1 0,-24 0,-1 0,-24 0,0 0,25 0,-26 0,1 0,25 0,-25 0,-1 0,1 0,0 0,0 0,-25 0,25 0,-25-24,0 24,25 0,-1 0,1 0</inkml:trace>
  <inkml:trace contextRef="#ctx0" brushRef="#br0" timeOffset="22390.625">7764 9798,'0'0,"0"0,49 0,50 0,-49 0,24 0,-24 0,74-50,-25 25,0 25,1-49,24 49,-50-50,25 25,25 25,25-49,25 24,-1 25,-24 0,-25 0,0-50,-49 50,-50-24,-25-1,0 0,74-124,75-49,99 49,-50 0,26-25,24 26,-25 24,-25 49,-24 1,-50 24,0 1,50-51,24 26,-74-1,0 26,25-26,-50 51,25 24,-25-50,-24 50,24 0,-49 0,-1 0,-24-25,0 25,-25 0,25-25,-1 1,51-1,24 25,-25-50,50 25,1 25,-1-49,-50 49,50-50,-74 50,49-49,-25 24,-24 25,24-50,1 50,-26 0,-24-25,49 25,-24 0,0 0,-1 0,1 0,0 0,-1 0,1 0,49 0,-49 0,-1 0,1 0,-25 0,24 0,-24 0,0 0,0 0,-1 0,26 0,0 0,-1 0,1 0,-1 0,26 0,-75 0,25 0,-1 0,1 0,0 0,0 0,0 0,0 0</inkml:trace>
  <inkml:trace contextRef="#ctx0" brushRef="#br0" timeOffset="27750">7739 12427,'0'0,"25"0,24 0,1 0,-1 0,51 0,24 50,-50-50,50 25,0-1,50 1,-1-25,1 25,49 0,-74-25,25 0,24 0,25 0,1 0,-76 0,-24 0,50 25,-50-1,0-24,-25 0,1 0,-51 0,1-49,-25-1,-1 25,26 1,24-1,100 0,-50 0,50-24,-1 24,1-50,0 51,-50-51,74 1,-74-26,75-24,-26 25,-49 25,25 24,-75-24,26-1,48-73,-73 73,74-24,-25 49,-50-24,25 24,-49 25,-25-24,49 24,-74 0,25 0,0 1,-25-1,0 0,25-25,49 26,-24-1,24-50,0 51,1-26,24 25,-49 0,24-49,1 49,-26-24,1 49,-1-50,1 50,0-50,-1 50,-24 0,25 0,-26 0,26 0,-25 0,0 0,-1 0,1 0,0 0,0 0,-25 0,25 0,-1 0,1 0,0 0,0 0,0 0,-1-24,1 24,0 0,0 0,-25 0,25 0,0 0,-1-25,1 25,0 0,0 0,0 0,-1 0,26 0,-25 0</inkml:trace>
  <inkml:trace contextRef="#ctx0" brushRef="#br0" timeOffset="35515.6248">7764 14932,'0'0,"0"0,49 25,1-25,24 25,1 0,24-25,0 25,50 24,24 1,-48-1,-1 26,24-1,-24-24,0 49,75-24,-75 49,25-25,-25-50,49 26,-24 24,25-25,24 50,-74-74,-49 24,24-24,-49 0,-26-25,1-25,25 0,-1 24,51-24,-51 25,26 0,24 0,-25 24,50 1,-25 0,25-26,1 1,-1 25,0-25,0 49,49-74,-74 0,75 0,-25 0,25 0,-26 0,-24 0,0 25,-74-25,49 0,-49 0,-1 0,-24 0,0 25,-25-1,0 26,50-50,-1 0,1 25,24-25,-24 25,0-25,49 24,-25 1,50 0,-25-25,-49 25,24 0,1-1,-26-24,1 0,0 25,-1-25,1 0,24 0,1 0,-26 0,1 0,0 0,-1 0,-24 0,25 0,-1 0,1 0,-25 0,-1 0,51 0,-26 0,-49 0,50 0,-25 0,0 0,-1 0,1 0,0 0,0 0,0 0,24 0,-24 0,25 0,-50 0,24-25,26 25,-25-24,0 24,0-25,-1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2C47035-D421-4B5E-A4A5-DD2A1C276EEA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E5662D2-2ED8-4D59-A2EE-D38E647043D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7.emf"/><Relationship Id="rId7" Type="http://schemas.microsoft.com/office/2007/relationships/hdphoto" Target="../media/hdphoto1.wdp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microsoft.com/office/2007/relationships/hdphoto" Target="../media/hdphoto3.wdp"/><Relationship Id="rId4" Type="http://schemas.openxmlformats.org/officeDocument/2006/relationships/image" Target="../media/image14.png"/><Relationship Id="rId9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083317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VY_32_INOVACE_2B_20_Násobení jednociferného a dvojciferného čísla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jednou desítkou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4042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</a:t>
            </a:r>
            <a:r>
              <a:rPr lang="cs-CZ" dirty="0"/>
              <a:t>3</a:t>
            </a:r>
            <a:r>
              <a:rPr lang="cs-CZ" dirty="0" smtClean="0"/>
              <a:t>. ročníku, předmět matematika – násobení jednociferného a dvojciferného čísla jednou desítkou.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výklad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a 5 je opakování již probrané látky . Kontrola na ťuknutí.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6 je výklad nové látky.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7 je procvičováno učivo pomocí rozkladu.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8 procvičujeme učivo spojováním správného výsledku k zadání. </a:t>
            </a:r>
            <a:r>
              <a:rPr lang="cs-CZ" smtClean="0"/>
              <a:t>Kontrola pedagogem.</a:t>
            </a:r>
            <a:endParaRPr lang="cs-CZ" dirty="0" smtClean="0"/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123145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2763739"/>
          </a:xfrm>
          <a:solidFill>
            <a:schemeClr val="accent4"/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solidFill>
                  <a:srgbClr val="FFFF00"/>
                </a:solidFill>
              </a:rPr>
              <a:t>N</a:t>
            </a:r>
            <a:r>
              <a:rPr lang="cs-CZ" b="1" dirty="0" smtClean="0">
                <a:solidFill>
                  <a:srgbClr val="FFFF00"/>
                </a:solidFill>
              </a:rPr>
              <a:t>ÁSOBENÍ JEDNOCIFERNÉHO A DVOJCIFERNÉHO ČÍSLA S JEDNOU DESÍTKOU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5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 rot="2420897">
            <a:off x="273970" y="4430303"/>
            <a:ext cx="1853376" cy="146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xp\Local Settings\Temporary Internet Files\Content.IE5\307Q7O21\MC9002302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47872">
            <a:off x="6589216" y="4214955"/>
            <a:ext cx="2149223" cy="1899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35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KRÁTKÉ OPAKOVÁNÍ NÁSOBENÍ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107504" y="1528554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20 x 9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107504" y="2407052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60 x 4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107504" y="3285550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50 x 8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107504" y="4164048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7 x 80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107504" y="5042546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90 x 3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107504" y="5921042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8 x 80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4860032" y="1528554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4 x 90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4860032" y="2407052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9 x 60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4860032" y="3285550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50 x 4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4860032" y="4164048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80 x 3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4860032" y="5042546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7 x 40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4860032" y="5921042"/>
            <a:ext cx="2088232" cy="720080"/>
          </a:xfrm>
          <a:prstGeom prst="fra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2">
                    <a:lumMod val="75000"/>
                  </a:schemeClr>
                </a:solidFill>
              </a:rPr>
              <a:t>5 x 90 =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25496" y="1635718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180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25496" y="2515077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240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25496" y="3394436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400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425496" y="4273795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560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25496" y="5153154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270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425496" y="6032513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640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164288" y="1635718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360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164288" y="2515077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540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164288" y="3394436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200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64288" y="4273795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240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164288" y="5153154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280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164288" y="6032513"/>
            <a:ext cx="1490464" cy="49713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4">
                    <a:lumMod val="75000"/>
                  </a:schemeClr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450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pic>
        <p:nvPicPr>
          <p:cNvPr id="3074" name="Picture 2" descr="C:\Documents and Settings\xp\Local Settings\Temporary Internet Files\Content.IE5\7HVI75T5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78224"/>
            <a:ext cx="1300026" cy="156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49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905545"/>
          </a:xfrm>
          <a:solidFill>
            <a:srgbClr val="C00000"/>
          </a:solidFill>
        </p:spPr>
        <p:txBody>
          <a:bodyPr/>
          <a:lstStyle/>
          <a:p>
            <a:pPr algn="ctr"/>
            <a:r>
              <a:rPr lang="en-US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KR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ÁTKÉ OPAKOVÁNÍ DĚLENÍ</a:t>
            </a:r>
            <a:endParaRPr lang="cs-CZ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43508" y="1340768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480 : 6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386791" y="1916832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630 : 70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09250" y="2492896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280 : 40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-8745" y="3104434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320 : 8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143508" y="3688882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560 : 70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-19180" y="4264946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360 : 6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395536" y="4841010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420 : 70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132509" y="5405805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810 : 9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395536" y="5981869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240 : 60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4655007" y="1340768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400 : 80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4898290" y="1916832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350 : 50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4620749" y="2492896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270 : 9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4502754" y="3104434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540 : 6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4655007" y="3688882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720 : 90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4492319" y="4264946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80 : 60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4907035" y="4841010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450 : 5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4644008" y="5405805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320 : 40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4907035" y="5981869"/>
            <a:ext cx="2412268" cy="5760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640 : 8 =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Slunce 21"/>
          <p:cNvSpPr/>
          <p:nvPr/>
        </p:nvSpPr>
        <p:spPr>
          <a:xfrm>
            <a:off x="2767156" y="1167543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80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Slunce 22"/>
          <p:cNvSpPr/>
          <p:nvPr/>
        </p:nvSpPr>
        <p:spPr>
          <a:xfrm>
            <a:off x="2767156" y="1774889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Slunce 23"/>
          <p:cNvSpPr/>
          <p:nvPr/>
        </p:nvSpPr>
        <p:spPr>
          <a:xfrm>
            <a:off x="2521518" y="2394495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Slunce 24"/>
          <p:cNvSpPr/>
          <p:nvPr/>
        </p:nvSpPr>
        <p:spPr>
          <a:xfrm>
            <a:off x="2759403" y="2995079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4</a:t>
            </a:r>
            <a:r>
              <a:rPr lang="en-US" sz="2400" b="1" dirty="0" smtClean="0">
                <a:solidFill>
                  <a:schemeClr val="tx1"/>
                </a:solidFill>
              </a:rPr>
              <a:t>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Slunce 25"/>
          <p:cNvSpPr/>
          <p:nvPr/>
        </p:nvSpPr>
        <p:spPr>
          <a:xfrm>
            <a:off x="2521517" y="3630644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Slunce 26"/>
          <p:cNvSpPr/>
          <p:nvPr/>
        </p:nvSpPr>
        <p:spPr>
          <a:xfrm>
            <a:off x="2759402" y="4235917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60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Slunce 27"/>
          <p:cNvSpPr/>
          <p:nvPr/>
        </p:nvSpPr>
        <p:spPr>
          <a:xfrm>
            <a:off x="2659006" y="4872201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Slunce 28"/>
          <p:cNvSpPr/>
          <p:nvPr/>
        </p:nvSpPr>
        <p:spPr>
          <a:xfrm>
            <a:off x="2370821" y="5417074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9</a:t>
            </a:r>
            <a:r>
              <a:rPr lang="en-US" sz="2400" b="1" dirty="0" smtClean="0">
                <a:solidFill>
                  <a:schemeClr val="tx1"/>
                </a:solidFill>
              </a:rPr>
              <a:t>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Slunce 29"/>
          <p:cNvSpPr/>
          <p:nvPr/>
        </p:nvSpPr>
        <p:spPr>
          <a:xfrm>
            <a:off x="2767156" y="5940129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Slunce 30"/>
          <p:cNvSpPr/>
          <p:nvPr/>
        </p:nvSpPr>
        <p:spPr>
          <a:xfrm>
            <a:off x="7319303" y="1251248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Slunce 31"/>
          <p:cNvSpPr/>
          <p:nvPr/>
        </p:nvSpPr>
        <p:spPr>
          <a:xfrm>
            <a:off x="7319303" y="1858594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Slunce 32"/>
          <p:cNvSpPr/>
          <p:nvPr/>
        </p:nvSpPr>
        <p:spPr>
          <a:xfrm>
            <a:off x="7073665" y="2478200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30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Slunce 33"/>
          <p:cNvSpPr/>
          <p:nvPr/>
        </p:nvSpPr>
        <p:spPr>
          <a:xfrm>
            <a:off x="7311550" y="3078784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90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5" name="Slunce 34"/>
          <p:cNvSpPr/>
          <p:nvPr/>
        </p:nvSpPr>
        <p:spPr>
          <a:xfrm>
            <a:off x="7073664" y="3714349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Slunce 35"/>
          <p:cNvSpPr/>
          <p:nvPr/>
        </p:nvSpPr>
        <p:spPr>
          <a:xfrm>
            <a:off x="7311549" y="4319622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Slunce 36"/>
          <p:cNvSpPr/>
          <p:nvPr/>
        </p:nvSpPr>
        <p:spPr>
          <a:xfrm>
            <a:off x="7211153" y="4955906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9</a:t>
            </a:r>
            <a:r>
              <a:rPr lang="en-US" sz="2400" b="1" dirty="0" smtClean="0">
                <a:solidFill>
                  <a:schemeClr val="tx1"/>
                </a:solidFill>
              </a:rPr>
              <a:t>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Slunce 37"/>
          <p:cNvSpPr/>
          <p:nvPr/>
        </p:nvSpPr>
        <p:spPr>
          <a:xfrm>
            <a:off x="6922968" y="5500779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Slunce 38"/>
          <p:cNvSpPr/>
          <p:nvPr/>
        </p:nvSpPr>
        <p:spPr>
          <a:xfrm>
            <a:off x="7319303" y="6023834"/>
            <a:ext cx="1667183" cy="605273"/>
          </a:xfrm>
          <a:prstGeom prst="su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80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Documents and Settings\xp\Local Settings\Temporary Internet Files\Content.IE5\RTO91NJY\MC900337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95" y="404664"/>
            <a:ext cx="674990" cy="60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13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NÁSOBENÍ JEDNOCIFERNÉHO ČÍSLA DVOJCIFERNÝM</a:t>
            </a:r>
            <a:endParaRPr lang="cs-CZ" dirty="0"/>
          </a:p>
        </p:txBody>
      </p:sp>
      <p:pic>
        <p:nvPicPr>
          <p:cNvPr id="1026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1419360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4046" y="1617486"/>
            <a:ext cx="38822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accent4">
                    <a:lumMod val="75000"/>
                  </a:schemeClr>
                </a:solidFill>
              </a:rPr>
              <a:t>2 X 16=</a:t>
            </a:r>
            <a:endParaRPr lang="cs-CZ" sz="72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754426" y="3253877"/>
            <a:ext cx="626368" cy="5232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8" name="Rámeček 7"/>
          <p:cNvSpPr/>
          <p:nvPr/>
        </p:nvSpPr>
        <p:spPr>
          <a:xfrm>
            <a:off x="1738536" y="3253877"/>
            <a:ext cx="726627" cy="5232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16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2915816" y="3253877"/>
            <a:ext cx="1531460" cy="5232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(2 X 10)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8316416" y="3253877"/>
            <a:ext cx="827584" cy="5232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</a:rPr>
              <a:t>32</a:t>
            </a:r>
            <a:endParaRPr lang="cs-CZ" sz="2400" b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-62105" y="2915322"/>
            <a:ext cx="87918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7200" dirty="0">
                <a:solidFill>
                  <a:schemeClr val="accent4">
                    <a:lumMod val="75000"/>
                  </a:schemeClr>
                </a:solidFill>
              </a:rPr>
              <a:t>=</a:t>
            </a:r>
          </a:p>
        </p:txBody>
      </p:sp>
      <p:sp>
        <p:nvSpPr>
          <p:cNvPr id="15" name="Rámeček 14"/>
          <p:cNvSpPr/>
          <p:nvPr/>
        </p:nvSpPr>
        <p:spPr>
          <a:xfrm>
            <a:off x="4828750" y="3253877"/>
            <a:ext cx="1346448" cy="5232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(2 X 6) 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6533761" y="3253877"/>
            <a:ext cx="1504589" cy="5232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20 + 12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79139" y="3284655"/>
            <a:ext cx="316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X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5796" y="3284655"/>
            <a:ext cx="316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=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75198" y="3284655"/>
            <a:ext cx="316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=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981538" y="3284655"/>
            <a:ext cx="316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=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447276" y="3284655"/>
            <a:ext cx="316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+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1617485"/>
            <a:ext cx="19632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u="sng" dirty="0" smtClean="0">
                <a:solidFill>
                  <a:schemeClr val="accent4">
                    <a:lumMod val="75000"/>
                  </a:schemeClr>
                </a:solidFill>
              </a:rPr>
              <a:t>32</a:t>
            </a:r>
            <a:endParaRPr lang="cs-CZ" sz="7200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35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1837977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2256594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2675211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3093828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3512445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3931062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4349679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4768296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5186911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1432793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1851410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2270027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2688644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3107261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3525878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3944495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4363112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4781729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5200344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6011083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6429700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6848317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7266934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7685551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8104166" y="492293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6024516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6443133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6861750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7280367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7698984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>
            <a:off x="8117599" y="5473506"/>
            <a:ext cx="432048" cy="3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Rámeček 65"/>
          <p:cNvSpPr/>
          <p:nvPr/>
        </p:nvSpPr>
        <p:spPr>
          <a:xfrm>
            <a:off x="1067610" y="3939386"/>
            <a:ext cx="726782" cy="523220"/>
          </a:xfrm>
          <a:prstGeom prst="fra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10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7" name="Rámeček 66"/>
          <p:cNvSpPr/>
          <p:nvPr/>
        </p:nvSpPr>
        <p:spPr>
          <a:xfrm>
            <a:off x="2211609" y="3921739"/>
            <a:ext cx="626368" cy="523220"/>
          </a:xfrm>
          <a:prstGeom prst="fra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6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68" name="Přímá spojnice 67"/>
          <p:cNvCxnSpPr>
            <a:stCxn id="66" idx="0"/>
          </p:cNvCxnSpPr>
          <p:nvPr/>
        </p:nvCxnSpPr>
        <p:spPr>
          <a:xfrm flipV="1">
            <a:off x="1431001" y="3777098"/>
            <a:ext cx="307535" cy="16228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stCxn id="67" idx="0"/>
          </p:cNvCxnSpPr>
          <p:nvPr/>
        </p:nvCxnSpPr>
        <p:spPr>
          <a:xfrm flipH="1" flipV="1">
            <a:off x="2241652" y="3746320"/>
            <a:ext cx="283141" cy="17541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823034" y="3937888"/>
            <a:ext cx="316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+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75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 rot="2420897">
            <a:off x="5406651" y="1390349"/>
            <a:ext cx="1853376" cy="146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62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5" fill="hold">
                            <p:stCondLst>
                              <p:cond delay="3500"/>
                            </p:stCondLst>
                            <p:childTnLst>
                              <p:par>
                                <p:cTn id="286" presetID="2" presetClass="exit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 animBg="1"/>
      <p:bldP spid="9" grpId="0" animBg="1"/>
      <p:bldP spid="12" grpId="0" animBg="1"/>
      <p:bldP spid="13" grpId="0"/>
      <p:bldP spid="15" grpId="0" animBg="1"/>
      <p:bldP spid="16" grpId="0" animBg="1"/>
      <p:bldP spid="14" grpId="0"/>
      <p:bldP spid="18" grpId="0"/>
      <p:bldP spid="19" grpId="0"/>
      <p:bldP spid="20" grpId="0"/>
      <p:bldP spid="23" grpId="0"/>
      <p:bldP spid="17" grpId="0"/>
      <p:bldP spid="66" grpId="0" animBg="1"/>
      <p:bldP spid="67" grpId="0" animBg="1"/>
      <p:bldP spid="7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068" y="1160748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59632" y="1160748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132" y="121794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9" name="Přímá spojnice 8"/>
          <p:cNvCxnSpPr>
            <a:stCxn id="5" idx="0"/>
          </p:cNvCxnSpPr>
          <p:nvPr/>
        </p:nvCxnSpPr>
        <p:spPr>
          <a:xfrm flipV="1">
            <a:off x="611100" y="800708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1115156" y="800708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64247" y="332656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13 X 4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10534" y="322707"/>
            <a:ext cx="533274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52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19771" y="3140968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656335" y="3140968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B0F0"/>
                </a:solidFill>
              </a:rPr>
              <a:t>6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95835" y="319816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0" name="Přímá spojnice 19"/>
          <p:cNvCxnSpPr>
            <a:stCxn id="17" idx="0"/>
          </p:cNvCxnSpPr>
          <p:nvPr/>
        </p:nvCxnSpPr>
        <p:spPr>
          <a:xfrm flipV="1">
            <a:off x="1007803" y="2780928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1511859" y="2780928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260950" y="2312876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16</a:t>
            </a:r>
            <a:r>
              <a:rPr lang="cs-CZ" sz="2400" b="1" dirty="0" smtClean="0">
                <a:solidFill>
                  <a:srgbClr val="002060"/>
                </a:solidFill>
              </a:rPr>
              <a:t> X </a:t>
            </a:r>
            <a:r>
              <a:rPr lang="en-US" sz="2400" b="1" dirty="0" smtClean="0">
                <a:solidFill>
                  <a:srgbClr val="002060"/>
                </a:solidFill>
              </a:rPr>
              <a:t>5</a:t>
            </a:r>
            <a:r>
              <a:rPr lang="cs-CZ" sz="2400" b="1" dirty="0" smtClean="0">
                <a:solidFill>
                  <a:srgbClr val="002060"/>
                </a:solidFill>
              </a:rPr>
              <a:t>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707237" y="2302927"/>
            <a:ext cx="533274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80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984655" y="5614325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21219" y="5614325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B0F0"/>
                </a:solidFill>
              </a:rPr>
              <a:t>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60719" y="56715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8" name="Přímá spojnice 27"/>
          <p:cNvCxnSpPr>
            <a:stCxn id="25" idx="0"/>
          </p:cNvCxnSpPr>
          <p:nvPr/>
        </p:nvCxnSpPr>
        <p:spPr>
          <a:xfrm flipV="1">
            <a:off x="1272687" y="5254285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 flipV="1">
            <a:off x="1776743" y="5254285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864247" y="4761148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7</a:t>
            </a:r>
            <a:r>
              <a:rPr lang="cs-CZ" sz="2400" b="1" dirty="0" smtClean="0">
                <a:solidFill>
                  <a:srgbClr val="002060"/>
                </a:solidFill>
              </a:rPr>
              <a:t> X </a:t>
            </a:r>
            <a:r>
              <a:rPr lang="en-US" sz="2400" b="1" dirty="0" smtClean="0">
                <a:solidFill>
                  <a:srgbClr val="002060"/>
                </a:solidFill>
              </a:rPr>
              <a:t>12</a:t>
            </a:r>
            <a:r>
              <a:rPr lang="cs-CZ" sz="2400" b="1" dirty="0" smtClean="0">
                <a:solidFill>
                  <a:srgbClr val="002060"/>
                </a:solidFill>
              </a:rPr>
              <a:t>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10534" y="4751199"/>
            <a:ext cx="533274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84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239940" y="5013176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176504" y="5013176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816004" y="507037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36" name="Přímá spojnice 35"/>
          <p:cNvCxnSpPr>
            <a:stCxn id="33" idx="0"/>
          </p:cNvCxnSpPr>
          <p:nvPr/>
        </p:nvCxnSpPr>
        <p:spPr>
          <a:xfrm flipV="1">
            <a:off x="3527972" y="4653136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4032028" y="4653136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781119" y="4185084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15</a:t>
            </a:r>
            <a:r>
              <a:rPr lang="cs-CZ" sz="2400" b="1" dirty="0" smtClean="0">
                <a:solidFill>
                  <a:srgbClr val="002060"/>
                </a:solidFill>
              </a:rPr>
              <a:t> X </a:t>
            </a:r>
            <a:r>
              <a:rPr lang="en-US" sz="2400" b="1" dirty="0" smtClean="0">
                <a:solidFill>
                  <a:srgbClr val="002060"/>
                </a:solidFill>
              </a:rPr>
              <a:t>6</a:t>
            </a:r>
            <a:r>
              <a:rPr lang="cs-CZ" sz="2400" b="1" dirty="0" smtClean="0">
                <a:solidFill>
                  <a:srgbClr val="002060"/>
                </a:solidFill>
              </a:rPr>
              <a:t>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227406" y="4175135"/>
            <a:ext cx="533274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90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996254" y="3090155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932818" y="3090155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B0F0"/>
                </a:solidFill>
              </a:rPr>
              <a:t>4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72318" y="314735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44" name="Přímá spojnice 43"/>
          <p:cNvCxnSpPr>
            <a:stCxn id="41" idx="0"/>
          </p:cNvCxnSpPr>
          <p:nvPr/>
        </p:nvCxnSpPr>
        <p:spPr>
          <a:xfrm flipV="1">
            <a:off x="4284286" y="2730115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4788342" y="2730115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961369" y="2262063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3 X </a:t>
            </a:r>
            <a:r>
              <a:rPr lang="en-US" sz="2400" b="1" dirty="0" smtClean="0">
                <a:solidFill>
                  <a:srgbClr val="002060"/>
                </a:solidFill>
              </a:rPr>
              <a:t>1</a:t>
            </a:r>
            <a:r>
              <a:rPr lang="cs-CZ" sz="2400" b="1" dirty="0" smtClean="0">
                <a:solidFill>
                  <a:srgbClr val="002060"/>
                </a:solidFill>
              </a:rPr>
              <a:t>4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407656" y="2252114"/>
            <a:ext cx="533274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42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420190" y="1124974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356754" y="1124974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996254" y="118217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52" name="Přímá spojnice 51"/>
          <p:cNvCxnSpPr>
            <a:stCxn id="49" idx="0"/>
          </p:cNvCxnSpPr>
          <p:nvPr/>
        </p:nvCxnSpPr>
        <p:spPr>
          <a:xfrm flipV="1">
            <a:off x="3708222" y="764934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4212278" y="764934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3961369" y="296882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11 X </a:t>
            </a:r>
            <a:r>
              <a:rPr lang="en-US" sz="2400" b="1" dirty="0" smtClean="0">
                <a:solidFill>
                  <a:srgbClr val="002060"/>
                </a:solidFill>
              </a:rPr>
              <a:t>9</a:t>
            </a:r>
            <a:r>
              <a:rPr lang="cs-CZ" sz="2400" b="1" dirty="0" smtClean="0">
                <a:solidFill>
                  <a:srgbClr val="002060"/>
                </a:solidFill>
              </a:rPr>
              <a:t>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407656" y="286933"/>
            <a:ext cx="533274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99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156176" y="1542213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092740" y="1542213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B0F0"/>
                </a:solidFill>
              </a:rPr>
              <a:t>7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732240" y="15994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60" name="Přímá spojnice 59"/>
          <p:cNvCxnSpPr>
            <a:stCxn id="57" idx="0"/>
          </p:cNvCxnSpPr>
          <p:nvPr/>
        </p:nvCxnSpPr>
        <p:spPr>
          <a:xfrm flipV="1">
            <a:off x="6444208" y="1182173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6948264" y="1182173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6697355" y="714121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1</a:t>
            </a:r>
            <a:r>
              <a:rPr lang="en-US" sz="2400" b="1" dirty="0">
                <a:solidFill>
                  <a:srgbClr val="002060"/>
                </a:solidFill>
              </a:rPr>
              <a:t>7</a:t>
            </a:r>
            <a:r>
              <a:rPr lang="cs-CZ" sz="2400" b="1" dirty="0" smtClean="0">
                <a:solidFill>
                  <a:srgbClr val="002060"/>
                </a:solidFill>
              </a:rPr>
              <a:t> X </a:t>
            </a:r>
            <a:r>
              <a:rPr lang="en-US" sz="2400" b="1" dirty="0" smtClean="0">
                <a:solidFill>
                  <a:srgbClr val="002060"/>
                </a:solidFill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</a:rPr>
              <a:t>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8143642" y="704172"/>
            <a:ext cx="533274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51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6156176" y="3363739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7092740" y="3363739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B0F0"/>
                </a:solidFill>
              </a:rPr>
              <a:t>8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732240" y="342093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68" name="Přímá spojnice 67"/>
          <p:cNvCxnSpPr>
            <a:stCxn id="65" idx="0"/>
          </p:cNvCxnSpPr>
          <p:nvPr/>
        </p:nvCxnSpPr>
        <p:spPr>
          <a:xfrm flipV="1">
            <a:off x="6444208" y="3003699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 flipV="1">
            <a:off x="6948264" y="3003699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6697355" y="2535647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18</a:t>
            </a:r>
            <a:r>
              <a:rPr lang="cs-CZ" sz="2400" b="1" dirty="0" smtClean="0">
                <a:solidFill>
                  <a:srgbClr val="002060"/>
                </a:solidFill>
              </a:rPr>
              <a:t> X 4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8143642" y="2525698"/>
            <a:ext cx="533274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72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6660692" y="5647617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10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7597256" y="5647617"/>
            <a:ext cx="576064" cy="576064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B0F0"/>
                </a:solidFill>
              </a:rPr>
              <a:t>9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236756" y="570481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+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76" name="Přímá spojnice 75"/>
          <p:cNvCxnSpPr>
            <a:stCxn id="73" idx="0"/>
          </p:cNvCxnSpPr>
          <p:nvPr/>
        </p:nvCxnSpPr>
        <p:spPr>
          <a:xfrm flipV="1">
            <a:off x="6948724" y="5287577"/>
            <a:ext cx="504056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 flipV="1">
            <a:off x="7452780" y="5287577"/>
            <a:ext cx="409360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6517105" y="4833155"/>
            <a:ext cx="1368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</a:rPr>
              <a:t> X </a:t>
            </a:r>
            <a:r>
              <a:rPr lang="en-US" sz="2400" b="1" dirty="0" smtClean="0">
                <a:solidFill>
                  <a:srgbClr val="002060"/>
                </a:solidFill>
              </a:rPr>
              <a:t>19</a:t>
            </a:r>
            <a:r>
              <a:rPr lang="cs-CZ" sz="2400" b="1" dirty="0" smtClean="0">
                <a:solidFill>
                  <a:srgbClr val="002060"/>
                </a:solidFill>
              </a:rPr>
              <a:t>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963392" y="4823206"/>
            <a:ext cx="569048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38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098" name="Picture 2" descr="C:\Documents and Settings\xp\Local Settings\Temporary Internet Files\Content.IE5\3EY7I5Z8\MC90043391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14530">
            <a:off x="5227405" y="5705594"/>
            <a:ext cx="983099" cy="98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C:\Documents and Settings\xp\Local Settings\Temporary Internet Files\Content.IE5\3EY7I5Z8\MC90043391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9571">
            <a:off x="2569062" y="3448253"/>
            <a:ext cx="983099" cy="98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C:\Documents and Settings\xp\Local Settings\Temporary Internet Files\Content.IE5\3EY7I5Z8\MC90043391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70632">
            <a:off x="8024580" y="1413256"/>
            <a:ext cx="983099" cy="98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7708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0" fill="hold">
                      <p:stCondLst>
                        <p:cond delay="indefinite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4" presetID="0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33333E-6 3.17919E-6 C -0.02049 -0.00231 -0.02101 -0.00439 -0.03802 -0.01064 C -0.04201 -0.01549 -0.04636 -0.01711 -0.05087 -0.02104 C -0.05573 -0.03098 -0.06146 -0.03515 -0.06979 -0.03792 C -0.08559 -0.05226 -0.1092 -0.03468 -0.12691 -0.03168 C -0.13368 -0.02289 -0.14184 -0.01642 -0.14913 -0.00833 C -0.15608 -0.00046 -0.16024 0.0104 -0.16667 0.01896 C -0.16997 0.02798 -0.17083 0.03075 -0.17778 0.03376 C -0.17934 0.03584 -0.18021 0.03977 -0.18247 0.04023 C -0.1849 0.04069 -0.18663 0.03722 -0.18889 0.03607 C -0.19913 0.03098 -0.21129 0.02289 -0.22222 0.02127 C -0.23906 0.01896 -0.25608 0.01826 -0.27309 0.01688 C -0.31424 0.00925 -0.32327 0.00902 -0.37309 0.01063 C -0.38976 0.01272 -0.41059 0.01318 -0.42691 0.02127 C -0.42743 0.02335 -0.42865 0.02751 -0.42865 0.02751 " pathEditMode="relative" ptsTypes="ffffffffffffffA">
                                      <p:cBhvr>
                                        <p:cTn id="33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56069E-6 C -0.00104 0.07815 -0.00156 0.15653 -0.00313 0.23468 C -0.0033 0.24485 -0.00764 0.26335 -0.01267 0.27075 " pathEditMode="relative" ptsTypes="ffA">
                                      <p:cBhvr>
                                        <p:cTn id="33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03 -0.00902 C -0.06128 -0.0118 -0.06753 -0.01364 -0.07413 -0.01526 C -0.12674 -0.01364 -0.17899 -0.01064 -0.23125 -0.02174 C -0.24219 -0.02891 -0.25729 -0.03307 -0.26615 -0.04486 C -0.26806 -0.0474 -0.26892 -0.0511 -0.27101 -0.05341 C -0.27378 -0.05665 -0.27812 -0.05781 -0.28038 -0.06174 C -0.28924 -0.07723 -0.2934 -0.09619 -0.30104 -0.1126 C -0.30903 -0.12948 -0.31632 -0.13781 -0.32656 -0.15075 C -0.33316 -0.15862 -0.33924 -0.1674 -0.34549 -0.17596 C -0.34844 -0.18012 -0.35017 -0.18544 -0.35347 -0.18891 C -0.35625 -0.19122 -0.3599 -0.19099 -0.36302 -0.19307 C -0.37413 -0.19954 -0.38299 -0.2074 -0.39479 -0.21203 C -0.41441 -0.21133 -0.43385 -0.2111 -0.45347 -0.20971 C -0.45503 -0.20971 -0.4566 -0.2081 -0.45816 -0.20763 C -0.46771 -0.20601 -0.48681 -0.20347 -0.48681 -0.20347 C -0.49375 -0.20486 -0.50069 -0.20601 -0.50747 -0.20763 C -0.51076 -0.20856 -0.51701 -0.21203 -0.51701 -0.21203 C -0.54514 -0.24116 -0.52257 -0.21503 -0.53594 -0.23538 C -0.53837 -0.23885 -0.54392 -0.24578 -0.54392 -0.24578 C -0.55382 -0.27931 -0.54062 -0.2407 -0.55191 -0.26058 C -0.55399 -0.26428 -0.55486 -0.26914 -0.5566 -0.2733 C -0.57066 -0.30567 -0.55747 -0.27122 -0.56615 -0.29434 C -0.56823 -0.30821 -0.57187 -0.3207 -0.57413 -0.33457 C -0.57483 -0.35122 -0.57865 -0.37711 -0.57882 -0.39584 C -0.57934 -0.43099 -0.57882 -0.46636 -0.57882 -0.50151 " pathEditMode="relative" ptsTypes="ffffffffffffffffffffffffA">
                                      <p:cBhvr>
                                        <p:cTn id="33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14" grpId="0" animBg="1"/>
      <p:bldP spid="15" grpId="0" animBg="1"/>
      <p:bldP spid="17" grpId="0" animBg="1"/>
      <p:bldP spid="18" grpId="0" animBg="1"/>
      <p:bldP spid="19" grpId="0"/>
      <p:bldP spid="22" grpId="0" animBg="1"/>
      <p:bldP spid="23" grpId="0" animBg="1"/>
      <p:bldP spid="25" grpId="0" animBg="1"/>
      <p:bldP spid="26" grpId="0" animBg="1"/>
      <p:bldP spid="27" grpId="0"/>
      <p:bldP spid="30" grpId="0" animBg="1"/>
      <p:bldP spid="31" grpId="0" animBg="1"/>
      <p:bldP spid="33" grpId="0" animBg="1"/>
      <p:bldP spid="34" grpId="0" animBg="1"/>
      <p:bldP spid="35" grpId="0"/>
      <p:bldP spid="38" grpId="0" animBg="1"/>
      <p:bldP spid="39" grpId="0" animBg="1"/>
      <p:bldP spid="41" grpId="0" animBg="1"/>
      <p:bldP spid="42" grpId="0" animBg="1"/>
      <p:bldP spid="43" grpId="0"/>
      <p:bldP spid="46" grpId="0" animBg="1"/>
      <p:bldP spid="47" grpId="0" animBg="1"/>
      <p:bldP spid="49" grpId="0" animBg="1"/>
      <p:bldP spid="50" grpId="0" animBg="1"/>
      <p:bldP spid="51" grpId="0"/>
      <p:bldP spid="54" grpId="0" animBg="1"/>
      <p:bldP spid="55" grpId="0" animBg="1"/>
      <p:bldP spid="57" grpId="0" animBg="1"/>
      <p:bldP spid="58" grpId="0" animBg="1"/>
      <p:bldP spid="59" grpId="0"/>
      <p:bldP spid="62" grpId="0" animBg="1"/>
      <p:bldP spid="63" grpId="0" animBg="1"/>
      <p:bldP spid="65" grpId="0" animBg="1"/>
      <p:bldP spid="66" grpId="0" animBg="1"/>
      <p:bldP spid="67" grpId="0"/>
      <p:bldP spid="70" grpId="0" animBg="1"/>
      <p:bldP spid="71" grpId="0" animBg="1"/>
      <p:bldP spid="73" grpId="0" animBg="1"/>
      <p:bldP spid="74" grpId="0" animBg="1"/>
      <p:bldP spid="75" grpId="0"/>
      <p:bldP spid="78" grpId="0" animBg="1"/>
      <p:bldP spid="7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328" y="37979"/>
            <a:ext cx="7239000" cy="1362075"/>
          </a:xfrm>
        </p:spPr>
        <p:txBody>
          <a:bodyPr/>
          <a:lstStyle/>
          <a:p>
            <a:r>
              <a:rPr lang="en-US" dirty="0" smtClean="0"/>
              <a:t>SPOJ P</a:t>
            </a:r>
            <a:r>
              <a:rPr lang="cs-CZ" dirty="0" smtClean="0"/>
              <a:t>ŘÍKLADY S VÝSLEDKY . . .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2411760" y="1305054"/>
            <a:ext cx="2001380" cy="713220"/>
            <a:chOff x="899592" y="2499756"/>
            <a:chExt cx="2001380" cy="713220"/>
          </a:xfrm>
        </p:grpSpPr>
        <p:sp>
          <p:nvSpPr>
            <p:cNvPr id="5" name="Plechovka 4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3 X </a:t>
              </a:r>
              <a:r>
                <a:rPr lang="en-US" sz="2800" b="1" dirty="0" smtClean="0"/>
                <a:t>12 =</a:t>
              </a:r>
              <a:endParaRPr lang="cs-CZ" sz="28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411760" y="2228507"/>
            <a:ext cx="2001380" cy="713220"/>
            <a:chOff x="899592" y="2499756"/>
            <a:chExt cx="2001380" cy="713220"/>
          </a:xfrm>
        </p:grpSpPr>
        <p:sp>
          <p:nvSpPr>
            <p:cNvPr id="9" name="Plechovka 8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14</a:t>
              </a:r>
              <a:r>
                <a:rPr lang="cs-CZ" sz="2800" b="1" dirty="0" smtClean="0"/>
                <a:t> X </a:t>
              </a:r>
              <a:r>
                <a:rPr lang="en-US" sz="2800" b="1" dirty="0" smtClean="0"/>
                <a:t>5 =</a:t>
              </a:r>
              <a:endParaRPr lang="cs-CZ" sz="28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411760" y="3151960"/>
            <a:ext cx="2001380" cy="713220"/>
            <a:chOff x="899592" y="2499756"/>
            <a:chExt cx="2001380" cy="713220"/>
          </a:xfrm>
        </p:grpSpPr>
        <p:sp>
          <p:nvSpPr>
            <p:cNvPr id="12" name="Plechovka 11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16</a:t>
              </a:r>
              <a:r>
                <a:rPr lang="cs-CZ" sz="2800" b="1" dirty="0" smtClean="0"/>
                <a:t> X </a:t>
              </a:r>
              <a:r>
                <a:rPr lang="en-US" sz="2800" b="1" dirty="0" smtClean="0"/>
                <a:t>4 =</a:t>
              </a:r>
              <a:endParaRPr lang="cs-CZ" sz="28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11760" y="4075413"/>
            <a:ext cx="2001380" cy="713220"/>
            <a:chOff x="899592" y="2499756"/>
            <a:chExt cx="2001380" cy="713220"/>
          </a:xfrm>
        </p:grpSpPr>
        <p:sp>
          <p:nvSpPr>
            <p:cNvPr id="15" name="Plechovka 14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5</a:t>
              </a:r>
              <a:r>
                <a:rPr lang="cs-CZ" sz="2800" b="1" dirty="0" smtClean="0"/>
                <a:t> X </a:t>
              </a:r>
              <a:r>
                <a:rPr lang="en-US" sz="2800" b="1" dirty="0" smtClean="0"/>
                <a:t>12 =</a:t>
              </a:r>
              <a:endParaRPr lang="cs-CZ" sz="28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411760" y="4998866"/>
            <a:ext cx="2001380" cy="713220"/>
            <a:chOff x="899592" y="2499756"/>
            <a:chExt cx="2001380" cy="713220"/>
          </a:xfrm>
        </p:grpSpPr>
        <p:sp>
          <p:nvSpPr>
            <p:cNvPr id="18" name="Plechovka 17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1</a:t>
              </a:r>
              <a:r>
                <a:rPr lang="cs-CZ" sz="2800" b="1" dirty="0" smtClean="0"/>
                <a:t>3 X </a:t>
              </a:r>
              <a:r>
                <a:rPr lang="en-US" sz="2800" b="1" dirty="0" smtClean="0"/>
                <a:t>2 =</a:t>
              </a:r>
              <a:endParaRPr lang="cs-CZ" sz="28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411760" y="5922319"/>
            <a:ext cx="2001380" cy="713220"/>
            <a:chOff x="899592" y="2499756"/>
            <a:chExt cx="2001380" cy="713220"/>
          </a:xfrm>
        </p:grpSpPr>
        <p:sp>
          <p:nvSpPr>
            <p:cNvPr id="21" name="Plechovka 20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17</a:t>
              </a:r>
              <a:r>
                <a:rPr lang="cs-CZ" sz="2800" b="1" dirty="0" smtClean="0"/>
                <a:t> X </a:t>
              </a:r>
              <a:r>
                <a:rPr lang="en-US" sz="2800" b="1" dirty="0" smtClean="0"/>
                <a:t>3 =</a:t>
              </a:r>
              <a:endParaRPr lang="cs-CZ" sz="28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437476" y="1228110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24" name="Plechovka 23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51</a:t>
              </a:r>
              <a:endParaRPr lang="cs-CZ" sz="28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7437476" y="2151563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27" name="Plechovka 26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64</a:t>
              </a:r>
              <a:endParaRPr lang="cs-CZ" sz="28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437476" y="3075016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30" name="Plechovka 29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60</a:t>
              </a:r>
              <a:endParaRPr lang="cs-CZ" sz="28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437476" y="3998469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33" name="Plechovka 32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70</a:t>
              </a:r>
              <a:endParaRPr lang="cs-CZ" sz="28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437476" y="4921922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36" name="Plechovka 35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36</a:t>
              </a:r>
              <a:endParaRPr lang="cs-CZ" sz="28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437476" y="5845375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39" name="Plechovka 38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26</a:t>
              </a:r>
              <a:endParaRPr lang="cs-CZ" sz="2800" b="1" dirty="0"/>
            </a:p>
          </p:txBody>
        </p:sp>
      </p:grpSp>
      <p:pic>
        <p:nvPicPr>
          <p:cNvPr id="1026" name="Picture 2" descr="C:\Documents and Settings\xp\Local Settings\Temporary Internet Files\Content.IE5\3EY7I5Z8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6" y="3028279"/>
            <a:ext cx="1799539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xp\Local Settings\Temporary Internet Files\Content.IE5\3EY7I5Z8\MC9001503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93" y="4762057"/>
            <a:ext cx="1591970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xp\Local Settings\Temporary Internet Files\Content.IE5\3EY7I5Z8\MM90035679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577" y="0"/>
            <a:ext cx="1193996" cy="122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xp\Local Settings\Temporary Internet Files\Content.IE5\RTO91NJY\MM90033699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63" y="900969"/>
            <a:ext cx="1761092" cy="176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917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328" y="37979"/>
            <a:ext cx="7239000" cy="1362075"/>
          </a:xfrm>
        </p:spPr>
        <p:txBody>
          <a:bodyPr/>
          <a:lstStyle/>
          <a:p>
            <a:pPr algn="ctr"/>
            <a:r>
              <a:rPr lang="en-US" dirty="0" smtClean="0"/>
              <a:t>SPOJ P</a:t>
            </a:r>
            <a:r>
              <a:rPr lang="cs-CZ" dirty="0" smtClean="0"/>
              <a:t>ŘÍKLADY S VÝSLEDKY . . .</a:t>
            </a:r>
            <a:r>
              <a:rPr lang="en-US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ŘEŠENÍ</a:t>
            </a:r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195736" y="1237984"/>
            <a:ext cx="2001380" cy="713220"/>
            <a:chOff x="899592" y="2499756"/>
            <a:chExt cx="2001380" cy="713220"/>
          </a:xfrm>
        </p:grpSpPr>
        <p:sp>
          <p:nvSpPr>
            <p:cNvPr id="5" name="Plechovka 4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3 X </a:t>
              </a:r>
              <a:r>
                <a:rPr lang="en-US" sz="2800" b="1" dirty="0" smtClean="0"/>
                <a:t>12 =</a:t>
              </a:r>
              <a:endParaRPr lang="cs-CZ" sz="28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195736" y="2161437"/>
            <a:ext cx="2001380" cy="713220"/>
            <a:chOff x="899592" y="2499756"/>
            <a:chExt cx="2001380" cy="713220"/>
          </a:xfrm>
        </p:grpSpPr>
        <p:sp>
          <p:nvSpPr>
            <p:cNvPr id="9" name="Plechovka 8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14</a:t>
              </a:r>
              <a:r>
                <a:rPr lang="cs-CZ" sz="2800" b="1" dirty="0" smtClean="0"/>
                <a:t> X </a:t>
              </a:r>
              <a:r>
                <a:rPr lang="en-US" sz="2800" b="1" dirty="0" smtClean="0"/>
                <a:t>5 =</a:t>
              </a:r>
              <a:endParaRPr lang="cs-CZ" sz="28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195736" y="3084890"/>
            <a:ext cx="2001380" cy="713220"/>
            <a:chOff x="899592" y="2499756"/>
            <a:chExt cx="2001380" cy="713220"/>
          </a:xfrm>
        </p:grpSpPr>
        <p:sp>
          <p:nvSpPr>
            <p:cNvPr id="12" name="Plechovka 11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16</a:t>
              </a:r>
              <a:r>
                <a:rPr lang="cs-CZ" sz="2800" b="1" dirty="0" smtClean="0"/>
                <a:t> X </a:t>
              </a:r>
              <a:r>
                <a:rPr lang="en-US" sz="2800" b="1" dirty="0" smtClean="0"/>
                <a:t>4 =</a:t>
              </a:r>
              <a:endParaRPr lang="cs-CZ" sz="28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195736" y="4008343"/>
            <a:ext cx="2001380" cy="713220"/>
            <a:chOff x="899592" y="2499756"/>
            <a:chExt cx="2001380" cy="713220"/>
          </a:xfrm>
        </p:grpSpPr>
        <p:sp>
          <p:nvSpPr>
            <p:cNvPr id="15" name="Plechovka 14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5</a:t>
              </a:r>
              <a:r>
                <a:rPr lang="cs-CZ" sz="2800" b="1" dirty="0" smtClean="0"/>
                <a:t> X </a:t>
              </a:r>
              <a:r>
                <a:rPr lang="en-US" sz="2800" b="1" dirty="0" smtClean="0"/>
                <a:t>12 =</a:t>
              </a:r>
              <a:endParaRPr lang="cs-CZ" sz="28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195736" y="4931796"/>
            <a:ext cx="2001380" cy="713220"/>
            <a:chOff x="899592" y="2499756"/>
            <a:chExt cx="2001380" cy="713220"/>
          </a:xfrm>
        </p:grpSpPr>
        <p:sp>
          <p:nvSpPr>
            <p:cNvPr id="18" name="Plechovka 17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1</a:t>
              </a:r>
              <a:r>
                <a:rPr lang="cs-CZ" sz="2800" b="1" dirty="0" smtClean="0"/>
                <a:t>3 X </a:t>
              </a:r>
              <a:r>
                <a:rPr lang="en-US" sz="2800" b="1" dirty="0" smtClean="0"/>
                <a:t>2 =</a:t>
              </a:r>
              <a:endParaRPr lang="cs-CZ" sz="28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195736" y="5855249"/>
            <a:ext cx="2001380" cy="713220"/>
            <a:chOff x="899592" y="2499756"/>
            <a:chExt cx="2001380" cy="713220"/>
          </a:xfrm>
        </p:grpSpPr>
        <p:sp>
          <p:nvSpPr>
            <p:cNvPr id="21" name="Plechovka 20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17</a:t>
              </a:r>
              <a:r>
                <a:rPr lang="cs-CZ" sz="2800" b="1" dirty="0" smtClean="0"/>
                <a:t> X </a:t>
              </a:r>
              <a:r>
                <a:rPr lang="en-US" sz="2800" b="1" dirty="0" smtClean="0"/>
                <a:t>3 =</a:t>
              </a:r>
              <a:endParaRPr lang="cs-CZ" sz="28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221452" y="1161040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24" name="Plechovka 23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51</a:t>
              </a:r>
              <a:endParaRPr lang="cs-CZ" sz="28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7221452" y="2084493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27" name="Plechovka 26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64</a:t>
              </a:r>
              <a:endParaRPr lang="cs-CZ" sz="28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221452" y="3007946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30" name="Plechovka 29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60</a:t>
              </a:r>
              <a:endParaRPr lang="cs-CZ" sz="28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221452" y="3931399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33" name="Plechovka 32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70</a:t>
              </a:r>
              <a:endParaRPr lang="cs-CZ" sz="28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221452" y="4854852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36" name="Plechovka 35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36</a:t>
              </a:r>
              <a:endParaRPr lang="cs-CZ" sz="28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221452" y="5778305"/>
            <a:ext cx="1368152" cy="713220"/>
            <a:chOff x="899592" y="2499756"/>
            <a:chExt cx="2001380" cy="7132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39" name="Plechovka 38"/>
            <p:cNvSpPr/>
            <p:nvPr/>
          </p:nvSpPr>
          <p:spPr>
            <a:xfrm rot="5400000">
              <a:off x="1543672" y="1855676"/>
              <a:ext cx="713220" cy="2001380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043608" y="2671700"/>
              <a:ext cx="158417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 smtClean="0"/>
                <a:t>26</a:t>
              </a:r>
              <a:endParaRPr lang="cs-CZ" sz="2800" b="1" dirty="0"/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Rukopis 2"/>
              <p14:cNvContentPartPr/>
              <p14:nvPr/>
            </p14:nvContentPartPr>
            <p14:xfrm>
              <a:off x="4211356" y="1593970"/>
              <a:ext cx="3098880" cy="455436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01996" y="1584610"/>
                <a:ext cx="3117600" cy="4573080"/>
              </a:xfrm>
              <a:prstGeom prst="rect">
                <a:avLst/>
              </a:prstGeom>
            </p:spPr>
          </p:pic>
        </mc:Fallback>
      </mc:AlternateContent>
      <p:pic>
        <p:nvPicPr>
          <p:cNvPr id="41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 rot="813423">
            <a:off x="412388" y="4979426"/>
            <a:ext cx="1513625" cy="119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 rot="2420897">
            <a:off x="-20392" y="3100105"/>
            <a:ext cx="1853376" cy="146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Documents and Settings\xp\My Documents\REna\Hyskov\šablony\obrazky\Kopie - 1. zvířata a jejich prostředí\4 polní zvířata, plazi, hmyz\slunéčko sedmitečné_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>
                        <a14:backgroundMark x1="62462" y1="66841" x2="57457" y2="77023"/>
                        <a14:backgroundMark x1="48048" y1="87990" x2="48448" y2="74674"/>
                        <a14:backgroundMark x1="39940" y1="84204" x2="33033" y2="84334"/>
                        <a14:backgroundMark x1="27127" y1="81332" x2="28028" y2="77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951" t="40203" r="34441" b="12650"/>
          <a:stretch/>
        </p:blipFill>
        <p:spPr bwMode="auto">
          <a:xfrm rot="314255">
            <a:off x="948329" y="921279"/>
            <a:ext cx="1232962" cy="97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81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xit" presetSubtype="2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4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4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b="1" dirty="0" smtClean="0">
                <a:hlinkClick r:id="rId2"/>
              </a:rPr>
              <a:t>www.office.microsoft</a:t>
            </a:r>
            <a:r>
              <a:rPr lang="en-US" sz="2000" b="1" dirty="0" smtClean="0">
                <a:hlinkClick r:id="rId2"/>
              </a:rPr>
              <a:t>-</a:t>
            </a:r>
            <a:r>
              <a:rPr lang="en-US" sz="2000" b="1" dirty="0" err="1" smtClean="0">
                <a:hlinkClick r:id="rId2"/>
              </a:rPr>
              <a:t>klipart</a:t>
            </a:r>
            <a:r>
              <a:rPr lang="en-US" sz="2000" b="1" smtClean="0">
                <a:hlinkClick r:id="rId2"/>
              </a:rPr>
              <a:t>.</a:t>
            </a:r>
            <a:r>
              <a:rPr lang="cs-CZ" sz="2000" b="1" smtClean="0">
                <a:hlinkClick r:id="rId2"/>
              </a:rPr>
              <a:t>com</a:t>
            </a:r>
            <a:endParaRPr lang="cs-CZ" sz="2000" b="1" dirty="0" smtClean="0"/>
          </a:p>
          <a:p>
            <a:r>
              <a:rPr lang="cs-CZ" sz="2000" b="1" dirty="0" smtClean="0"/>
              <a:t>Obrázky </a:t>
            </a:r>
            <a:r>
              <a:rPr lang="cs-CZ" sz="2000" b="1" dirty="0"/>
              <a:t>jsou použité ze zakoupeného </a:t>
            </a:r>
            <a:r>
              <a:rPr lang="cs-CZ" sz="2000" dirty="0"/>
              <a:t>CD PRVOUKA, rok.v.2011, </a:t>
            </a:r>
            <a:r>
              <a:rPr lang="cs-CZ" sz="2000" dirty="0" err="1"/>
              <a:t>Mediadida</a:t>
            </a:r>
            <a:r>
              <a:rPr lang="cs-CZ" sz="2000" dirty="0"/>
              <a:t> s.r.o. - společností je udělen písemný souhlas s využitím do projektu OPVK</a:t>
            </a:r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225543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234</TotalTime>
  <Words>516</Words>
  <Application>Microsoft Office PowerPoint</Application>
  <PresentationFormat>Předvádění na obrazovce (4:3)</PresentationFormat>
  <Paragraphs>171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Anotace:</vt:lpstr>
      <vt:lpstr>NÁSOBENÍ JEDNOCIFERNÉHO A DVOJCIFERNÉHO ČÍSLA S JEDNOU DESÍTKOU</vt:lpstr>
      <vt:lpstr>KRÁTKÉ OPAKOVÁNÍ NÁSOBENÍ</vt:lpstr>
      <vt:lpstr>KRÁTKÉ OPAKOVÁNÍ DĚLENÍ</vt:lpstr>
      <vt:lpstr>NÁSOBENÍ JEDNOCIFERNÉHO ČÍSLA DVOJCIFERNÝM</vt:lpstr>
      <vt:lpstr>Prezentace aplikace PowerPoint</vt:lpstr>
      <vt:lpstr>SPOJ PŘÍKLADY S VÝSLEDKY . . .</vt:lpstr>
      <vt:lpstr>SPOJ PŘÍKLADY S VÝSLEDKY . . . ŘEŠENÍ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ucitel</dc:creator>
  <cp:lastModifiedBy>lazza</cp:lastModifiedBy>
  <cp:revision>17</cp:revision>
  <dcterms:created xsi:type="dcterms:W3CDTF">2013-04-19T13:35:40Z</dcterms:created>
  <dcterms:modified xsi:type="dcterms:W3CDTF">2013-07-31T16:11:02Z</dcterms:modified>
</cp:coreProperties>
</file>