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7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B69"/>
    <a:srgbClr val="CC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 varScale="1">
        <p:scale>
          <a:sx n="68" d="100"/>
          <a:sy n="68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44816-521A-41ED-A098-A162B0D4FB5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419A1-DE69-4FD4-B09C-20A4576AEB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6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Útvary založené na dialogu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</a:br>
            <a:r>
              <a:rPr lang="cs-CZ" sz="2000" dirty="0" smtClean="0">
                <a:latin typeface="Comic Sans MS" pitchFamily="66" charset="0"/>
                <a:ea typeface="+mj-ea"/>
                <a:cs typeface="+mj-cs"/>
              </a:rPr>
              <a:t>4</a:t>
            </a:r>
            <a:r>
              <a:rPr lang="cs-CZ" sz="2000" noProof="0" dirty="0" smtClean="0">
                <a:latin typeface="Comic Sans MS" pitchFamily="66" charset="0"/>
                <a:ea typeface="+mj-ea"/>
                <a:cs typeface="+mj-cs"/>
              </a:rPr>
              <a:t>. 10</a:t>
            </a:r>
            <a:r>
              <a:rPr lang="cs-CZ" sz="2000" dirty="0" smtClean="0">
                <a:latin typeface="Comic Sans MS" pitchFamily="66" charset="0"/>
                <a:ea typeface="+mj-ea"/>
                <a:cs typeface="+mj-cs"/>
              </a:rPr>
              <a:t>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6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Tento učební materiál vznikl za podpory OPVK 1.5</a:t>
            </a:r>
            <a:endParaRPr lang="cs-CZ" sz="2800" dirty="0">
              <a:latin typeface="Comic Sans MS" pitchFamily="66" charset="0"/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395536" y="1412776"/>
          <a:ext cx="8280919" cy="4824536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195927"/>
                <a:gridCol w="5084992"/>
              </a:tblGrid>
              <a:tr h="487792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CZECH SALES ACADEMY Hradec Králové – VOŠ a SOŠ s.r.o.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CZ 1.07/1.5.00/34.0314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Moderní</a:t>
                      </a:r>
                      <a:r>
                        <a:rPr lang="cs-CZ" sz="1400" baseline="0" dirty="0" smtClean="0">
                          <a:latin typeface="Comic Sans MS" pitchFamily="66" charset="0"/>
                        </a:rPr>
                        <a:t> škola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CSA_OPVK15_072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Český jazyk a literatura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Komunikace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Útvary</a:t>
                      </a:r>
                      <a:r>
                        <a:rPr lang="cs-CZ" sz="1400" baseline="0" dirty="0" smtClean="0">
                          <a:latin typeface="Comic Sans MS" pitchFamily="66" charset="0"/>
                        </a:rPr>
                        <a:t> založené na dialogu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Mgr. Hana </a:t>
                      </a:r>
                      <a:r>
                        <a:rPr lang="cs-CZ" sz="1400" dirty="0" err="1" smtClean="0">
                          <a:latin typeface="Comic Sans MS" pitchFamily="66" charset="0"/>
                        </a:rPr>
                        <a:t>Voralová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4.</a:t>
                      </a:r>
                      <a:r>
                        <a:rPr lang="cs-CZ" sz="1400" baseline="0" dirty="0" smtClean="0">
                          <a:latin typeface="Comic Sans MS" pitchFamily="66" charset="0"/>
                        </a:rPr>
                        <a:t> 10. 2012, 3A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45 min.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156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PC, </a:t>
                      </a:r>
                      <a:r>
                        <a:rPr lang="cs-CZ" sz="1400" dirty="0" err="1" smtClean="0">
                          <a:latin typeface="Comic Sans MS" pitchFamily="66" charset="0"/>
                        </a:rPr>
                        <a:t>flash</a:t>
                      </a:r>
                      <a:r>
                        <a:rPr lang="cs-CZ" sz="1400" dirty="0" smtClean="0">
                          <a:latin typeface="Comic Sans MS" pitchFamily="66" charset="0"/>
                        </a:rPr>
                        <a:t> disk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953576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omic Sans MS" pitchFamily="66" charset="0"/>
                        </a:rPr>
                        <a:t>Seznámení</a:t>
                      </a:r>
                      <a:r>
                        <a:rPr lang="cs-CZ" sz="1400" baseline="0" dirty="0" smtClean="0">
                          <a:latin typeface="Comic Sans MS" pitchFamily="66" charset="0"/>
                        </a:rPr>
                        <a:t> žáků s různými typy diskuse a debaty a pravidly jejich přípravy a řízení.  Zopakování poznatků k přípravě vlastního interview.</a:t>
                      </a:r>
                      <a:endParaRPr lang="cs-CZ" sz="14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Diskuse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smtClean="0">
                <a:latin typeface="Comic Sans MS" pitchFamily="66" charset="0"/>
              </a:rPr>
              <a:t>z lat. </a:t>
            </a:r>
            <a:r>
              <a:rPr lang="cs-CZ" b="1" dirty="0" err="1" smtClean="0">
                <a:latin typeface="Comic Sans MS" pitchFamily="66" charset="0"/>
              </a:rPr>
              <a:t>discussio</a:t>
            </a:r>
            <a:r>
              <a:rPr lang="cs-CZ" b="1" dirty="0" smtClean="0">
                <a:latin typeface="Comic Sans MS" pitchFamily="66" charset="0"/>
              </a:rPr>
              <a:t> = přetřásat, zkoumat</a:t>
            </a:r>
          </a:p>
          <a:p>
            <a:pPr algn="ctr">
              <a:buNone/>
            </a:pPr>
            <a:endParaRPr lang="cs-CZ" b="1" dirty="0" smtClean="0">
              <a:latin typeface="Comic Sans MS" pitchFamily="66" charset="0"/>
            </a:endParaRPr>
          </a:p>
          <a:p>
            <a:pPr algn="ctr">
              <a:buFontTx/>
              <a:buChar char="-"/>
            </a:pPr>
            <a:r>
              <a:rPr lang="cs-CZ" u="sng" dirty="0" smtClean="0">
                <a:latin typeface="Comic Sans MS" pitchFamily="66" charset="0"/>
              </a:rPr>
              <a:t>věcný rozhovor několika osob</a:t>
            </a:r>
            <a:r>
              <a:rPr lang="cs-CZ" dirty="0" smtClean="0">
                <a:latin typeface="Comic Sans MS" pitchFamily="66" charset="0"/>
              </a:rPr>
              <a:t> nad určitým tématem</a:t>
            </a:r>
          </a:p>
          <a:p>
            <a:pPr algn="ctr">
              <a:buFontTx/>
              <a:buChar char="-"/>
            </a:pPr>
            <a:r>
              <a:rPr lang="cs-CZ" u="sng" dirty="0" smtClean="0">
                <a:latin typeface="Comic Sans MS" pitchFamily="66" charset="0"/>
              </a:rPr>
              <a:t>cílem není rozhodovat</a:t>
            </a:r>
            <a:r>
              <a:rPr lang="cs-CZ" dirty="0" smtClean="0">
                <a:latin typeface="Comic Sans MS" pitchFamily="66" charset="0"/>
              </a:rPr>
              <a:t>, ale probrat věc z různých stránek, shromáždit argumenty a připravit se na racionální rozhodnutí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Diskuse – požadavky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b="1" dirty="0" smtClean="0">
                <a:latin typeface="Comic Sans MS" pitchFamily="66" charset="0"/>
              </a:rPr>
              <a:t>Věcnost</a:t>
            </a:r>
            <a:r>
              <a:rPr lang="cs-CZ" dirty="0" smtClean="0">
                <a:latin typeface="Comic Sans MS" pitchFamily="66" charset="0"/>
              </a:rPr>
              <a:t> – věnovat se tématu a argumentovat</a:t>
            </a:r>
          </a:p>
          <a:p>
            <a:pPr algn="ctr"/>
            <a:r>
              <a:rPr lang="cs-CZ" b="1" dirty="0" smtClean="0">
                <a:latin typeface="Comic Sans MS" pitchFamily="66" charset="0"/>
              </a:rPr>
              <a:t>Otevřenost</a:t>
            </a:r>
            <a:r>
              <a:rPr lang="cs-CZ" dirty="0" smtClean="0">
                <a:latin typeface="Comic Sans MS" pitchFamily="66" charset="0"/>
              </a:rPr>
              <a:t> – nevylučovat nikoho, kdo může jakkoli přispět k tématu</a:t>
            </a:r>
          </a:p>
          <a:p>
            <a:pPr algn="ctr"/>
            <a:r>
              <a:rPr lang="cs-CZ" b="1" dirty="0" smtClean="0">
                <a:latin typeface="Comic Sans MS" pitchFamily="66" charset="0"/>
              </a:rPr>
              <a:t>Poctivost</a:t>
            </a:r>
            <a:r>
              <a:rPr lang="cs-CZ" dirty="0" smtClean="0">
                <a:latin typeface="Comic Sans MS" pitchFamily="66" charset="0"/>
              </a:rPr>
              <a:t> – žádné zatajování</a:t>
            </a:r>
          </a:p>
          <a:p>
            <a:pPr algn="ctr"/>
            <a:r>
              <a:rPr lang="cs-CZ" b="1" dirty="0" smtClean="0">
                <a:latin typeface="Comic Sans MS" pitchFamily="66" charset="0"/>
              </a:rPr>
              <a:t>Trpělivost</a:t>
            </a:r>
          </a:p>
          <a:p>
            <a:pPr algn="ctr"/>
            <a:r>
              <a:rPr lang="cs-CZ" b="1" dirty="0" smtClean="0">
                <a:latin typeface="Comic Sans MS" pitchFamily="66" charset="0"/>
              </a:rPr>
              <a:t>Zdvořilost</a:t>
            </a:r>
            <a:r>
              <a:rPr lang="cs-CZ" dirty="0" smtClean="0">
                <a:latin typeface="Comic Sans MS" pitchFamily="66" charset="0"/>
              </a:rPr>
              <a:t> – nenapadat, nepřekřikovat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Diskuse -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cs-CZ" b="1" dirty="0" smtClean="0">
                <a:latin typeface="Comic Sans MS" pitchFamily="66" charset="0"/>
              </a:rPr>
              <a:t>p</a:t>
            </a:r>
            <a:r>
              <a:rPr lang="cs-CZ" b="1" dirty="0" smtClean="0">
                <a:latin typeface="Comic Sans MS" pitchFamily="66" charset="0"/>
              </a:rPr>
              <a:t>anelová diskuse</a:t>
            </a:r>
            <a:endParaRPr lang="cs-CZ" b="1" dirty="0" smtClean="0">
              <a:latin typeface="Comic Sans MS" pitchFamily="66" charset="0"/>
            </a:endParaRPr>
          </a:p>
          <a:p>
            <a:pPr marL="514350" indent="-514350">
              <a:buAutoNum type="alphaUcParenR"/>
            </a:pPr>
            <a:r>
              <a:rPr lang="cs-CZ" b="1" dirty="0" smtClean="0">
                <a:latin typeface="Comic Sans MS" pitchFamily="66" charset="0"/>
              </a:rPr>
              <a:t>p</a:t>
            </a:r>
            <a:r>
              <a:rPr lang="cs-CZ" b="1" dirty="0" smtClean="0">
                <a:latin typeface="Comic Sans MS" pitchFamily="66" charset="0"/>
              </a:rPr>
              <a:t>racovní </a:t>
            </a:r>
            <a:r>
              <a:rPr lang="cs-CZ" b="1" dirty="0" smtClean="0">
                <a:latin typeface="Comic Sans MS" pitchFamily="66" charset="0"/>
              </a:rPr>
              <a:t>porada</a:t>
            </a:r>
          </a:p>
          <a:p>
            <a:pPr marL="514350" indent="-514350">
              <a:buAutoNum type="alphaUcParenR"/>
            </a:pPr>
            <a:r>
              <a:rPr lang="cs-CZ" b="1" dirty="0" err="1" smtClean="0">
                <a:latin typeface="Comic Sans MS" pitchFamily="66" charset="0"/>
              </a:rPr>
              <a:t>t</a:t>
            </a:r>
            <a:r>
              <a:rPr lang="cs-CZ" b="1" dirty="0" err="1" smtClean="0">
                <a:latin typeface="Comic Sans MS" pitchFamily="66" charset="0"/>
              </a:rPr>
              <a:t>alk</a:t>
            </a:r>
            <a:r>
              <a:rPr lang="cs-CZ" b="1" dirty="0" smtClean="0">
                <a:latin typeface="Comic Sans MS" pitchFamily="66" charset="0"/>
              </a:rPr>
              <a:t>-show</a:t>
            </a:r>
            <a:r>
              <a:rPr lang="cs-CZ" dirty="0" smtClean="0">
                <a:latin typeface="Comic Sans MS" pitchFamily="66" charset="0"/>
              </a:rPr>
              <a:t> – TV, rozhlas</a:t>
            </a:r>
            <a:endParaRPr lang="cs-CZ" b="1" dirty="0" smtClean="0">
              <a:latin typeface="Comic Sans MS" pitchFamily="66" charset="0"/>
            </a:endParaRPr>
          </a:p>
          <a:p>
            <a:pPr marL="514350" indent="-514350">
              <a:buAutoNum type="alphaUcParenR"/>
            </a:pPr>
            <a:r>
              <a:rPr lang="cs-CZ" b="1" dirty="0" smtClean="0">
                <a:latin typeface="Comic Sans MS" pitchFamily="66" charset="0"/>
              </a:rPr>
              <a:t>b</a:t>
            </a:r>
            <a:r>
              <a:rPr lang="cs-CZ" b="1" dirty="0" smtClean="0">
                <a:latin typeface="Comic Sans MS" pitchFamily="66" charset="0"/>
              </a:rPr>
              <a:t>rainstorming</a:t>
            </a:r>
            <a:r>
              <a:rPr lang="cs-CZ" dirty="0" smtClean="0">
                <a:latin typeface="Comic Sans MS" pitchFamily="66" charset="0"/>
              </a:rPr>
              <a:t> – </a:t>
            </a:r>
            <a:r>
              <a:rPr lang="cs-CZ" u="sng" dirty="0" smtClean="0">
                <a:latin typeface="Comic Sans MS" pitchFamily="66" charset="0"/>
              </a:rPr>
              <a:t>volný rozhovor </a:t>
            </a:r>
            <a:r>
              <a:rPr lang="cs-CZ" dirty="0" smtClean="0">
                <a:latin typeface="Comic Sans MS" pitchFamily="66" charset="0"/>
              </a:rPr>
              <a:t>pracovníků podniku; </a:t>
            </a:r>
            <a:r>
              <a:rPr lang="cs-CZ" u="sng" dirty="0" smtClean="0">
                <a:latin typeface="Comic Sans MS" pitchFamily="66" charset="0"/>
              </a:rPr>
              <a:t>cílem je nalézt řešení problému</a:t>
            </a:r>
            <a:r>
              <a:rPr lang="cs-CZ" dirty="0" smtClean="0">
                <a:latin typeface="Comic Sans MS" pitchFamily="66" charset="0"/>
              </a:rPr>
              <a:t>; </a:t>
            </a:r>
            <a:r>
              <a:rPr lang="cs-CZ" b="1" dirty="0" smtClean="0">
                <a:latin typeface="Comic Sans MS" pitchFamily="66" charset="0"/>
              </a:rPr>
              <a:t>tři zásady – nikdo nemá převahu, všechny myšlenky mají váhu, zákaz jakékoli kritiky</a:t>
            </a:r>
            <a:endParaRPr lang="cs-CZ" b="1" dirty="0" smtClean="0">
              <a:latin typeface="Comic Sans MS" pitchFamily="66" charset="0"/>
            </a:endParaRPr>
          </a:p>
          <a:p>
            <a:pPr marL="514350" indent="-514350">
              <a:buNone/>
            </a:pP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Diskuse - příprava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sz="2800" b="1" u="sng" dirty="0" smtClean="0">
                <a:latin typeface="Comic Sans MS" pitchFamily="66" charset="0"/>
              </a:rPr>
              <a:t>Úvodní fáze </a:t>
            </a:r>
            <a:r>
              <a:rPr lang="cs-CZ" sz="2800" dirty="0" smtClean="0">
                <a:latin typeface="Comic Sans MS" pitchFamily="66" charset="0"/>
              </a:rPr>
              <a:t>– pozdrav a představení mluvčího, informace o programu a cíli diskuse, zahájení</a:t>
            </a:r>
          </a:p>
          <a:p>
            <a:pPr marL="514350" indent="-514350">
              <a:buAutoNum type="arabicPeriod"/>
            </a:pPr>
            <a:r>
              <a:rPr lang="cs-CZ" sz="2800" b="1" u="sng" dirty="0" smtClean="0">
                <a:latin typeface="Comic Sans MS" pitchFamily="66" charset="0"/>
              </a:rPr>
              <a:t>Středová fáze  </a:t>
            </a:r>
            <a:r>
              <a:rPr lang="cs-CZ" sz="2800" dirty="0" smtClean="0">
                <a:latin typeface="Comic Sans MS" pitchFamily="66" charset="0"/>
              </a:rPr>
              <a:t>- jádro sdělení, udržování pozornosti, používání jazykových obratů k navazování a spojování informací (př. </a:t>
            </a:r>
            <a:r>
              <a:rPr lang="cs-CZ" sz="2800" i="1" dirty="0" smtClean="0">
                <a:latin typeface="Comic Sans MS" pitchFamily="66" charset="0"/>
              </a:rPr>
              <a:t>Poněkud odbíháme…, Nyní přestoupíme k dílčím otázkám</a:t>
            </a:r>
            <a:r>
              <a:rPr lang="cs-CZ" sz="2800" dirty="0" smtClean="0">
                <a:latin typeface="Comic Sans MS" pitchFamily="66" charset="0"/>
              </a:rPr>
              <a:t>….)</a:t>
            </a:r>
          </a:p>
          <a:p>
            <a:pPr marL="514350" indent="-514350">
              <a:buAutoNum type="arabicPeriod"/>
            </a:pPr>
            <a:r>
              <a:rPr lang="cs-CZ" sz="2800" b="1" u="sng" dirty="0" smtClean="0">
                <a:latin typeface="Comic Sans MS" pitchFamily="66" charset="0"/>
              </a:rPr>
              <a:t>Závěrečná fáze </a:t>
            </a:r>
            <a:r>
              <a:rPr lang="cs-CZ" sz="2800" dirty="0" smtClean="0">
                <a:latin typeface="Comic Sans MS" pitchFamily="66" charset="0"/>
              </a:rPr>
              <a:t>– shrnutí informací, odpovědi na otázky posluchačů, ukončení diskuse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Debata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u="sng" dirty="0" smtClean="0">
                <a:latin typeface="Comic Sans MS" pitchFamily="66" charset="0"/>
              </a:rPr>
              <a:t>f</a:t>
            </a:r>
            <a:r>
              <a:rPr lang="cs-CZ" sz="2800" u="sng" dirty="0" smtClean="0">
                <a:latin typeface="Comic Sans MS" pitchFamily="66" charset="0"/>
              </a:rPr>
              <a:t>ormalizovaný </a:t>
            </a:r>
            <a:r>
              <a:rPr lang="cs-CZ" sz="2800" b="1" u="sng" dirty="0" smtClean="0">
                <a:latin typeface="Comic Sans MS" pitchFamily="66" charset="0"/>
              </a:rPr>
              <a:t>způsob vedení sporu</a:t>
            </a:r>
          </a:p>
          <a:p>
            <a:pPr algn="ctr"/>
            <a:r>
              <a:rPr lang="cs-CZ" sz="2800" b="1" u="sng" dirty="0" smtClean="0">
                <a:latin typeface="Comic Sans MS" pitchFamily="66" charset="0"/>
              </a:rPr>
              <a:t>c</a:t>
            </a:r>
            <a:r>
              <a:rPr lang="cs-CZ" sz="2800" b="1" u="sng" dirty="0" smtClean="0">
                <a:latin typeface="Comic Sans MS" pitchFamily="66" charset="0"/>
              </a:rPr>
              <a:t>ílem je dosáhnout nějakého rozhodnutí</a:t>
            </a:r>
          </a:p>
          <a:p>
            <a:pPr algn="ctr"/>
            <a:r>
              <a:rPr lang="cs-CZ" sz="2800" b="1" u="sng" dirty="0" smtClean="0">
                <a:latin typeface="Comic Sans MS" pitchFamily="66" charset="0"/>
              </a:rPr>
              <a:t>v</a:t>
            </a:r>
            <a:r>
              <a:rPr lang="cs-CZ" sz="2800" b="1" u="sng" dirty="0" smtClean="0">
                <a:latin typeface="Comic Sans MS" pitchFamily="66" charset="0"/>
              </a:rPr>
              <a:t>ýsledek</a:t>
            </a:r>
            <a:r>
              <a:rPr lang="cs-CZ" sz="2800" dirty="0" smtClean="0">
                <a:latin typeface="Comic Sans MS" pitchFamily="66" charset="0"/>
              </a:rPr>
              <a:t> může být stanoven </a:t>
            </a:r>
            <a:r>
              <a:rPr lang="cs-CZ" sz="2800" b="1" u="sng" dirty="0" smtClean="0">
                <a:latin typeface="Comic Sans MS" pitchFamily="66" charset="0"/>
              </a:rPr>
              <a:t>hlasováním</a:t>
            </a:r>
            <a:r>
              <a:rPr lang="cs-CZ" sz="2800" dirty="0" smtClean="0">
                <a:latin typeface="Comic Sans MS" pitchFamily="66" charset="0"/>
              </a:rPr>
              <a:t> zúčastněných, </a:t>
            </a:r>
            <a:r>
              <a:rPr lang="cs-CZ" sz="2800" b="1" u="sng" dirty="0" smtClean="0">
                <a:latin typeface="Comic Sans MS" pitchFamily="66" charset="0"/>
              </a:rPr>
              <a:t>společným usnesením</a:t>
            </a:r>
            <a:r>
              <a:rPr lang="cs-CZ" sz="2800" dirty="0" smtClean="0">
                <a:latin typeface="Comic Sans MS" pitchFamily="66" charset="0"/>
              </a:rPr>
              <a:t> nebo kombinací obojího</a:t>
            </a:r>
          </a:p>
          <a:p>
            <a:pPr algn="ctr"/>
            <a:r>
              <a:rPr lang="cs-CZ" sz="2800" dirty="0" smtClean="0">
                <a:latin typeface="Comic Sans MS" pitchFamily="66" charset="0"/>
              </a:rPr>
              <a:t>n</a:t>
            </a:r>
            <a:r>
              <a:rPr lang="cs-CZ" sz="2800" dirty="0" smtClean="0">
                <a:latin typeface="Comic Sans MS" pitchFamily="66" charset="0"/>
              </a:rPr>
              <a:t>ejčastěji se s debatou setkáváme v </a:t>
            </a:r>
            <a:r>
              <a:rPr lang="cs-CZ" sz="2800" b="1" u="sng" dirty="0" smtClean="0">
                <a:latin typeface="Comic Sans MS" pitchFamily="66" charset="0"/>
              </a:rPr>
              <a:t>parlamentech, legislativních sněmech</a:t>
            </a:r>
            <a:r>
              <a:rPr lang="cs-CZ" sz="2800" dirty="0" smtClean="0">
                <a:latin typeface="Comic Sans MS" pitchFamily="66" charset="0"/>
              </a:rPr>
              <a:t> a podobných formálnějších setkáních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Debata -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s</a:t>
            </a:r>
            <a:r>
              <a:rPr lang="cs-CZ" sz="2800" b="1" dirty="0" smtClean="0">
                <a:latin typeface="Comic Sans MS" pitchFamily="66" charset="0"/>
              </a:rPr>
              <a:t>outěžní debata</a:t>
            </a:r>
            <a:r>
              <a:rPr lang="cs-CZ" sz="2800" dirty="0" smtClean="0">
                <a:latin typeface="Comic Sans MS" pitchFamily="66" charset="0"/>
              </a:rPr>
              <a:t> – soutěž </a:t>
            </a:r>
            <a:r>
              <a:rPr lang="cs-CZ" sz="2800" u="sng" dirty="0" smtClean="0">
                <a:latin typeface="Comic Sans MS" pitchFamily="66" charset="0"/>
              </a:rPr>
              <a:t>studentů středních i vysokých škol, kteří mají za úkol přesvědčit porotu</a:t>
            </a:r>
            <a:r>
              <a:rPr lang="cs-CZ" sz="2800" dirty="0" smtClean="0">
                <a:latin typeface="Comic Sans MS" pitchFamily="66" charset="0"/>
              </a:rPr>
              <a:t> o pravdivosti či nepravdivosti nějaké teze</a:t>
            </a:r>
            <a:endParaRPr lang="cs-CZ" sz="2800" b="1" dirty="0" smtClean="0">
              <a:latin typeface="Comic Sans MS" pitchFamily="66" charset="0"/>
            </a:endParaRPr>
          </a:p>
          <a:p>
            <a:pPr algn="ctr"/>
            <a:r>
              <a:rPr lang="cs-CZ" sz="2800" b="1" dirty="0" smtClean="0">
                <a:latin typeface="Comic Sans MS" pitchFamily="66" charset="0"/>
              </a:rPr>
              <a:t>p</a:t>
            </a:r>
            <a:r>
              <a:rPr lang="cs-CZ" sz="2800" b="1" dirty="0" smtClean="0">
                <a:latin typeface="Comic Sans MS" pitchFamily="66" charset="0"/>
              </a:rPr>
              <a:t>arlamentní debata</a:t>
            </a:r>
            <a:r>
              <a:rPr lang="cs-CZ" sz="2800" dirty="0" smtClean="0">
                <a:latin typeface="Comic Sans MS" pitchFamily="66" charset="0"/>
              </a:rPr>
              <a:t> – vychází ze zvyků britského parlamentu, využití </a:t>
            </a:r>
            <a:r>
              <a:rPr lang="cs-CZ" sz="2800" u="sng" dirty="0" smtClean="0">
                <a:latin typeface="Comic Sans MS" pitchFamily="66" charset="0"/>
              </a:rPr>
              <a:t>faktických otázek</a:t>
            </a:r>
            <a:r>
              <a:rPr lang="cs-CZ" sz="2800" dirty="0" smtClean="0">
                <a:latin typeface="Comic Sans MS" pitchFamily="66" charset="0"/>
              </a:rPr>
              <a:t> (vstup do soupeřovy řeči)</a:t>
            </a:r>
            <a:endParaRPr lang="cs-CZ" sz="2800" b="1" dirty="0" smtClean="0">
              <a:latin typeface="Comic Sans MS" pitchFamily="66" charset="0"/>
            </a:endParaRPr>
          </a:p>
          <a:p>
            <a:pPr algn="ctr"/>
            <a:r>
              <a:rPr lang="cs-CZ" sz="2800" b="1" dirty="0" err="1" smtClean="0">
                <a:latin typeface="Comic Sans MS" pitchFamily="66" charset="0"/>
              </a:rPr>
              <a:t>World</a:t>
            </a:r>
            <a:r>
              <a:rPr lang="cs-CZ" sz="2800" b="1" dirty="0" smtClean="0">
                <a:latin typeface="Comic Sans MS" pitchFamily="66" charset="0"/>
              </a:rPr>
              <a:t> style</a:t>
            </a:r>
            <a:r>
              <a:rPr lang="cs-CZ" sz="2800" dirty="0" smtClean="0">
                <a:latin typeface="Comic Sans MS" pitchFamily="66" charset="0"/>
              </a:rPr>
              <a:t> – v debatě soutěží dva tříčlenné týmy, které používají </a:t>
            </a:r>
            <a:r>
              <a:rPr lang="cs-CZ" sz="2800" u="sng" dirty="0" smtClean="0">
                <a:latin typeface="Comic Sans MS" pitchFamily="66" charset="0"/>
              </a:rPr>
              <a:t>faktické otázky a nemají žádný čas na přípravu</a:t>
            </a:r>
            <a:endParaRPr lang="cs-CZ" sz="2800" b="1" u="sng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Interview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atin typeface="Comic Sans MS" pitchFamily="66" charset="0"/>
              </a:rPr>
              <a:t>z</a:t>
            </a:r>
            <a:r>
              <a:rPr lang="cs-CZ" b="1" dirty="0" smtClean="0">
                <a:latin typeface="Comic Sans MS" pitchFamily="66" charset="0"/>
              </a:rPr>
              <a:t> fr. </a:t>
            </a:r>
            <a:r>
              <a:rPr lang="cs-CZ" b="1" dirty="0" err="1" smtClean="0">
                <a:latin typeface="Comic Sans MS" pitchFamily="66" charset="0"/>
              </a:rPr>
              <a:t>e</a:t>
            </a:r>
            <a:r>
              <a:rPr lang="cs-CZ" b="1" dirty="0" err="1" smtClean="0">
                <a:latin typeface="Comic Sans MS" pitchFamily="66" charset="0"/>
              </a:rPr>
              <a:t>ntrevoir</a:t>
            </a:r>
            <a:r>
              <a:rPr lang="cs-CZ" b="1" dirty="0" smtClean="0">
                <a:latin typeface="Comic Sans MS" pitchFamily="66" charset="0"/>
              </a:rPr>
              <a:t> = zahlédnout, vytušit</a:t>
            </a:r>
          </a:p>
          <a:p>
            <a:pPr algn="ctr">
              <a:buNone/>
            </a:pPr>
            <a:endParaRPr lang="cs-CZ" sz="2800" b="1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cs-CZ" sz="2800" dirty="0" smtClean="0">
                <a:latin typeface="Comic Sans MS" pitchFamily="66" charset="0"/>
              </a:rPr>
              <a:t>- </a:t>
            </a:r>
            <a:r>
              <a:rPr lang="cs-CZ" dirty="0" smtClean="0">
                <a:latin typeface="Comic Sans MS" pitchFamily="66" charset="0"/>
              </a:rPr>
              <a:t>metodicky vedený rozhovor s cílem </a:t>
            </a:r>
            <a:r>
              <a:rPr lang="cs-CZ" u="sng" dirty="0" smtClean="0">
                <a:latin typeface="Comic Sans MS" pitchFamily="66" charset="0"/>
              </a:rPr>
              <a:t>získat potřebné informace</a:t>
            </a:r>
          </a:p>
          <a:p>
            <a:pPr algn="ctr">
              <a:buFontTx/>
              <a:buChar char="-"/>
            </a:pPr>
            <a:r>
              <a:rPr lang="cs-CZ" dirty="0" smtClean="0">
                <a:latin typeface="Comic Sans MS" pitchFamily="66" charset="0"/>
              </a:rPr>
              <a:t>p</a:t>
            </a:r>
            <a:r>
              <a:rPr lang="cs-CZ" dirty="0" smtClean="0">
                <a:latin typeface="Comic Sans MS" pitchFamily="66" charset="0"/>
              </a:rPr>
              <a:t>oužívá se především v </a:t>
            </a:r>
            <a:r>
              <a:rPr lang="cs-CZ" u="sng" dirty="0" smtClean="0">
                <a:latin typeface="Comic Sans MS" pitchFamily="66" charset="0"/>
              </a:rPr>
              <a:t>žurnalistice</a:t>
            </a:r>
          </a:p>
          <a:p>
            <a:pPr algn="ctr">
              <a:buFontTx/>
              <a:buChar char="-"/>
            </a:pPr>
            <a:r>
              <a:rPr lang="cs-CZ" u="sng" dirty="0" smtClean="0">
                <a:latin typeface="Comic Sans MS" pitchFamily="66" charset="0"/>
              </a:rPr>
              <a:t>ž</a:t>
            </a:r>
            <a:r>
              <a:rPr lang="cs-CZ" u="sng" dirty="0" smtClean="0">
                <a:latin typeface="Comic Sans MS" pitchFamily="66" charset="0"/>
              </a:rPr>
              <a:t>ánr publicistického funkčního stylu</a:t>
            </a:r>
            <a:endParaRPr lang="cs-CZ" u="sng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Interview - příprava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latin typeface="Comic Sans MS" pitchFamily="66" charset="0"/>
              </a:rPr>
              <a:t>n</a:t>
            </a:r>
            <a:r>
              <a:rPr lang="cs-CZ" sz="2800" u="sng" dirty="0" smtClean="0">
                <a:latin typeface="Comic Sans MS" pitchFamily="66" charset="0"/>
              </a:rPr>
              <a:t>ovinář je v roli tazatele </a:t>
            </a:r>
            <a:r>
              <a:rPr lang="cs-CZ" sz="2800" dirty="0" smtClean="0">
                <a:latin typeface="Comic Sans MS" pitchFamily="66" charset="0"/>
              </a:rPr>
              <a:t>– </a:t>
            </a:r>
            <a:r>
              <a:rPr lang="cs-CZ" sz="2800" b="1" u="sng" dirty="0" smtClean="0">
                <a:latin typeface="Comic Sans MS" pitchFamily="66" charset="0"/>
              </a:rPr>
              <a:t>vede rozhovor, pokládá otázky, určuje témata</a:t>
            </a:r>
          </a:p>
          <a:p>
            <a:r>
              <a:rPr lang="cs-CZ" sz="2800" dirty="0" smtClean="0">
                <a:latin typeface="Comic Sans MS" pitchFamily="66" charset="0"/>
              </a:rPr>
              <a:t>p</a:t>
            </a:r>
            <a:r>
              <a:rPr lang="cs-CZ" sz="2800" dirty="0" smtClean="0">
                <a:latin typeface="Comic Sans MS" pitchFamily="66" charset="0"/>
              </a:rPr>
              <a:t>řed vlastním rozhovorem si novinář </a:t>
            </a:r>
            <a:r>
              <a:rPr lang="cs-CZ" sz="2800" u="sng" dirty="0" smtClean="0">
                <a:latin typeface="Comic Sans MS" pitchFamily="66" charset="0"/>
              </a:rPr>
              <a:t>otázky připraví předem</a:t>
            </a:r>
            <a:r>
              <a:rPr lang="cs-CZ" sz="2800" dirty="0" smtClean="0">
                <a:latin typeface="Comic Sans MS" pitchFamily="66" charset="0"/>
              </a:rPr>
              <a:t> a </a:t>
            </a:r>
            <a:r>
              <a:rPr lang="cs-CZ" sz="2800" u="sng" dirty="0" smtClean="0">
                <a:latin typeface="Comic Sans MS" pitchFamily="66" charset="0"/>
              </a:rPr>
              <a:t>zjistí</a:t>
            </a:r>
            <a:r>
              <a:rPr lang="cs-CZ" sz="2800" dirty="0" smtClean="0">
                <a:latin typeface="Comic Sans MS" pitchFamily="66" charset="0"/>
              </a:rPr>
              <a:t> si o svém protějšku </a:t>
            </a:r>
            <a:r>
              <a:rPr lang="cs-CZ" sz="2800" u="sng" dirty="0" smtClean="0">
                <a:latin typeface="Comic Sans MS" pitchFamily="66" charset="0"/>
              </a:rPr>
              <a:t>maximum informací</a:t>
            </a:r>
          </a:p>
          <a:p>
            <a:r>
              <a:rPr lang="cs-CZ" sz="2800" dirty="0" smtClean="0">
                <a:latin typeface="Comic Sans MS" pitchFamily="66" charset="0"/>
              </a:rPr>
              <a:t>p</a:t>
            </a:r>
            <a:r>
              <a:rPr lang="cs-CZ" sz="2800" dirty="0" smtClean="0">
                <a:latin typeface="Comic Sans MS" pitchFamily="66" charset="0"/>
              </a:rPr>
              <a:t>ři reprodukci se </a:t>
            </a:r>
            <a:r>
              <a:rPr lang="cs-CZ" sz="2800" u="sng" dirty="0" smtClean="0">
                <a:latin typeface="Comic Sans MS" pitchFamily="66" charset="0"/>
              </a:rPr>
              <a:t>snaží zachytit i okolní atmosféru</a:t>
            </a:r>
            <a:r>
              <a:rPr lang="cs-CZ" sz="2800" dirty="0" smtClean="0">
                <a:latin typeface="Comic Sans MS" pitchFamily="66" charset="0"/>
              </a:rPr>
              <a:t> a neverbální projevy mluvčího</a:t>
            </a:r>
          </a:p>
          <a:p>
            <a:r>
              <a:rPr lang="cs-CZ" sz="2800" dirty="0" smtClean="0">
                <a:latin typeface="Comic Sans MS" pitchFamily="66" charset="0"/>
              </a:rPr>
              <a:t>n</a:t>
            </a:r>
            <a:r>
              <a:rPr lang="cs-CZ" sz="2800" dirty="0" smtClean="0">
                <a:latin typeface="Comic Sans MS" pitchFamily="66" charset="0"/>
              </a:rPr>
              <a:t>a konci rozhovoru nabídne svému protějšku </a:t>
            </a:r>
            <a:r>
              <a:rPr lang="cs-CZ" sz="2800" b="1" u="sng" dirty="0" smtClean="0">
                <a:latin typeface="Comic Sans MS" pitchFamily="66" charset="0"/>
              </a:rPr>
              <a:t>autorizaci</a:t>
            </a:r>
            <a:endParaRPr lang="cs-CZ" sz="2800" b="1" u="sng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omic Sans MS" pitchFamily="66" charset="0"/>
              </a:rPr>
              <a:t>Zdroje a literatura</a:t>
            </a:r>
            <a:r>
              <a:rPr lang="cs-CZ" dirty="0" smtClean="0">
                <a:latin typeface="Comic Sans MS" pitchFamily="66" charset="0"/>
              </a:rPr>
              <a:t>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cs-CZ" i="1" dirty="0" smtClean="0"/>
              <a:t>	</a:t>
            </a:r>
            <a:r>
              <a:rPr lang="cs-CZ" sz="2400" dirty="0" smtClean="0">
                <a:latin typeface="Comic Sans MS" pitchFamily="66" charset="0"/>
              </a:rPr>
              <a:t>Kostečka, J. </a:t>
            </a:r>
            <a:r>
              <a:rPr lang="cs-CZ" sz="2400" i="1" dirty="0" smtClean="0">
                <a:latin typeface="Comic Sans MS" pitchFamily="66" charset="0"/>
              </a:rPr>
              <a:t>Český jazyk pro 4. ročník gymnázií</a:t>
            </a:r>
            <a:r>
              <a:rPr lang="cs-CZ" sz="2400" dirty="0" smtClean="0">
                <a:latin typeface="Comic Sans MS" pitchFamily="66" charset="0"/>
              </a:rPr>
              <a:t>. Praha : SPN, 2007.</a:t>
            </a:r>
            <a:endParaRPr lang="cs-CZ" i="1" dirty="0" smtClean="0"/>
          </a:p>
          <a:p>
            <a:pPr algn="just">
              <a:buNone/>
            </a:pPr>
            <a:r>
              <a:rPr lang="cs-CZ" sz="2400" i="1" dirty="0" smtClean="0">
                <a:latin typeface="Comic Sans MS" pitchFamily="66" charset="0"/>
              </a:rPr>
              <a:t>	Odmaturuj z českého jazyka</a:t>
            </a:r>
            <a:r>
              <a:rPr lang="cs-CZ" sz="2400" dirty="0" smtClean="0">
                <a:latin typeface="Comic Sans MS" pitchFamily="66" charset="0"/>
              </a:rPr>
              <a:t>. Brno : </a:t>
            </a:r>
            <a:r>
              <a:rPr lang="cs-CZ" sz="2400" dirty="0" err="1" smtClean="0">
                <a:latin typeface="Comic Sans MS" pitchFamily="66" charset="0"/>
              </a:rPr>
              <a:t>Didaktis</a:t>
            </a:r>
            <a:r>
              <a:rPr lang="cs-CZ" sz="2400" dirty="0" smtClean="0">
                <a:latin typeface="Comic Sans MS" pitchFamily="66" charset="0"/>
              </a:rPr>
              <a:t>, s. r. o., 2002. ISBN 80-86285-36-7.</a:t>
            </a:r>
          </a:p>
          <a:p>
            <a:pPr algn="just">
              <a:buNone/>
            </a:pPr>
            <a:r>
              <a:rPr lang="cs-CZ" sz="2400" i="1" dirty="0" smtClean="0">
                <a:latin typeface="Comic Sans MS" pitchFamily="66" charset="0"/>
              </a:rPr>
              <a:t>	Český jazyk a komunikace pro střední školy : komplexní opakování a příprava k maturitě</a:t>
            </a:r>
            <a:r>
              <a:rPr lang="cs-CZ" sz="2400" dirty="0" smtClean="0">
                <a:latin typeface="Comic Sans MS" pitchFamily="66" charset="0"/>
              </a:rPr>
              <a:t>. Brno : </a:t>
            </a:r>
            <a:r>
              <a:rPr lang="cs-CZ" sz="2400" dirty="0" err="1" smtClean="0">
                <a:latin typeface="Comic Sans MS" pitchFamily="66" charset="0"/>
              </a:rPr>
              <a:t>Diadaktis</a:t>
            </a:r>
            <a:r>
              <a:rPr lang="cs-CZ" sz="2400" dirty="0" smtClean="0">
                <a:latin typeface="Comic Sans MS" pitchFamily="66" charset="0"/>
              </a:rPr>
              <a:t>, s. r. o., 2013. ISBN 978-80-7358-201-2.</a:t>
            </a:r>
          </a:p>
          <a:p>
            <a:pPr algn="just">
              <a:buNone/>
            </a:pPr>
            <a:r>
              <a:rPr lang="cs-CZ" sz="2400" dirty="0" smtClean="0">
                <a:latin typeface="Comic Sans MS" pitchFamily="66" charset="0"/>
              </a:rPr>
              <a:t>	Hoffmannová, J. a kol. </a:t>
            </a:r>
            <a:r>
              <a:rPr lang="cs-CZ" sz="2400" i="1" dirty="0" smtClean="0">
                <a:latin typeface="Comic Sans MS" pitchFamily="66" charset="0"/>
              </a:rPr>
              <a:t>Komunikace a sloh : učebnice českého jazyka pro střední školy</a:t>
            </a:r>
            <a:r>
              <a:rPr lang="cs-CZ" sz="2400" dirty="0" smtClean="0">
                <a:latin typeface="Comic Sans MS" pitchFamily="66" charset="0"/>
              </a:rPr>
              <a:t>. Praha : </a:t>
            </a:r>
            <a:r>
              <a:rPr lang="cs-CZ" sz="2400" dirty="0" err="1" smtClean="0">
                <a:latin typeface="Comic Sans MS" pitchFamily="66" charset="0"/>
              </a:rPr>
              <a:t>Fraus</a:t>
            </a:r>
            <a:r>
              <a:rPr lang="cs-CZ" sz="2400" dirty="0" smtClean="0">
                <a:latin typeface="Comic Sans MS" pitchFamily="66" charset="0"/>
              </a:rPr>
              <a:t>, 2009. ISBN 978-80-7238-780-9.</a:t>
            </a:r>
          </a:p>
          <a:p>
            <a:pPr>
              <a:buNone/>
            </a:pP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471</Words>
  <Application>Microsoft Office PowerPoint</Application>
  <PresentationFormat>Předvádění na obrazovce 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Útvary založené na dialogu</vt:lpstr>
      <vt:lpstr>Tento učební materiál vznikl za podpory OPVK 1.5</vt:lpstr>
      <vt:lpstr>Diskuse</vt:lpstr>
      <vt:lpstr>Diskuse – požadavky</vt:lpstr>
      <vt:lpstr>Diskuse - typy</vt:lpstr>
      <vt:lpstr>Diskuse - příprava</vt:lpstr>
      <vt:lpstr>Debata</vt:lpstr>
      <vt:lpstr>Debata - typy</vt:lpstr>
      <vt:lpstr>Interview</vt:lpstr>
      <vt:lpstr>Interview - příprava</vt:lpstr>
      <vt:lpstr>Zdroje a literatura:</vt:lpstr>
    </vt:vector>
  </TitlesOfParts>
  <Company>KGB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Zvláštnosti a nepravidelnosti větné stavby</dc:title>
  <dc:creator>Gruman</dc:creator>
  <cp:lastModifiedBy>KABINET</cp:lastModifiedBy>
  <cp:revision>56</cp:revision>
  <dcterms:created xsi:type="dcterms:W3CDTF">2013-02-28T14:45:42Z</dcterms:created>
  <dcterms:modified xsi:type="dcterms:W3CDTF">2013-06-21T07:02:21Z</dcterms:modified>
</cp:coreProperties>
</file>