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77" r:id="rId3"/>
    <p:sldId id="282" r:id="rId4"/>
    <p:sldId id="295" r:id="rId5"/>
    <p:sldId id="292" r:id="rId6"/>
    <p:sldId id="296" r:id="rId7"/>
    <p:sldId id="293" r:id="rId8"/>
    <p:sldId id="297" r:id="rId9"/>
    <p:sldId id="298" r:id="rId10"/>
    <p:sldId id="299" r:id="rId11"/>
    <p:sldId id="300" r:id="rId12"/>
    <p:sldId id="286" r:id="rId13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15" autoAdjust="0"/>
    <p:restoredTop sz="99821" autoAdjust="0"/>
  </p:normalViewPr>
  <p:slideViewPr>
    <p:cSldViewPr snapToGrid="0" snapToObjects="1" showGuides="1">
      <p:cViewPr varScale="1">
        <p:scale>
          <a:sx n="73" d="100"/>
          <a:sy n="73" d="100"/>
        </p:scale>
        <p:origin x="-1284" y="-96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Nabídka a poptávka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20.9.2012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CSA_OPVK15_164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Nabídka</a:t>
                      </a:r>
                      <a:r>
                        <a:rPr lang="cs-CZ" sz="1600" baseline="0" dirty="0" smtClean="0"/>
                        <a:t> a poptávka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9.10. 2012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dirty="0" smtClean="0"/>
                        <a:t>pojmy nabídka </a:t>
                      </a:r>
                      <a:r>
                        <a:rPr lang="cs-CZ" sz="1600" baseline="0" smtClean="0"/>
                        <a:t>a poptávka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 a poptávka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17430" y="1365161"/>
            <a:ext cx="7031865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Trh</a:t>
            </a:r>
          </a:p>
          <a:p>
            <a:r>
              <a:rPr lang="cs-CZ" sz="2400" dirty="0" smtClean="0"/>
              <a:t>= místo, kde se setkává poptávka s nabídkou a utváří se cena zboží</a:t>
            </a:r>
          </a:p>
          <a:p>
            <a:endParaRPr lang="cs-CZ" sz="2400" dirty="0" smtClean="0"/>
          </a:p>
          <a:p>
            <a:r>
              <a:rPr lang="cs-CZ" sz="2400" b="1" dirty="0" smtClean="0"/>
              <a:t>Poptávka </a:t>
            </a:r>
          </a:p>
          <a:p>
            <a:pPr>
              <a:buFontTx/>
              <a:buChar char="-"/>
            </a:pPr>
            <a:r>
              <a:rPr lang="cs-CZ" sz="2400" dirty="0" smtClean="0"/>
              <a:t> ochota a schopnost spotřebitelů kupovat za určitou cenu určité množství zboží či služeb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r>
              <a:rPr lang="cs-CZ" sz="2400" b="1" dirty="0" smtClean="0"/>
              <a:t>Nabídka</a:t>
            </a:r>
          </a:p>
          <a:p>
            <a:r>
              <a:rPr lang="cs-CZ" sz="2400" dirty="0" smtClean="0"/>
              <a:t>- ochota a schopnost prodávajících nabízet za určitou cenu určité množství zboží</a:t>
            </a: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 a poptávka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81825" y="1738648"/>
            <a:ext cx="6717967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Zákon nabídky:</a:t>
            </a:r>
          </a:p>
          <a:p>
            <a:endParaRPr lang="cs-CZ" sz="1000" dirty="0" smtClean="0"/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Čím je cena určitého zboží nebo služby na trhu vyšší, tím více výrobců přichází na trh a chce prodat své zboží, </a:t>
            </a:r>
            <a:r>
              <a:rPr lang="cs-CZ" sz="2400" b="1" dirty="0" smtClean="0"/>
              <a:t>nabídka roste</a:t>
            </a:r>
            <a:r>
              <a:rPr lang="cs-CZ" sz="2400" dirty="0" smtClean="0"/>
              <a:t>. 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Je-li cena zboží nízká, výrobci nemají zájem prodávat své zboží, </a:t>
            </a:r>
            <a:r>
              <a:rPr lang="cs-CZ" sz="2400" b="1" dirty="0" smtClean="0"/>
              <a:t>nabídka klesá</a:t>
            </a:r>
          </a:p>
          <a:p>
            <a:endParaRPr lang="cs-CZ" sz="2400" b="1" dirty="0" smtClean="0"/>
          </a:p>
          <a:p>
            <a:endParaRPr lang="cs-CZ" sz="2400" b="1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 a poptávka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56067" y="1249248"/>
            <a:ext cx="6743725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Členění nabídky:</a:t>
            </a:r>
          </a:p>
          <a:p>
            <a:endParaRPr lang="cs-CZ" sz="2400" b="1" dirty="0" smtClean="0"/>
          </a:p>
          <a:p>
            <a:pPr>
              <a:buFont typeface="Wingdings" pitchFamily="2" charset="2"/>
              <a:buChar char="ü"/>
            </a:pPr>
            <a:r>
              <a:rPr lang="cs-CZ" sz="2400" b="1" dirty="0" smtClean="0"/>
              <a:t>agregátní (celková) nabídka</a:t>
            </a:r>
            <a:r>
              <a:rPr lang="cs-CZ" sz="2400" dirty="0" smtClean="0"/>
              <a:t> – suma všech uvažovaných resp. zamýšlených prodejů, se kterými výrobci přicházejí na trh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ü"/>
            </a:pPr>
            <a:r>
              <a:rPr lang="cs-CZ" sz="2400" b="1" dirty="0" smtClean="0"/>
              <a:t>individuální nabídka</a:t>
            </a:r>
            <a:r>
              <a:rPr lang="cs-CZ" sz="2400" dirty="0" smtClean="0"/>
              <a:t> – nabídka jednoho výrobce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ü"/>
            </a:pPr>
            <a:r>
              <a:rPr lang="cs-CZ" sz="2400" b="1" dirty="0" smtClean="0"/>
              <a:t>dílčí nabídka</a:t>
            </a:r>
            <a:r>
              <a:rPr lang="cs-CZ" sz="2400" dirty="0" smtClean="0"/>
              <a:t> – nabídka jediného druhu výrobku od různých výrobců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 a poptávka</a:t>
            </a:r>
            <a:endParaRPr lang="cs-CZ" dirty="0"/>
          </a:p>
        </p:txBody>
      </p:sp>
      <p:sp>
        <p:nvSpPr>
          <p:cNvPr id="16" name="Text Box 20"/>
          <p:cNvSpPr txBox="1">
            <a:spLocks noChangeArrowheads="1"/>
          </p:cNvSpPr>
          <p:nvPr/>
        </p:nvSpPr>
        <p:spPr bwMode="auto">
          <a:xfrm>
            <a:off x="1042988" y="530066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/>
          </a:p>
        </p:txBody>
      </p:sp>
      <p:pic>
        <p:nvPicPr>
          <p:cNvPr id="1026" name="Picture 2" descr="mikroekonomie01-obr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96226" y="2279561"/>
            <a:ext cx="4556974" cy="266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Obdélník 16"/>
          <p:cNvSpPr/>
          <p:nvPr/>
        </p:nvSpPr>
        <p:spPr>
          <a:xfrm>
            <a:off x="1227138" y="1326524"/>
            <a:ext cx="188954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Graf nabídky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 a poptávka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3945" y="1545465"/>
            <a:ext cx="7443988" cy="33701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Faktory ovlivňující nabídku</a:t>
            </a:r>
          </a:p>
          <a:p>
            <a:pPr>
              <a:lnSpc>
                <a:spcPct val="90000"/>
              </a:lnSpc>
            </a:pPr>
            <a:endParaRPr lang="cs-CZ" b="1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b="1" dirty="0" smtClean="0"/>
              <a:t>cena</a:t>
            </a:r>
            <a:r>
              <a:rPr lang="cs-CZ" sz="2400" dirty="0" smtClean="0"/>
              <a:t>,</a:t>
            </a:r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b="1" dirty="0" smtClean="0"/>
              <a:t>náklady výroby a obchodu </a:t>
            </a:r>
            <a:r>
              <a:rPr lang="cs-CZ" sz="2400" dirty="0" smtClean="0"/>
              <a:t>(dražší suroviny a energie, zvyšování mezd, snižování nákladů ……..)</a:t>
            </a:r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b="1" dirty="0" smtClean="0"/>
              <a:t>změna vnějších podmínek podnikání</a:t>
            </a:r>
            <a:r>
              <a:rPr lang="cs-CZ" sz="2400" dirty="0" smtClean="0"/>
              <a:t> (organizace trhu, počasí pro zemědělce, daně)</a:t>
            </a:r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b="1" dirty="0" smtClean="0"/>
              <a:t>změny kapitálové výnosnosti</a:t>
            </a: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 a poptávka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68946" y="1519707"/>
            <a:ext cx="7044744" cy="370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Zákon poptávky: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Čím je cena určitého zboží nebo služby na trhu vyšší, tím méně spotřebitelů chce koupit zboží, </a:t>
            </a:r>
            <a:r>
              <a:rPr lang="cs-CZ" sz="2400" b="1" dirty="0" smtClean="0"/>
              <a:t>poptávka klesá</a:t>
            </a:r>
            <a:r>
              <a:rPr lang="cs-CZ" sz="2400" dirty="0" smtClean="0"/>
              <a:t>. 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Je-li cena zboží nízká, spotřebitelé mají zájem více nakupovat, </a:t>
            </a:r>
            <a:r>
              <a:rPr lang="cs-CZ" sz="2400" b="1" dirty="0" smtClean="0"/>
              <a:t>poptávka stoupá.</a:t>
            </a:r>
          </a:p>
          <a:p>
            <a:pPr>
              <a:lnSpc>
                <a:spcPct val="90000"/>
              </a:lnSpc>
            </a:pPr>
            <a:endParaRPr lang="cs-CZ" b="1" dirty="0" smtClean="0"/>
          </a:p>
          <a:p>
            <a:pPr>
              <a:lnSpc>
                <a:spcPct val="90000"/>
              </a:lnSpc>
            </a:pPr>
            <a:endParaRPr lang="cs-CZ" b="1" dirty="0" smtClean="0"/>
          </a:p>
          <a:p>
            <a:pPr>
              <a:lnSpc>
                <a:spcPct val="90000"/>
              </a:lnSpc>
            </a:pPr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 a poptávka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6220" y="1859340"/>
            <a:ext cx="6400800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Členění poptávky:</a:t>
            </a:r>
          </a:p>
          <a:p>
            <a:endParaRPr lang="cs-CZ" sz="800" b="1" dirty="0" smtClean="0"/>
          </a:p>
          <a:p>
            <a:pPr>
              <a:buFont typeface="Wingdings" pitchFamily="2" charset="2"/>
              <a:buChar char="ü"/>
            </a:pPr>
            <a:r>
              <a:rPr lang="cs-CZ" sz="2400" b="1" dirty="0" smtClean="0"/>
              <a:t>agregátní (celková) poptávka</a:t>
            </a:r>
            <a:r>
              <a:rPr lang="cs-CZ" sz="2400" dirty="0" smtClean="0"/>
              <a:t> – souhrn všech zamýšlených koupí na trhu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ü"/>
            </a:pPr>
            <a:r>
              <a:rPr lang="cs-CZ" sz="2400" b="1" dirty="0" smtClean="0"/>
              <a:t>dílčí (tržní) poptávka</a:t>
            </a:r>
            <a:r>
              <a:rPr lang="cs-CZ" sz="2400" dirty="0" smtClean="0"/>
              <a:t> – poptávka po jednom výrobku různých výrobců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ü"/>
            </a:pPr>
            <a:r>
              <a:rPr lang="cs-CZ" sz="2400" b="1" dirty="0" smtClean="0"/>
              <a:t>individuální poptávka</a:t>
            </a:r>
            <a:r>
              <a:rPr lang="cs-CZ" sz="2400" dirty="0" smtClean="0"/>
              <a:t> – poptávka jediného kupujícího, nebo poptávka po produkci jediného výrobce</a:t>
            </a: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 a poptávka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46221" y="1648496"/>
            <a:ext cx="207349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Graf poptávky:</a:t>
            </a:r>
          </a:p>
        </p:txBody>
      </p:sp>
      <p:pic>
        <p:nvPicPr>
          <p:cNvPr id="2051" name="Picture 3" descr="mikroekonomie01-obr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41679" y="2382592"/>
            <a:ext cx="4711521" cy="2846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 a poptávka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6856" y="961473"/>
            <a:ext cx="8239944" cy="50229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Faktory působící na poptávku:</a:t>
            </a:r>
          </a:p>
          <a:p>
            <a:pPr>
              <a:lnSpc>
                <a:spcPct val="90000"/>
              </a:lnSpc>
            </a:pPr>
            <a:endParaRPr lang="cs-CZ" sz="1200" b="1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b="1" dirty="0" smtClean="0"/>
              <a:t>cena</a:t>
            </a:r>
            <a:r>
              <a:rPr lang="cs-CZ" sz="2400" dirty="0" smtClean="0"/>
              <a:t>,</a:t>
            </a:r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b="1" dirty="0" smtClean="0"/>
              <a:t>demografické změny</a:t>
            </a:r>
            <a:r>
              <a:rPr lang="cs-CZ" sz="2400" dirty="0" smtClean="0"/>
              <a:t> (změny v počtech a </a:t>
            </a:r>
            <a:r>
              <a:rPr lang="cs-CZ" sz="2400" i="1" dirty="0" smtClean="0"/>
              <a:t>charakteristikách</a:t>
            </a:r>
            <a:r>
              <a:rPr lang="cs-CZ" sz="2400" dirty="0" smtClean="0"/>
              <a:t> kupujících),</a:t>
            </a:r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b="1" dirty="0" smtClean="0"/>
              <a:t>změny velikosti důchodů</a:t>
            </a:r>
            <a:r>
              <a:rPr lang="cs-CZ" sz="2400" dirty="0" smtClean="0"/>
              <a:t> (mzdy zaměstnanců, renta vlastníků půdy,zisky vlastníků kapitálu),</a:t>
            </a:r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b="1" dirty="0" smtClean="0"/>
              <a:t>změny v preferencích</a:t>
            </a:r>
            <a:r>
              <a:rPr lang="cs-CZ" sz="2400" dirty="0" smtClean="0"/>
              <a:t> (zvyky, móda, změny potřeb),</a:t>
            </a:r>
          </a:p>
          <a:p>
            <a:pPr>
              <a:lnSpc>
                <a:spcPct val="90000"/>
              </a:lnSpc>
            </a:pPr>
            <a:endParaRPr lang="cs-CZ" sz="800" dirty="0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b="1" dirty="0" smtClean="0"/>
              <a:t>změny cen jiných zboží</a:t>
            </a:r>
            <a:r>
              <a:rPr lang="cs-CZ" sz="2400" dirty="0" smtClean="0"/>
              <a:t>:	</a:t>
            </a:r>
          </a:p>
          <a:p>
            <a:pPr>
              <a:lnSpc>
                <a:spcPct val="90000"/>
              </a:lnSpc>
            </a:pPr>
            <a:r>
              <a:rPr lang="cs-CZ" sz="2400" b="1" dirty="0" smtClean="0"/>
              <a:t>	substituty</a:t>
            </a:r>
            <a:r>
              <a:rPr lang="cs-CZ" sz="2400" dirty="0" smtClean="0"/>
              <a:t> – jiné podobné zboží                                  			   (např.   jablka – hrušky)</a:t>
            </a:r>
          </a:p>
          <a:p>
            <a:pPr>
              <a:lnSpc>
                <a:spcPct val="90000"/>
              </a:lnSpc>
            </a:pPr>
            <a:r>
              <a:rPr lang="cs-CZ" sz="2400" b="1" dirty="0" smtClean="0"/>
              <a:t>	komplementy</a:t>
            </a:r>
            <a:r>
              <a:rPr lang="cs-CZ" sz="2400" dirty="0" smtClean="0"/>
              <a:t> – jiné zboží, které doplňuje dané zboží 			   (např. auto – benzín, CD přehrávač – 			CD nosiče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 a poptávka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školy,  1 díl.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655</TotalTime>
  <Words>381</Words>
  <Application>Microsoft Office PowerPoint</Application>
  <PresentationFormat>Předvádění na obrazovce (4:3)</PresentationFormat>
  <Paragraphs>111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PREZENTACE_VOSHK_logolinkEU</vt:lpstr>
      <vt:lpstr>Nabídka a poptávka</vt:lpstr>
      <vt:lpstr>Tento učební materiál vznikl za podpory OPVK 1.5</vt:lpstr>
      <vt:lpstr>Nabídka a poptávka</vt:lpstr>
      <vt:lpstr>Nabídka a poptávka</vt:lpstr>
      <vt:lpstr>Nabídka a poptávka</vt:lpstr>
      <vt:lpstr>Nabídka a poptávka</vt:lpstr>
      <vt:lpstr>Nabídka a poptávka</vt:lpstr>
      <vt:lpstr>Nabídka a poptávka</vt:lpstr>
      <vt:lpstr>Nabídka a poptávka</vt:lpstr>
      <vt:lpstr>Nabídka a poptávka</vt:lpstr>
      <vt:lpstr>Nabídka a poptávka</vt:lpstr>
      <vt:lpstr>Nabídka a poptávka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U3</cp:lastModifiedBy>
  <cp:revision>78</cp:revision>
  <dcterms:created xsi:type="dcterms:W3CDTF">2012-10-31T11:13:41Z</dcterms:created>
  <dcterms:modified xsi:type="dcterms:W3CDTF">2013-06-25T19:06:23Z</dcterms:modified>
</cp:coreProperties>
</file>