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7" r:id="rId3"/>
    <p:sldId id="282" r:id="rId4"/>
    <p:sldId id="295" r:id="rId5"/>
    <p:sldId id="278" r:id="rId6"/>
    <p:sldId id="292" r:id="rId7"/>
    <p:sldId id="293" r:id="rId8"/>
    <p:sldId id="286" r:id="rId9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815" autoAdjust="0"/>
    <p:restoredTop sz="99821" autoAdjust="0"/>
  </p:normalViewPr>
  <p:slideViewPr>
    <p:cSldViewPr snapToGrid="0" snapToObjects="1" showGuides="1">
      <p:cViewPr varScale="1">
        <p:scale>
          <a:sx n="73" d="100"/>
          <a:sy n="73" d="100"/>
        </p:scale>
        <p:origin x="-1284" y="-96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903320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Potřeby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12.9.2012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45008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CSA_OPVK15_161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Ekonomika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Základy ekonomiky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Potřeby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Dagmar </a:t>
                      </a:r>
                      <a:r>
                        <a:rPr lang="cs-CZ" sz="1600" dirty="0" err="1" smtClean="0"/>
                        <a:t>Nosálková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18. 9. 2012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 studenty se základními ekonomickými</a:t>
                      </a:r>
                      <a:r>
                        <a:rPr lang="cs-CZ" sz="1600" baseline="0" dirty="0" smtClean="0"/>
                        <a:t> pojmy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Potřeby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17430" y="1725769"/>
            <a:ext cx="7031865" cy="32008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i="1" dirty="0" smtClean="0"/>
              <a:t>Potřeby</a:t>
            </a:r>
            <a:endParaRPr lang="cs-CZ" sz="2400" dirty="0" smtClean="0"/>
          </a:p>
          <a:p>
            <a:r>
              <a:rPr lang="cs-CZ" sz="2400" dirty="0" smtClean="0"/>
              <a:t>= potřeby jsou požadavky, které si člověk uvědomuje a při jejichž nesplnění má pocit nedostatku.</a:t>
            </a:r>
          </a:p>
          <a:p>
            <a:endParaRPr lang="cs-CZ" sz="2400" dirty="0" smtClean="0"/>
          </a:p>
          <a:p>
            <a:r>
              <a:rPr lang="cs-CZ" sz="2400" dirty="0" smtClean="0"/>
              <a:t>	</a:t>
            </a:r>
            <a:r>
              <a:rPr lang="cs-CZ" sz="2400" b="1" i="1" dirty="0" smtClean="0"/>
              <a:t>Potřeby jsou základem celé ekonomiky</a:t>
            </a:r>
          </a:p>
          <a:p>
            <a:endParaRPr lang="cs-CZ" sz="2400" b="1" i="1" dirty="0" smtClean="0"/>
          </a:p>
          <a:p>
            <a:pPr lvl="0">
              <a:buFont typeface="Arial" pitchFamily="34" charset="0"/>
              <a:buChar char="•"/>
            </a:pPr>
            <a:r>
              <a:rPr lang="cs-CZ" sz="2400" dirty="0" smtClean="0"/>
              <a:t> každý člověk může mít jiné potřeby</a:t>
            </a:r>
          </a:p>
          <a:p>
            <a:pPr lvl="0">
              <a:buFont typeface="Arial" pitchFamily="34" charset="0"/>
              <a:buChar char="•"/>
            </a:pPr>
            <a:r>
              <a:rPr lang="cs-CZ" sz="2400" dirty="0" smtClean="0"/>
              <a:t> potřeby se vyvíjejí a rostou</a:t>
            </a:r>
          </a:p>
          <a:p>
            <a:pPr lvl="0"/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Potřeby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81825" y="1738648"/>
            <a:ext cx="6717967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u="sng" dirty="0" smtClean="0"/>
              <a:t>Potřeby jsou ovlivňovány:</a:t>
            </a:r>
          </a:p>
          <a:p>
            <a:endParaRPr lang="cs-CZ" sz="1200" u="sng" dirty="0" smtClean="0"/>
          </a:p>
          <a:p>
            <a:pPr lvl="0"/>
            <a:r>
              <a:rPr lang="cs-CZ" sz="2400" b="1" dirty="0" smtClean="0"/>
              <a:t>→podstatou člověka</a:t>
            </a:r>
            <a:r>
              <a:rPr lang="cs-CZ" sz="2400" dirty="0" smtClean="0"/>
              <a:t> jako jedinečné bytosti (věk, zkušenosti, povaha….)</a:t>
            </a:r>
          </a:p>
          <a:p>
            <a:pPr lvl="0"/>
            <a:endParaRPr lang="cs-CZ" sz="1200" dirty="0" smtClean="0"/>
          </a:p>
          <a:p>
            <a:pPr lvl="0"/>
            <a:r>
              <a:rPr lang="cs-CZ" sz="2400" b="1" dirty="0" smtClean="0"/>
              <a:t>→vlivy okolí a společnosti</a:t>
            </a:r>
            <a:r>
              <a:rPr lang="cs-CZ" sz="2400" dirty="0" smtClean="0"/>
              <a:t>: vyspělost ekonomiky, úroveň vzdělání v celém státě, ŽP, množství volného času. Přitom tyto vnější faktory se časem vyvíjejí.</a:t>
            </a:r>
            <a:endParaRPr lang="cs-CZ" sz="2400" b="1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70457" y="1635617"/>
            <a:ext cx="8416344" cy="36576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Členění potřeb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Potřeby fyzické: </a:t>
            </a:r>
            <a:r>
              <a:rPr lang="cs-CZ" b="0" dirty="0" smtClean="0">
                <a:solidFill>
                  <a:schemeClr val="tx1"/>
                </a:solidFill>
              </a:rPr>
              <a:t>jsou dány biologickou podstatou člověka (jíst, pít, spát...)</a:t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potřeby duševní: </a:t>
            </a:r>
            <a:r>
              <a:rPr lang="cs-CZ" b="0" dirty="0" smtClean="0">
                <a:solidFill>
                  <a:schemeClr val="tx1"/>
                </a:solidFill>
              </a:rPr>
              <a:t>jsou dány rozvojem myšlení a společností  (kultura….)</a:t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sz="2000" b="0" dirty="0" smtClean="0">
                <a:solidFill>
                  <a:schemeClr val="tx1"/>
                </a:solidFill>
              </a:rPr>
              <a:t> </a:t>
            </a:r>
            <a:r>
              <a:rPr lang="cs-CZ" b="0" dirty="0" smtClean="0">
                <a:solidFill>
                  <a:schemeClr val="tx1"/>
                </a:solidFill>
              </a:rPr>
              <a:t/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potřeby individuální: </a:t>
            </a:r>
            <a:r>
              <a:rPr lang="cs-CZ" b="0" dirty="0" smtClean="0">
                <a:solidFill>
                  <a:schemeClr val="tx1"/>
                </a:solidFill>
              </a:rPr>
              <a:t>týkají se v jednom okamžiku jednotlivce (najíst se…)</a:t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potřeby kolektivní: </a:t>
            </a:r>
            <a:r>
              <a:rPr lang="cs-CZ" b="0" dirty="0" smtClean="0">
                <a:solidFill>
                  <a:schemeClr val="tx1"/>
                </a:solidFill>
              </a:rPr>
              <a:t>týkají se v jednom okamžiku skupiny lidí (vzdělání…)</a:t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sz="2200" b="0" dirty="0" smtClean="0">
                <a:solidFill>
                  <a:schemeClr val="tx1"/>
                </a:solidFill>
              </a:rPr>
              <a:t> </a:t>
            </a:r>
            <a:r>
              <a:rPr lang="cs-CZ" b="0" dirty="0" smtClean="0">
                <a:solidFill>
                  <a:schemeClr val="tx1"/>
                </a:solidFill>
              </a:rPr>
              <a:t/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potřeby hlavní: </a:t>
            </a:r>
            <a:r>
              <a:rPr lang="cs-CZ" b="0" dirty="0" smtClean="0">
                <a:solidFill>
                  <a:schemeClr val="tx1"/>
                </a:solidFill>
              </a:rPr>
              <a:t>k uspokojení potřebují potřeby doplňkové (uspokojení potřeby   jet autem vyvolá potřebu doplňkovou)</a:t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potřeby doplňkové </a:t>
            </a:r>
            <a:r>
              <a:rPr lang="cs-CZ" b="0" dirty="0" smtClean="0">
                <a:solidFill>
                  <a:schemeClr val="tx1"/>
                </a:solidFill>
              </a:rPr>
              <a:t>(benzín do auta)</a:t>
            </a:r>
            <a:endParaRPr lang="cs-CZ" b="0" dirty="0">
              <a:solidFill>
                <a:schemeClr val="tx1"/>
              </a:solidFill>
            </a:endParaRPr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579549" y="-430020"/>
            <a:ext cx="8412480" cy="1303809"/>
          </a:xfrm>
          <a:prstGeom prst="rect">
            <a:avLst/>
          </a:prstGeom>
        </p:spPr>
        <p:txBody>
          <a:bodyPr vert="horz" wrap="square" lIns="36000" tIns="36000" rIns="36000" bIns="36000" rtlCol="0" anchor="b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9550" y="412124"/>
            <a:ext cx="301587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white"/>
                </a:solidFill>
                <a:ea typeface="+mj-ea"/>
                <a:cs typeface="+mj-cs"/>
              </a:rPr>
              <a:t>Potřeby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Potřeby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2580" y="1249249"/>
            <a:ext cx="8004219" cy="26468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Další možné  dělení potřeb</a:t>
            </a:r>
          </a:p>
          <a:p>
            <a:endParaRPr lang="cs-CZ" sz="1000" dirty="0" smtClean="0"/>
          </a:p>
          <a:p>
            <a:pPr>
              <a:buFontTx/>
              <a:buChar char="-"/>
            </a:pPr>
            <a:r>
              <a:rPr lang="cs-CZ" sz="2400" dirty="0" smtClean="0"/>
              <a:t>biologické a kulturní (jiný název pro fyzické a duševní)</a:t>
            </a:r>
          </a:p>
          <a:p>
            <a:endParaRPr lang="cs-CZ" sz="1200" dirty="0" smtClean="0"/>
          </a:p>
          <a:p>
            <a:pPr>
              <a:buFontTx/>
              <a:buChar char="-"/>
            </a:pPr>
            <a:r>
              <a:rPr lang="cs-CZ" sz="2400" dirty="0" smtClean="0"/>
              <a:t>individuální a společenské (kolektivní)</a:t>
            </a:r>
          </a:p>
          <a:p>
            <a:pPr>
              <a:buFontTx/>
              <a:buChar char="-"/>
            </a:pPr>
            <a:endParaRPr lang="cs-CZ" sz="1200" dirty="0" smtClean="0"/>
          </a:p>
          <a:p>
            <a:pPr>
              <a:buFontTx/>
              <a:buChar char="-"/>
            </a:pPr>
            <a:r>
              <a:rPr lang="cs-CZ" sz="2400" dirty="0" smtClean="0"/>
              <a:t>zbytné (dýchání) a nezbytné (kouření)</a:t>
            </a:r>
          </a:p>
          <a:p>
            <a:endParaRPr lang="cs-CZ" sz="1200" dirty="0" smtClean="0"/>
          </a:p>
          <a:p>
            <a:r>
              <a:rPr lang="cs-CZ" sz="2400" dirty="0" smtClean="0"/>
              <a:t>-  současné a budoucí.</a:t>
            </a:r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Potřeby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64406" y="2562897"/>
            <a:ext cx="574397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Své potřeby člověk a společnost uspokojují pomocí prostředků uspokojování potřeb</a:t>
            </a:r>
          </a:p>
          <a:p>
            <a:r>
              <a:rPr lang="cs-CZ" sz="2400" dirty="0" smtClean="0"/>
              <a:t> → statků </a:t>
            </a:r>
          </a:p>
          <a:p>
            <a:r>
              <a:rPr lang="cs-CZ" sz="2400" dirty="0" smtClean="0"/>
              <a:t>→ služeb</a:t>
            </a:r>
            <a:endParaRPr lang="cs-CZ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Potřeby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8719" y="1568491"/>
            <a:ext cx="7498081" cy="15327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err="1" smtClean="0"/>
              <a:t>Klínský</a:t>
            </a:r>
            <a:r>
              <a:rPr lang="cs-CZ" sz="2400" dirty="0" smtClean="0"/>
              <a:t> P., </a:t>
            </a:r>
            <a:r>
              <a:rPr lang="cs-CZ" sz="2400" dirty="0" err="1" smtClean="0"/>
              <a:t>Münch</a:t>
            </a:r>
            <a:r>
              <a:rPr lang="cs-CZ" sz="2400" dirty="0" smtClean="0"/>
              <a:t> O., Ekonomika pro obchodní akademie a ostatní střední školy,  1 díl.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607</TotalTime>
  <Words>223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PREZENTACE_VOSHK_logolinkEU</vt:lpstr>
      <vt:lpstr>Potřeby</vt:lpstr>
      <vt:lpstr>Tento učební materiál vznikl za podpory OPVK 1.5</vt:lpstr>
      <vt:lpstr>Potřeby</vt:lpstr>
      <vt:lpstr>Potřeby</vt:lpstr>
      <vt:lpstr> Členění potřeb  Potřeby fyzické: jsou dány biologickou podstatou člověka (jíst, pít, spát...) potřeby duševní: jsou dány rozvojem myšlení a společností  (kultura….)   potřeby individuální: týkají se v jednom okamžiku jednotlivce (najíst se…) potřeby kolektivní: týkají se v jednom okamžiku skupiny lidí (vzdělání…)   potřeby hlavní: k uspokojení potřebují potřeby doplňkové (uspokojení potřeby   jet autem vyvolá potřebu doplňkovou) potřeby doplňkové (benzín do auta)</vt:lpstr>
      <vt:lpstr>Potřeby</vt:lpstr>
      <vt:lpstr>Potřeby</vt:lpstr>
      <vt:lpstr>Potřeby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Potřeby</dc:title>
  <dc:creator>Věra</dc:creator>
  <cp:lastModifiedBy>U3</cp:lastModifiedBy>
  <cp:revision>73</cp:revision>
  <dcterms:created xsi:type="dcterms:W3CDTF">2012-10-31T11:13:41Z</dcterms:created>
  <dcterms:modified xsi:type="dcterms:W3CDTF">2013-06-25T19:00:21Z</dcterms:modified>
</cp:coreProperties>
</file>