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2" autoAdjust="0"/>
    <p:restoredTop sz="99821" autoAdjust="0"/>
  </p:normalViewPr>
  <p:slideViewPr>
    <p:cSldViewPr snapToGrid="0" snapToObjects="1" showGuides="1">
      <p:cViewPr>
        <p:scale>
          <a:sx n="60" d="100"/>
          <a:sy n="60" d="100"/>
        </p:scale>
        <p:origin x="-1224" y="-293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9663" y="954088"/>
            <a:ext cx="4578350" cy="3435350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79146" y="4715070"/>
            <a:ext cx="5435139" cy="438317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9663" y="954088"/>
            <a:ext cx="4578350" cy="3435350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051739" y="4722755"/>
            <a:ext cx="4699334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alphaModFix/>
            <a:lum/>
          </a:blip>
          <a:stretch>
            <a:fillRect/>
          </a:stretch>
        </p:blipFill>
        <p:spPr>
          <a:xfrm>
            <a:off x="0" y="0"/>
            <a:ext cx="10079998" cy="75600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alphaModFix/>
            <a:lum/>
          </a:blip>
          <a:stretch>
            <a:fillRect/>
          </a:stretch>
        </p:blipFill>
        <p:spPr>
          <a:xfrm>
            <a:off x="0" y="0"/>
            <a:ext cx="10079998" cy="75600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Komunika&#269;n&#237;_agentura&amp;action=edit&amp;redlink=1" TargetMode="External"/><Relationship Id="rId2" Type="http://schemas.openxmlformats.org/officeDocument/2006/relationships/hyperlink" Target="http://cs.wikipedia.org/wiki/PR_agentur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Komunikační mix – 2. část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11.5.2013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CSA_OPVK15_058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Marketingové nástroje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Komunikační mix – 2. část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</a:t>
                      </a:r>
                      <a:r>
                        <a:rPr lang="cs-CZ" sz="1600" dirty="0" smtClean="0"/>
                        <a:t>. 5. 2013, 3. 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20 </a:t>
                      </a:r>
                      <a:r>
                        <a:rPr lang="cs-CZ" sz="1600" dirty="0" smtClean="0"/>
                        <a:t>min.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PC, </a:t>
                      </a:r>
                      <a:r>
                        <a:rPr lang="cs-CZ" sz="1600" dirty="0" err="1" smtClean="0"/>
                        <a:t>flash</a:t>
                      </a:r>
                      <a:r>
                        <a:rPr lang="cs-CZ" sz="1600" dirty="0" smtClean="0"/>
                        <a:t> disk, interaktivní</a:t>
                      </a:r>
                      <a:r>
                        <a:rPr lang="cs-CZ" sz="1600" baseline="0" dirty="0" smtClean="0"/>
                        <a:t>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Cílem je objasnit možnost využití moderních nástrojů komunikačního mixu pro prezentaci  firmy na veřejnosti.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-1306202" y="627813"/>
            <a:ext cx="11526280" cy="1446550"/>
          </a:xfrm>
        </p:spPr>
        <p:txBody>
          <a:bodyPr>
            <a:spAutoFit/>
          </a:bodyPr>
          <a:lstStyle/>
          <a:p>
            <a:pPr marL="326555" indent="-326555"/>
            <a:r>
              <a:rPr lang="cs-CZ" dirty="0" smtClean="0"/>
              <a:t> Komunikační mix – 2. část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22315" y="2579783"/>
            <a:ext cx="7903921" cy="1874359"/>
          </a:xfrm>
        </p:spPr>
        <p:txBody>
          <a:bodyPr wrap="square">
            <a:spAutoFit/>
          </a:bodyPr>
          <a:lstStyle/>
          <a:p>
            <a:pPr lvl="0"/>
            <a:r>
              <a:rPr lang="cs-CZ" sz="3300" dirty="0" smtClean="0"/>
              <a:t>Public </a:t>
            </a:r>
            <a:r>
              <a:rPr lang="cs-CZ" sz="3300" dirty="0"/>
              <a:t>relations</a:t>
            </a:r>
          </a:p>
          <a:p>
            <a:pPr lvl="0"/>
            <a:r>
              <a:rPr lang="cs-CZ" sz="3300" dirty="0" err="1"/>
              <a:t>Direct</a:t>
            </a:r>
            <a:r>
              <a:rPr lang="cs-CZ" sz="3300" dirty="0"/>
              <a:t> marketing</a:t>
            </a:r>
          </a:p>
          <a:p>
            <a:pPr lvl="0"/>
            <a:r>
              <a:rPr lang="cs-CZ" sz="3300" dirty="0"/>
              <a:t>Sponzoring</a:t>
            </a: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72045" y="278248"/>
            <a:ext cx="7808165" cy="1029393"/>
          </a:xfrm>
        </p:spPr>
        <p:txBody>
          <a:bodyPr>
            <a:normAutofit fontScale="90000"/>
          </a:bodyPr>
          <a:lstStyle/>
          <a:p>
            <a:pPr marL="326555" indent="-326555"/>
            <a:r>
              <a:rPr lang="cs-CZ" sz="4000" dirty="0">
                <a:latin typeface="Times New Roman" pitchFamily="18"/>
              </a:rPr>
              <a:t/>
            </a:r>
            <a:br>
              <a:rPr lang="cs-CZ" sz="4000" dirty="0">
                <a:latin typeface="Times New Roman" pitchFamily="18"/>
              </a:rPr>
            </a:br>
            <a:r>
              <a:rPr lang="cs-CZ" dirty="0"/>
              <a:t>Public Relations – veřejné mínění, styk s veřejností</a:t>
            </a:r>
            <a:endParaRPr lang="en-US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746172" y="1939269"/>
            <a:ext cx="7636073" cy="4124206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en-US" sz="2200" dirty="0">
                <a:latin typeface="Times New Roman" pitchFamily="18"/>
              </a:rPr>
              <a:t> </a:t>
            </a:r>
            <a:endParaRPr lang="cs-CZ" sz="2200" dirty="0"/>
          </a:p>
          <a:p>
            <a:pPr lvl="0"/>
            <a:endParaRPr lang="cs-CZ" sz="2200" dirty="0"/>
          </a:p>
          <a:p>
            <a:pPr lvl="0"/>
            <a:r>
              <a:rPr lang="cs-CZ" sz="2500" dirty="0"/>
              <a:t>Výraz Public Relations pochází z </a:t>
            </a:r>
            <a:r>
              <a:rPr lang="cs-CZ" sz="2500" dirty="0">
                <a:solidFill>
                  <a:srgbClr val="558ED5"/>
                </a:solidFill>
              </a:rPr>
              <a:t>latiny</a:t>
            </a:r>
          </a:p>
          <a:p>
            <a:pPr lvl="0"/>
            <a:r>
              <a:rPr lang="cs-CZ" sz="2500" dirty="0" err="1">
                <a:solidFill>
                  <a:srgbClr val="FF0000"/>
                </a:solidFill>
              </a:rPr>
              <a:t>Publico</a:t>
            </a:r>
            <a:r>
              <a:rPr lang="cs-CZ" sz="2500" dirty="0"/>
              <a:t> = postoupit k veřejnému užívání (uveřejnit)</a:t>
            </a:r>
          </a:p>
          <a:p>
            <a:pPr lvl="0"/>
            <a:r>
              <a:rPr lang="cs-CZ" sz="2500" dirty="0" err="1">
                <a:solidFill>
                  <a:srgbClr val="FF0000"/>
                </a:solidFill>
              </a:rPr>
              <a:t>Relatio</a:t>
            </a:r>
            <a:r>
              <a:rPr lang="cs-CZ" sz="2500" dirty="0"/>
              <a:t> = podávání zprávy (zpráva, vztah)</a:t>
            </a:r>
          </a:p>
          <a:p>
            <a:pPr lvl="0"/>
            <a:endParaRPr lang="cs-CZ" sz="2500" dirty="0"/>
          </a:p>
          <a:p>
            <a:pPr lvl="0"/>
            <a:endParaRPr lang="cs-CZ" sz="2500" dirty="0"/>
          </a:p>
          <a:p>
            <a:pPr lvl="0"/>
            <a:r>
              <a:rPr lang="cs-CZ" sz="2500" dirty="0"/>
              <a:t>Rozvoj již od 2. poloviny 30. let 20. století v USA</a:t>
            </a:r>
          </a:p>
          <a:p>
            <a:pPr lvl="0"/>
            <a:endParaRPr lang="cs-CZ" sz="2500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500" dirty="0"/>
              <a:t>PR je součástí podnikového marketingu</a:t>
            </a:r>
          </a:p>
          <a:p>
            <a:pPr lvl="0"/>
            <a:endParaRPr lang="cs-CZ" sz="2500" dirty="0"/>
          </a:p>
          <a:p>
            <a:pPr lvl="0"/>
            <a:r>
              <a:rPr lang="cs-CZ" sz="2500" dirty="0"/>
              <a:t>Využívá poznatků dalších společenských věd, zejména pak psychologie a sociologie</a:t>
            </a:r>
          </a:p>
          <a:p>
            <a:pPr lvl="0"/>
            <a:endParaRPr lang="cs-CZ" sz="2500" dirty="0"/>
          </a:p>
          <a:p>
            <a:pPr lvl="0"/>
            <a:r>
              <a:rPr lang="cs-CZ" sz="2500" dirty="0"/>
              <a:t>Důležitým aspektem PR je obousměrnost komunikace</a:t>
            </a:r>
          </a:p>
          <a:p>
            <a:pPr lvl="0"/>
            <a:endParaRPr lang="cs-CZ" sz="2500" dirty="0"/>
          </a:p>
          <a:p>
            <a:pPr lvl="0"/>
            <a:r>
              <a:rPr lang="cs-CZ" sz="2500" dirty="0"/>
              <a:t>Definice PR – tisíc a jedna pravda</a:t>
            </a:r>
          </a:p>
          <a:p>
            <a:pPr lvl="0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500" dirty="0"/>
              <a:t>Hlavním úkolem této formy komunikace je vytvářet příznivé povědomí o firmě, pozitivní vztah veřejnosti k firmě.</a:t>
            </a:r>
          </a:p>
          <a:p>
            <a:pPr lvl="0"/>
            <a:endParaRPr lang="cs-CZ" sz="2500" dirty="0"/>
          </a:p>
          <a:p>
            <a:pPr lvl="0"/>
            <a:r>
              <a:rPr lang="cs-CZ" sz="2500" dirty="0"/>
              <a:t>PR obecně provádí buďto zvláštní oddělení uvnitř firmy (tzv. </a:t>
            </a:r>
            <a:r>
              <a:rPr lang="cs-CZ" sz="2500" i="1" dirty="0"/>
              <a:t>in-house</a:t>
            </a:r>
            <a:r>
              <a:rPr lang="cs-CZ" sz="2500" dirty="0"/>
              <a:t>) nebo k tomu určené </a:t>
            </a:r>
            <a:r>
              <a:rPr lang="cs-CZ" sz="2500" dirty="0">
                <a:hlinkClick r:id="rId2" tooltip="PR agentura"/>
              </a:rPr>
              <a:t>PR agentury</a:t>
            </a:r>
            <a:r>
              <a:rPr lang="cs-CZ" sz="2500" dirty="0"/>
              <a:t> nebo </a:t>
            </a:r>
            <a:r>
              <a:rPr lang="cs-CZ" sz="2500" dirty="0">
                <a:hlinkClick r:id="rId3" tooltip="Komunikační agentura (stránka neexistuje)"/>
              </a:rPr>
              <a:t>komunikační agentury</a:t>
            </a:r>
            <a:r>
              <a:rPr lang="cs-CZ" sz="2500" dirty="0"/>
              <a:t>. V České republice tyto agentury sdružuje především APRA (Asociace Public Relations Agentur</a:t>
            </a:r>
            <a:r>
              <a:rPr lang="cs-CZ" sz="2500" dirty="0" smtClean="0"/>
              <a:t>).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Nástroje PR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SzPts val="1928"/>
              <a:buBlip>
                <a:blip r:embed="rId2"/>
              </a:buBlip>
            </a:pPr>
            <a:r>
              <a:rPr lang="cs-CZ"/>
              <a:t>akce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publikace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zprávy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články v novinách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rozhovory v televizi,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projevy na veřejnosti</a:t>
            </a:r>
          </a:p>
          <a:p>
            <a:pPr lvl="0">
              <a:buSzPts val="1928"/>
              <a:buBlip>
                <a:blip r:embed="rId2"/>
              </a:buBlip>
            </a:pPr>
            <a:endParaRPr lang="cs-CZ"/>
          </a:p>
          <a:p>
            <a:pPr lvl="0">
              <a:buNone/>
            </a:pPr>
            <a:endParaRPr lang="cs-CZ"/>
          </a:p>
          <a:p>
            <a:pPr lvl="0">
              <a:buSzPts val="1928"/>
              <a:buBlip>
                <a:blip r:embed="rId2"/>
              </a:buBlip>
            </a:pPr>
            <a:endParaRPr lang="cs-CZ"/>
          </a:p>
          <a:p>
            <a:pPr lvl="0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Podstata PR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400" dirty="0" smtClean="0">
                <a:solidFill>
                  <a:srgbClr val="FF0000"/>
                </a:solidFill>
              </a:rPr>
              <a:t>Veřejné </a:t>
            </a:r>
            <a:r>
              <a:rPr lang="cs-CZ" sz="4400" dirty="0">
                <a:solidFill>
                  <a:srgbClr val="FF0000"/>
                </a:solidFill>
              </a:rPr>
              <a:t>mínění, image </a:t>
            </a:r>
            <a:r>
              <a:rPr lang="cs-CZ" sz="4400" dirty="0" smtClean="0">
                <a:solidFill>
                  <a:srgbClr val="FF0000"/>
                </a:solidFill>
              </a:rPr>
              <a:t/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sz="4400" dirty="0" smtClean="0">
                <a:solidFill>
                  <a:srgbClr val="FF0000"/>
                </a:solidFill>
              </a:rPr>
              <a:t>a </a:t>
            </a:r>
            <a:r>
              <a:rPr lang="cs-CZ" sz="4400" dirty="0" err="1">
                <a:solidFill>
                  <a:srgbClr val="FF0000"/>
                </a:solidFill>
              </a:rPr>
              <a:t>corporate</a:t>
            </a:r>
            <a:r>
              <a:rPr lang="cs-CZ" sz="4400" dirty="0">
                <a:solidFill>
                  <a:srgbClr val="FF0000"/>
                </a:solidFill>
              </a:rPr>
              <a:t> identity</a:t>
            </a:r>
          </a:p>
          <a:p>
            <a:pPr lvl="0"/>
            <a:endParaRPr lang="cs-CZ" sz="4400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tvoří 3 východiska,  od kterých se odvíjí podstata PR</a:t>
            </a:r>
          </a:p>
          <a:p>
            <a:pPr lvl="0"/>
            <a:endParaRPr lang="cs-CZ" dirty="0"/>
          </a:p>
          <a:p>
            <a:pPr lvl="0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Veřejné mínění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Autorství tohoto pojmu se přiznává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</a:t>
            </a:r>
            <a:r>
              <a:rPr lang="cs-CZ" dirty="0"/>
              <a:t>. J</a:t>
            </a:r>
            <a:r>
              <a:rPr lang="cs-CZ" dirty="0" smtClean="0"/>
              <a:t>. Rousseauovi  </a:t>
            </a:r>
            <a:r>
              <a:rPr lang="cs-CZ" dirty="0"/>
              <a:t>/pojem </a:t>
            </a:r>
            <a:r>
              <a:rPr lang="cs-CZ" dirty="0" err="1"/>
              <a:t>opinion</a:t>
            </a:r>
            <a:r>
              <a:rPr lang="cs-CZ" dirty="0"/>
              <a:t> public/</a:t>
            </a:r>
          </a:p>
          <a:p>
            <a:pPr lvl="0"/>
            <a:r>
              <a:rPr lang="cs-CZ" dirty="0"/>
              <a:t>názory, postoje i nálady veřejnosti</a:t>
            </a:r>
          </a:p>
          <a:p>
            <a:pPr lvl="0"/>
            <a:r>
              <a:rPr lang="cs-CZ" dirty="0"/>
              <a:t>PR se vztahují k významným podnětům</a:t>
            </a:r>
          </a:p>
          <a:p>
            <a:pPr lvl="0">
              <a:buNone/>
            </a:pPr>
            <a:r>
              <a:rPr lang="cs-CZ" dirty="0"/>
              <a:t>    (jevům, názorům, osobnostem či událostem)  </a:t>
            </a:r>
          </a:p>
          <a:p>
            <a:pPr lvl="0">
              <a:buNone/>
            </a:pPr>
            <a:r>
              <a:rPr lang="cs-CZ" dirty="0"/>
              <a:t>    PR je ovlivnitelné mnoha způsoby – např. </a:t>
            </a:r>
            <a:r>
              <a:rPr lang="cs-CZ" dirty="0" smtClean="0"/>
              <a:t>masmédii, projevy </a:t>
            </a:r>
            <a:r>
              <a:rPr lang="cs-CZ" dirty="0"/>
              <a:t>politiků, působením názorových vůdců (</a:t>
            </a:r>
            <a:r>
              <a:rPr lang="cs-CZ" dirty="0" err="1"/>
              <a:t>opinion</a:t>
            </a:r>
            <a:r>
              <a:rPr lang="cs-CZ" dirty="0"/>
              <a:t> </a:t>
            </a:r>
            <a:r>
              <a:rPr lang="cs-CZ" dirty="0" err="1"/>
              <a:t>leaders</a:t>
            </a:r>
            <a:r>
              <a:rPr lang="cs-CZ" dirty="0"/>
              <a:t>).</a:t>
            </a:r>
          </a:p>
          <a:p>
            <a:pPr lvl="0">
              <a:buNone/>
            </a:pPr>
            <a:endParaRPr lang="cs-CZ" dirty="0"/>
          </a:p>
          <a:p>
            <a:pPr lvl="0">
              <a:buNone/>
            </a:pPr>
            <a:endParaRPr lang="cs-CZ" dirty="0"/>
          </a:p>
          <a:p>
            <a:pPr lvl="0">
              <a:buNone/>
            </a:pPr>
            <a:endParaRPr lang="cs-CZ" dirty="0"/>
          </a:p>
          <a:p>
            <a:pPr lvl="0"/>
            <a:endParaRPr lang="cs-CZ" dirty="0"/>
          </a:p>
          <a:p>
            <a:pPr lvl="0"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Hlavní rysy veřejného mínění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odráží názory, postoje i nálady veřejnosti</a:t>
            </a:r>
          </a:p>
          <a:p>
            <a:pPr lvl="0"/>
            <a:r>
              <a:rPr lang="cs-CZ"/>
              <a:t>je ovlivnitelné mnoha způsoby – včetně manipulace demagogů</a:t>
            </a:r>
          </a:p>
          <a:p>
            <a:pPr lvl="0"/>
            <a:r>
              <a:rPr lang="cs-CZ"/>
              <a:t>obsahuje vždy prvky subjektivity, dojmovosti a přibližnosti</a:t>
            </a:r>
          </a:p>
          <a:p>
            <a:pPr lvl="0"/>
            <a:r>
              <a:rPr lang="cs-CZ"/>
              <a:t>je ovlivněno zájmy, tradicemi a znalostmi</a:t>
            </a:r>
          </a:p>
          <a:p>
            <a:pPr lvl="0"/>
            <a:r>
              <a:rPr lang="cs-CZ"/>
              <a:t>nelze ho považovat za přesné rozumové poznání</a:t>
            </a:r>
          </a:p>
          <a:p>
            <a:pPr lvl="0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Image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představuje dlouhodobě utvářenou pověst  o subjektu nebo objektu PR</a:t>
            </a:r>
          </a:p>
          <a:p>
            <a:pPr lvl="0"/>
            <a:r>
              <a:rPr lang="cs-CZ"/>
              <a:t>působí na názory, postoje a chování lidí</a:t>
            </a:r>
          </a:p>
          <a:p>
            <a:pPr lvl="0"/>
            <a:r>
              <a:rPr lang="cs-CZ"/>
              <a:t>jde o komplexní, strukturovaný systém, skládající se z více dimenzí</a:t>
            </a:r>
          </a:p>
          <a:p>
            <a:pPr lvl="0"/>
            <a:r>
              <a:rPr lang="cs-CZ"/>
              <a:t>prochází svým vývojem</a:t>
            </a:r>
          </a:p>
          <a:p>
            <a:pPr lvl="0"/>
            <a:r>
              <a:rPr lang="cs-CZ"/>
              <a:t>Představuje cíl snažení PR určitého subjektu</a:t>
            </a:r>
          </a:p>
          <a:p>
            <a:pPr lvl="0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err="1"/>
              <a:t>Corporate</a:t>
            </a:r>
            <a:r>
              <a:rPr lang="cs-CZ" dirty="0"/>
              <a:t> identity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/>
              <a:t>forma identifikace společnosti</a:t>
            </a:r>
          </a:p>
          <a:p>
            <a:pPr lvl="0"/>
            <a:endParaRPr lang="cs-CZ"/>
          </a:p>
          <a:p>
            <a:pPr lvl="0"/>
            <a:r>
              <a:rPr lang="cs-CZ"/>
              <a:t>koncipování vlastní dlouhodobé filozofie subjektu či organizace</a:t>
            </a:r>
          </a:p>
          <a:p>
            <a:pPr lvl="0"/>
            <a:endParaRPr lang="cs-CZ"/>
          </a:p>
          <a:p>
            <a:pPr lvl="0"/>
            <a:r>
              <a:rPr lang="cs-CZ"/>
              <a:t>cílem je nejen koncipovat, ale zejména realizovat </a:t>
            </a:r>
            <a:r>
              <a:rPr lang="cs-CZ">
                <a:solidFill>
                  <a:srgbClr val="FF0000"/>
                </a:solidFill>
              </a:rPr>
              <a:t>vizi </a:t>
            </a:r>
            <a:r>
              <a:rPr lang="cs-CZ">
                <a:solidFill>
                  <a:srgbClr val="000000"/>
                </a:solidFill>
              </a:rPr>
              <a:t>díky jednotnému, promyšlenému vystupování  a chování organizace na veřejnosti</a:t>
            </a:r>
          </a:p>
          <a:p>
            <a:pPr lvl="0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err="1"/>
              <a:t>Direct</a:t>
            </a:r>
            <a:r>
              <a:rPr lang="cs-CZ" dirty="0"/>
              <a:t> marketing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přímá, adresná komunikace se zákazníky</a:t>
            </a:r>
          </a:p>
          <a:p>
            <a:pPr lvl="0"/>
            <a:r>
              <a:rPr lang="cs-CZ" dirty="0"/>
              <a:t>nejrychleji rostoucí část maloobchodního trhu</a:t>
            </a:r>
          </a:p>
          <a:p>
            <a:pPr lvl="0"/>
            <a:r>
              <a:rPr lang="cs-CZ" dirty="0"/>
              <a:t>přímé oslovení přesně vybrané cílové skupiny nabídkou prostřednictvím poštovní zásilky, telemarketingu, teleshoppingu, zásilkových katalogů</a:t>
            </a:r>
            <a:r>
              <a:rPr lang="cs-CZ" dirty="0" smtClean="0"/>
              <a:t>,…</a:t>
            </a:r>
            <a:endParaRPr lang="cs-CZ" dirty="0"/>
          </a:p>
          <a:p>
            <a:pPr lvl="0"/>
            <a:r>
              <a:rPr lang="cs-CZ" dirty="0"/>
              <a:t>nákladný způsob komunikace, který však přináší své „ovoce“</a:t>
            </a:r>
          </a:p>
          <a:p>
            <a:pPr lvl="0"/>
            <a:endParaRPr lang="cs-CZ" dirty="0"/>
          </a:p>
          <a:p>
            <a:pPr lvl="0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Cíle </a:t>
            </a:r>
            <a:r>
              <a:rPr lang="cs-CZ" dirty="0" err="1"/>
              <a:t>Direct</a:t>
            </a:r>
            <a:r>
              <a:rPr lang="cs-CZ" dirty="0"/>
              <a:t> Marketingu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získávání nových zákazníků</a:t>
            </a:r>
          </a:p>
          <a:p>
            <a:pPr lvl="0"/>
            <a:r>
              <a:rPr lang="cs-CZ"/>
              <a:t>informování zákazníků stávajících</a:t>
            </a:r>
          </a:p>
          <a:p>
            <a:pPr lvl="0"/>
            <a:r>
              <a:rPr lang="cs-CZ"/>
              <a:t>posilování vztahů se zákazníky</a:t>
            </a:r>
          </a:p>
          <a:p>
            <a:pPr lvl="0"/>
            <a:r>
              <a:rPr lang="cs-CZ"/>
              <a:t>zavádění nových produktů na trh</a:t>
            </a:r>
          </a:p>
          <a:p>
            <a:pPr lvl="0"/>
            <a:endParaRPr lang="cs-CZ"/>
          </a:p>
          <a:p>
            <a:pPr lvl="0"/>
            <a:r>
              <a:rPr lang="cs-CZ"/>
              <a:t>př.: po telefonu se nabízejí nové produkty za lákavou cenu, nebo jen za cenu poštovného.</a:t>
            </a:r>
          </a:p>
          <a:p>
            <a:pPr lvl="0"/>
            <a:endParaRPr lang="cs-CZ"/>
          </a:p>
          <a:p>
            <a:pPr lvl="0"/>
            <a:endParaRPr lang="cs-CZ"/>
          </a:p>
          <a:p>
            <a:pPr lvl="0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>
                <a:solidFill>
                  <a:srgbClr val="FF0000"/>
                </a:solidFill>
              </a:rPr>
              <a:t>Výhody DM:</a:t>
            </a:r>
          </a:p>
          <a:p>
            <a:pPr lvl="0"/>
            <a:endParaRPr lang="cs-CZ">
              <a:solidFill>
                <a:srgbClr val="FF0000"/>
              </a:solidFill>
            </a:endParaRPr>
          </a:p>
          <a:p>
            <a:pPr lvl="0">
              <a:buSzPct val="45000"/>
              <a:buFont typeface="StarSymbol"/>
              <a:buChar char="●"/>
            </a:pPr>
            <a:r>
              <a:rPr lang="cs-CZ">
                <a:latin typeface="Albamy"/>
              </a:rPr>
              <a:t>přesné vybrání cílové skupiny</a:t>
            </a:r>
          </a:p>
          <a:p>
            <a:pPr lvl="0">
              <a:buSzPct val="45000"/>
              <a:buFont typeface="StarSymbol"/>
              <a:buChar char="●"/>
            </a:pPr>
            <a:r>
              <a:rPr lang="cs-CZ"/>
              <a:t>dobře měřitelné výsledky</a:t>
            </a:r>
          </a:p>
          <a:p>
            <a:pPr lvl="0">
              <a:buSzPct val="45000"/>
              <a:buFont typeface="StarSymbol"/>
              <a:buChar char="●"/>
            </a:pPr>
            <a:r>
              <a:rPr lang="cs-CZ"/>
              <a:t>vysoká (popř. okamžitá účinnost)</a:t>
            </a:r>
          </a:p>
          <a:p>
            <a:pPr lvl="0">
              <a:buSzPct val="45000"/>
              <a:buFont typeface="StarSymbol"/>
              <a:buChar char="●"/>
            </a:pPr>
            <a:r>
              <a:rPr lang="cs-CZ"/>
              <a:t>efektivní využití finančních prostředků</a:t>
            </a:r>
          </a:p>
          <a:p>
            <a:pPr lvl="0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Sponzoring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Je </a:t>
            </a:r>
            <a:r>
              <a:rPr lang="cs-CZ" dirty="0"/>
              <a:t>založen na principu služby a protislužby.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Sponzor dává k dispozici finanční částku nebo věcné prostředky a za to očekává nějakou protislužbu, která mu poté má přispět k dosažení marketingových </a:t>
            </a:r>
            <a:r>
              <a:rPr lang="cs-CZ" dirty="0" smtClean="0"/>
              <a:t>cílů.</a:t>
            </a:r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Soustřeďuje se na kulturní, sportovní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sociální </a:t>
            </a:r>
            <a:r>
              <a:rPr lang="cs-CZ" dirty="0" smtClean="0"/>
              <a:t>oblast.</a:t>
            </a:r>
            <a:endParaRPr lang="cs-CZ" dirty="0"/>
          </a:p>
          <a:p>
            <a:pPr lvl="0">
              <a:buNone/>
            </a:pPr>
            <a:r>
              <a:rPr lang="cs-CZ" dirty="0"/>
              <a:t>    </a:t>
            </a:r>
          </a:p>
          <a:p>
            <a:pPr lvl="0">
              <a:buNone/>
            </a:pPr>
            <a:endParaRPr lang="cs-CZ" dirty="0"/>
          </a:p>
          <a:p>
            <a:pPr lvl="0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Cíle a důvody sponzoringu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SzPts val="1928"/>
              <a:buBlip>
                <a:blip r:embed="rId2"/>
              </a:buBlip>
            </a:pPr>
            <a:r>
              <a:rPr lang="cs-CZ"/>
              <a:t>zvýšení podvědomí o firmě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podpora image firmy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podpora obchodních vztahů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prezentování dobrého obchodního jména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zlepšování vztahů se zaměstnanci a jejich motivace</a:t>
            </a:r>
          </a:p>
          <a:p>
            <a:pPr lvl="0">
              <a:buSzPts val="1928"/>
              <a:buBlip>
                <a:blip r:embed="rId2"/>
              </a:buBlip>
            </a:pPr>
            <a:r>
              <a:rPr lang="cs-CZ"/>
              <a:t>zvýšení pozornosti médií</a:t>
            </a:r>
          </a:p>
          <a:p>
            <a:pPr lvl="0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1</a:t>
            </a:r>
            <a:r>
              <a:rPr lang="cs-CZ" dirty="0"/>
              <a:t>. </a:t>
            </a:r>
            <a:r>
              <a:rPr lang="cs-CZ" dirty="0" smtClean="0"/>
              <a:t>SVOBODA, V. </a:t>
            </a:r>
            <a:r>
              <a:rPr lang="cs-CZ" i="1" dirty="0" smtClean="0"/>
              <a:t>Public relations moderně </a:t>
            </a:r>
            <a:br>
              <a:rPr lang="cs-CZ" i="1" dirty="0" smtClean="0"/>
            </a:br>
            <a:r>
              <a:rPr lang="cs-CZ" i="1" dirty="0" smtClean="0"/>
              <a:t>a účinně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a </a:t>
            </a:r>
            <a:r>
              <a:rPr lang="cs-CZ" dirty="0" err="1" smtClean="0"/>
              <a:t>dopl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239 s. ISBN 978-80-247-2866-7.</a:t>
            </a:r>
            <a:endParaRPr lang="cs-CZ" dirty="0"/>
          </a:p>
          <a:p>
            <a:pPr lvl="0">
              <a:buNone/>
            </a:pPr>
            <a:r>
              <a:rPr lang="cs-CZ" dirty="0"/>
              <a:t>2. </a:t>
            </a:r>
            <a:r>
              <a:rPr lang="cs-CZ" dirty="0" smtClean="0"/>
              <a:t>VYSEKALOVÁ, J., P. STRNAD a </a:t>
            </a:r>
            <a:br>
              <a:rPr lang="cs-CZ" dirty="0" smtClean="0"/>
            </a:br>
            <a:r>
              <a:rPr lang="cs-CZ" dirty="0" smtClean="0"/>
              <a:t>J. VYDROVÁ. </a:t>
            </a:r>
            <a:r>
              <a:rPr lang="cs-CZ" i="1" dirty="0" smtClean="0"/>
              <a:t>Základy marketingu pro střední odborné školy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Fortuna, 1997, 164 s. ISBN 80-716-8419-8.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3. </a:t>
            </a:r>
            <a:r>
              <a:rPr lang="en-US" dirty="0" smtClean="0"/>
              <a:t>Public relations.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</a:t>
            </a:r>
            <a:r>
              <a:rPr lang="en-US" dirty="0" smtClean="0"/>
              <a:t>2013-05-</a:t>
            </a:r>
            <a:r>
              <a:rPr lang="cs-CZ" dirty="0" smtClean="0"/>
              <a:t>05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http://cs.wikipedia.org/wiki/Public_relations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13</TotalTime>
  <Words>586</Words>
  <Application>Microsoft Office PowerPoint</Application>
  <PresentationFormat>Předvádění na obrazovce (4:3)</PresentationFormat>
  <Paragraphs>131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PREZENTACE_VOSHK_logolinkEU</vt:lpstr>
      <vt:lpstr>Komunikační mix – 2. část</vt:lpstr>
      <vt:lpstr>Tento učební materiál vznikl za podpory OPVK 1.5</vt:lpstr>
      <vt:lpstr> Komunikační mix – 2. část </vt:lpstr>
      <vt:lpstr> Public Relations – veřejné mínění, styk s veřejností</vt:lpstr>
      <vt:lpstr>Snímek 5</vt:lpstr>
      <vt:lpstr>Snímek 6</vt:lpstr>
      <vt:lpstr>Nástroje PR</vt:lpstr>
      <vt:lpstr>Podstata PR</vt:lpstr>
      <vt:lpstr>Veřejné mínění</vt:lpstr>
      <vt:lpstr>Hlavní rysy veřejného mínění</vt:lpstr>
      <vt:lpstr>Image</vt:lpstr>
      <vt:lpstr>Corporate identity</vt:lpstr>
      <vt:lpstr>Direct marketing</vt:lpstr>
      <vt:lpstr>Cíle Direct Marketingu</vt:lpstr>
      <vt:lpstr>Snímek 15</vt:lpstr>
      <vt:lpstr>Sponzoring</vt:lpstr>
      <vt:lpstr>Cíle a důvody sponzoringu</vt:lpstr>
      <vt:lpstr>Použité zdroje: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An</dc:creator>
  <cp:lastModifiedBy>An</cp:lastModifiedBy>
  <cp:revision>6</cp:revision>
  <dcterms:created xsi:type="dcterms:W3CDTF">2013-05-24T06:41:48Z</dcterms:created>
  <dcterms:modified xsi:type="dcterms:W3CDTF">2013-05-28T06:47:34Z</dcterms:modified>
</cp:coreProperties>
</file>