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0450FF-D49D-4A7D-A816-F2C53657E9F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29C4BC-A020-40C8-93F3-52FEB9E418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5/59/EU_location_AUT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lysvet.cz/fotky-rakousko-foto-obrazky" TargetMode="External"/><Relationship Id="rId7" Type="http://schemas.openxmlformats.org/officeDocument/2006/relationships/hyperlink" Target="http://www.euxus.de/linz.html" TargetMode="External"/><Relationship Id="rId2" Type="http://schemas.openxmlformats.org/officeDocument/2006/relationships/hyperlink" Target="http://cs.wikipedia.org/wiki/Soubor:EU_location_AUT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z.123rf.com/photo_8826370_illuminated-city-salzburg-in-austria-at-christmas-night.html" TargetMode="External"/><Relationship Id="rId5" Type="http://schemas.openxmlformats.org/officeDocument/2006/relationships/hyperlink" Target="http://www.zellamsee.at/" TargetMode="External"/><Relationship Id="rId4" Type="http://schemas.openxmlformats.org/officeDocument/2006/relationships/hyperlink" Target="http://www.grossglockner.at/en/grossglockn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435025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Autor:           Jarmila Piskáčková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VY_32_INOVAC E _2A_03 Rakousko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Téma:          vlastivěda - Rakousko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:          14.3.2012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239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850" y="1412875"/>
            <a:ext cx="8686800" cy="49704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mtClean="0"/>
              <a:t>Materiál je určený pro žáky 5. ročníku, pro výuku vlastivědy.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mtClean="0"/>
              <a:t>Prezentace je určena pro výklad nového učiva.</a:t>
            </a:r>
          </a:p>
          <a:p>
            <a:pPr>
              <a:lnSpc>
                <a:spcPct val="90000"/>
              </a:lnSpc>
            </a:pPr>
            <a:r>
              <a:rPr lang="cs-CZ" smtClean="0"/>
              <a:t>Práce je určena na 30 minut..</a:t>
            </a:r>
          </a:p>
          <a:p>
            <a:pPr>
              <a:lnSpc>
                <a:spcPct val="90000"/>
              </a:lnSpc>
            </a:pPr>
            <a:r>
              <a:rPr lang="cs-CZ" smtClean="0"/>
              <a:t>Pomůcky: interaktivní tabule, interaktivní pero.</a:t>
            </a:r>
          </a:p>
          <a:p>
            <a:pPr>
              <a:lnSpc>
                <a:spcPct val="90000"/>
              </a:lnSpc>
            </a:pPr>
            <a:r>
              <a:rPr lang="cs-CZ" smtClean="0"/>
              <a:t>Materiál je určen k interaktivní výuce.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4606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8313" y="476250"/>
            <a:ext cx="8218487" cy="564991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Státy střední Evropy</a:t>
            </a:r>
          </a:p>
          <a:p>
            <a:pPr>
              <a:buFont typeface="Wingdings 2"/>
              <a:buNone/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r>
              <a:rPr lang="cs-CZ" smtClean="0"/>
              <a:t>ČR, Německo, Polsko, Slovensko, Rakousko, Maďarsko, Švýcarsko, Slovinsko</a:t>
            </a:r>
            <a:endParaRPr lang="cs-CZ" dirty="0" smtClean="0"/>
          </a:p>
        </p:txBody>
      </p:sp>
      <p:pic>
        <p:nvPicPr>
          <p:cNvPr id="3" name="Picture 2" descr="http://upload.wikimedia.org/wikipedia/commons/thumb/2/2b/Central_Europe_(proposal_2).PNG/300px-Central_Europe_(proposal_2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052513"/>
            <a:ext cx="3589337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6148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rakousko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Hlavní město: Vídeň</a:t>
            </a:r>
          </a:p>
          <a:p>
            <a:r>
              <a:rPr lang="cs-CZ" smtClean="0"/>
              <a:t>Počet obyvatel: 8 404 252</a:t>
            </a:r>
          </a:p>
          <a:p>
            <a:r>
              <a:rPr lang="cs-CZ" smtClean="0"/>
              <a:t>Rozloha: 83 871 km</a:t>
            </a:r>
            <a:r>
              <a:rPr lang="cs-CZ" baseline="30000" smtClean="0"/>
              <a:t>2</a:t>
            </a:r>
          </a:p>
          <a:p>
            <a:r>
              <a:rPr lang="cs-CZ" smtClean="0"/>
              <a:t>Úřední jazyk: němčina</a:t>
            </a:r>
          </a:p>
          <a:p>
            <a:r>
              <a:rPr lang="cs-CZ" smtClean="0"/>
              <a:t>Měna: euro</a:t>
            </a:r>
            <a:endParaRPr lang="cs-CZ" smtClean="0"/>
          </a:p>
        </p:txBody>
      </p:sp>
      <p:pic>
        <p:nvPicPr>
          <p:cNvPr id="4" name="Picture 2" descr="Soubor:EU location AU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1125538"/>
            <a:ext cx="3810000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www.celysvet.cz/fotky/rakousko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4005263"/>
            <a:ext cx="36957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2024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60% země je hornatý, tvoří jej pohoří Alpy a Malé Karpaty</a:t>
            </a:r>
          </a:p>
          <a:p>
            <a:r>
              <a:rPr lang="cs-CZ" smtClean="0"/>
              <a:t>Nejvyšší hora je Grossglockner (3 798 m)</a:t>
            </a:r>
          </a:p>
          <a:p>
            <a:r>
              <a:rPr lang="cs-CZ" smtClean="0"/>
              <a:t>Na východě podél řeky Dunaj se rozprostírají nížiny</a:t>
            </a:r>
            <a:endParaRPr lang="cs-CZ" dirty="0" smtClean="0"/>
          </a:p>
        </p:txBody>
      </p:sp>
      <p:pic>
        <p:nvPicPr>
          <p:cNvPr id="4" name="Picture 2" descr="http://www.grossglockner.at/static/cms/grossglockner/bilder/grossglockner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3860800"/>
            <a:ext cx="3743325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1518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Řeky Dunaj, Rýn, Inn</a:t>
            </a:r>
          </a:p>
          <a:p>
            <a:r>
              <a:rPr lang="cs-CZ" smtClean="0"/>
              <a:t>Jezera Zeel am See</a:t>
            </a:r>
          </a:p>
          <a:p>
            <a:r>
              <a:rPr lang="cs-CZ" smtClean="0"/>
              <a:t>Vnitrozemský stát</a:t>
            </a:r>
            <a:endParaRPr lang="cs-CZ" dirty="0" smtClean="0"/>
          </a:p>
        </p:txBody>
      </p:sp>
      <p:pic>
        <p:nvPicPr>
          <p:cNvPr id="4" name="Picture 2" descr="http://www.zellamsee.at/components/com_fpss/images/sommer_in_zell_am_s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57563"/>
            <a:ext cx="6696075" cy="322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0255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Linz, Insbruck, Kitzbuhel, Salzburg</a:t>
            </a:r>
            <a:endParaRPr lang="cs-CZ" dirty="0" smtClean="0"/>
          </a:p>
        </p:txBody>
      </p:sp>
      <p:pic>
        <p:nvPicPr>
          <p:cNvPr id="4" name="Picture 2" descr="http://us.123rf.com/400wm/400/400/filmfoto/filmfoto1102/filmfoto110200026/8826370-illuminated-city-salzburg-in-austria-at-christmas-nig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205038"/>
            <a:ext cx="4752975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www.euxus.eu/linz/a800/67200060-linz-hauptplat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3716338"/>
            <a:ext cx="3840162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1723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Otázky  - č.1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 Rakousku se nachází pohoří:</a:t>
            </a:r>
          </a:p>
          <a:p>
            <a:endParaRPr lang="cs-CZ" smtClean="0"/>
          </a:p>
          <a:p>
            <a:endParaRPr lang="cs-CZ" dirty="0" smtClean="0"/>
          </a:p>
        </p:txBody>
      </p:sp>
      <p:sp>
        <p:nvSpPr>
          <p:cNvPr id="4" name="Výbuch 2 3">
            <a:hlinkClick r:id="rId2" action="ppaction://hlinksldjump"/>
          </p:cNvPr>
          <p:cNvSpPr/>
          <p:nvPr/>
        </p:nvSpPr>
        <p:spPr>
          <a:xfrm>
            <a:off x="323850" y="2205038"/>
            <a:ext cx="2592388" cy="237648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Tatry</a:t>
            </a:r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3995738" y="1989138"/>
            <a:ext cx="3024187" cy="237648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Beskydy</a:t>
            </a:r>
          </a:p>
        </p:txBody>
      </p:sp>
      <p:sp>
        <p:nvSpPr>
          <p:cNvPr id="6" name="Výbuch 2 5">
            <a:hlinkClick r:id="" action="ppaction://hlinkshowjump?jump=nextslide"/>
          </p:cNvPr>
          <p:cNvSpPr/>
          <p:nvPr/>
        </p:nvSpPr>
        <p:spPr>
          <a:xfrm>
            <a:off x="5724525" y="3716338"/>
            <a:ext cx="2592388" cy="237648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Alpy</a:t>
            </a:r>
          </a:p>
        </p:txBody>
      </p:sp>
    </p:spTree>
    <p:extLst>
      <p:ext uri="{BB962C8B-B14F-4D97-AF65-F5344CB8AC3E}">
        <p14:creationId xmlns:p14="http://schemas.microsoft.com/office/powerpoint/2010/main" val="251870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 2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Rakousko je stát, který                  moře.</a:t>
            </a:r>
            <a:endParaRPr lang="cs-CZ" dirty="0" smtClean="0"/>
          </a:p>
        </p:txBody>
      </p:sp>
      <p:sp>
        <p:nvSpPr>
          <p:cNvPr id="4" name="Výbuch 2 3">
            <a:hlinkClick r:id="rId2" action="ppaction://hlinksldjump"/>
          </p:cNvPr>
          <p:cNvSpPr/>
          <p:nvPr/>
        </p:nvSpPr>
        <p:spPr>
          <a:xfrm rot="10800000" flipV="1">
            <a:off x="971550" y="2708275"/>
            <a:ext cx="2663825" cy="187325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má</a:t>
            </a:r>
          </a:p>
        </p:txBody>
      </p:sp>
      <p:sp>
        <p:nvSpPr>
          <p:cNvPr id="5" name="Výbuch 2 4">
            <a:hlinkClick r:id="" action="ppaction://hlinkshowjump?jump=nextslide"/>
          </p:cNvPr>
          <p:cNvSpPr/>
          <p:nvPr/>
        </p:nvSpPr>
        <p:spPr>
          <a:xfrm rot="10445386" flipV="1">
            <a:off x="4572000" y="2582863"/>
            <a:ext cx="2663825" cy="187325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nemá</a:t>
            </a:r>
          </a:p>
        </p:txBody>
      </p:sp>
    </p:spTree>
    <p:extLst>
      <p:ext uri="{BB962C8B-B14F-4D97-AF65-F5344CB8AC3E}">
        <p14:creationId xmlns:p14="http://schemas.microsoft.com/office/powerpoint/2010/main" val="145429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č.3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Hlavní město Rakouska je:</a:t>
            </a:r>
            <a:endParaRPr lang="cs-CZ" dirty="0" smtClean="0"/>
          </a:p>
        </p:txBody>
      </p:sp>
      <p:sp>
        <p:nvSpPr>
          <p:cNvPr id="4" name="Výbuch 2 3">
            <a:hlinkClick r:id="rId2" action="ppaction://hlinksldjump"/>
          </p:cNvPr>
          <p:cNvSpPr/>
          <p:nvPr/>
        </p:nvSpPr>
        <p:spPr>
          <a:xfrm>
            <a:off x="107950" y="2133600"/>
            <a:ext cx="3522663" cy="34559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Praha</a:t>
            </a:r>
          </a:p>
        </p:txBody>
      </p:sp>
      <p:sp>
        <p:nvSpPr>
          <p:cNvPr id="5" name="Výbuch 2 4">
            <a:hlinkClick r:id="" action="ppaction://hlinkshowjump?jump=nextslide"/>
          </p:cNvPr>
          <p:cNvSpPr/>
          <p:nvPr/>
        </p:nvSpPr>
        <p:spPr>
          <a:xfrm>
            <a:off x="2771775" y="3436938"/>
            <a:ext cx="3522663" cy="345598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Vídeň</a:t>
            </a:r>
          </a:p>
        </p:txBody>
      </p:sp>
      <p:sp>
        <p:nvSpPr>
          <p:cNvPr id="6" name="Výbuch 2 5">
            <a:hlinkClick r:id="rId2" action="ppaction://hlinksldjump"/>
          </p:cNvPr>
          <p:cNvSpPr/>
          <p:nvPr/>
        </p:nvSpPr>
        <p:spPr>
          <a:xfrm>
            <a:off x="5003800" y="836613"/>
            <a:ext cx="3522663" cy="345598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Varšava</a:t>
            </a:r>
          </a:p>
        </p:txBody>
      </p:sp>
    </p:spTree>
    <p:extLst>
      <p:ext uri="{BB962C8B-B14F-4D97-AF65-F5344CB8AC3E}">
        <p14:creationId xmlns:p14="http://schemas.microsoft.com/office/powerpoint/2010/main" val="36881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JOÓÓ, je to správně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627313" y="2349500"/>
            <a:ext cx="3384550" cy="3240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95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Škoda, je to špatně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555875" y="2349500"/>
            <a:ext cx="3960813" cy="3527425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96188" y="5589588"/>
            <a:ext cx="1042987" cy="10414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47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http://cs.wikipedia.org/wiki/St%C5%99edn%C3%AD_Evropa</a:t>
            </a:r>
          </a:p>
          <a:p>
            <a:pPr>
              <a:defRPr/>
            </a:pPr>
            <a:r>
              <a:rPr lang="cs-CZ" u="sng" dirty="0" smtClean="0">
                <a:hlinkClick r:id="rId2"/>
              </a:rPr>
              <a:t>http://cs.wikipedia.org/wiki/Soubor:EU_location_AUT.png</a:t>
            </a:r>
            <a:endParaRPr lang="cs-CZ" dirty="0" smtClean="0"/>
          </a:p>
          <a:p>
            <a:pPr>
              <a:defRPr/>
            </a:pPr>
            <a:r>
              <a:rPr lang="cs-CZ" u="sng" dirty="0" smtClean="0">
                <a:hlinkClick r:id="rId3"/>
              </a:rPr>
              <a:t>http://www.celysvet.cz/fotky-rakousko-foto-obrazky</a:t>
            </a:r>
            <a:endParaRPr lang="cs-CZ" dirty="0" smtClean="0"/>
          </a:p>
          <a:p>
            <a:pPr>
              <a:defRPr/>
            </a:pPr>
            <a:r>
              <a:rPr lang="cs-CZ" u="sng" dirty="0" smtClean="0">
                <a:hlinkClick r:id="rId4"/>
              </a:rPr>
              <a:t>http://www.grossglockner.at/en/grossglockner/</a:t>
            </a:r>
            <a:endParaRPr lang="cs-CZ" dirty="0" smtClean="0"/>
          </a:p>
          <a:p>
            <a:pPr>
              <a:defRPr/>
            </a:pPr>
            <a:r>
              <a:rPr lang="cs-CZ" u="sng" dirty="0" smtClean="0">
                <a:hlinkClick r:id="rId5"/>
              </a:rPr>
              <a:t>http://www.zellamsee.at/</a:t>
            </a:r>
            <a:endParaRPr lang="cs-CZ" dirty="0" smtClean="0"/>
          </a:p>
          <a:p>
            <a:pPr>
              <a:defRPr/>
            </a:pPr>
            <a:r>
              <a:rPr lang="cs-CZ" u="sng" smtClean="0">
                <a:hlinkClick r:id="rId6"/>
              </a:rPr>
              <a:t>http://cz.123rf.com/photo_8826370_illuminated-city-salzburg-in-austria-at-christmas-night.html</a:t>
            </a:r>
            <a:endParaRPr lang="cs-CZ" smtClean="0"/>
          </a:p>
          <a:p>
            <a:pPr>
              <a:defRPr/>
            </a:pPr>
            <a:r>
              <a:rPr lang="cs-CZ" dirty="0" smtClean="0">
                <a:hlinkClick r:id="rId7"/>
              </a:rPr>
              <a:t>http://www.euxus.de/linz.html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Ilustrace 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7190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</TotalTime>
  <Words>250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3</cp:revision>
  <dcterms:created xsi:type="dcterms:W3CDTF">2012-03-14T08:43:08Z</dcterms:created>
  <dcterms:modified xsi:type="dcterms:W3CDTF">2013-08-27T12:05:00Z</dcterms:modified>
</cp:coreProperties>
</file>