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63" r:id="rId2"/>
    <p:sldId id="264" r:id="rId3"/>
    <p:sldId id="256" r:id="rId4"/>
    <p:sldId id="259" r:id="rId5"/>
    <p:sldId id="260" r:id="rId6"/>
    <p:sldId id="261" r:id="rId7"/>
    <p:sldId id="262" r:id="rId8"/>
    <p:sldId id="257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41EC8A3-7EDF-460B-B2B4-1B2A393C046D}" type="datetimeFigureOut">
              <a:rPr lang="cs-CZ"/>
              <a:pPr>
                <a:defRPr/>
              </a:pPr>
              <a:t>6.6.2013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F557AA3-1033-4975-8248-FC374A8C5D5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0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22531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D919556-E4C1-4B8A-8D21-A74F3713785F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F15C66-6569-4C07-9523-BA42F8E61DA1}" type="datetimeFigureOut">
              <a:rPr lang="cs-CZ"/>
              <a:pPr>
                <a:defRPr/>
              </a:pPr>
              <a:t>6.6.2013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CD9A15-F3A5-4EE6-AB07-AFBEE175627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16B5ED-B4B6-40FF-8E4E-69B60333869F}" type="datetimeFigureOut">
              <a:rPr lang="cs-CZ"/>
              <a:pPr>
                <a:defRPr/>
              </a:pPr>
              <a:t>6.6.2013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67C1E0-658F-4528-8479-B1355833A6D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2A5F8B-0E40-4092-B6CC-30767427F5EE}" type="datetimeFigureOut">
              <a:rPr lang="cs-CZ"/>
              <a:pPr>
                <a:defRPr/>
              </a:pPr>
              <a:t>6.6.2013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7BBE0A-23FC-4A56-A40C-E327C444ABD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248FD1-2E22-4D48-B1E9-3BC7C39B8792}" type="datetimeFigureOut">
              <a:rPr lang="cs-CZ"/>
              <a:pPr>
                <a:defRPr/>
              </a:pPr>
              <a:t>6.6.2013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577677-DD5C-4B58-B05A-837E62F6C41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22384F-7E66-43AF-A450-045495E55E31}" type="datetimeFigureOut">
              <a:rPr lang="cs-CZ"/>
              <a:pPr>
                <a:defRPr/>
              </a:pPr>
              <a:t>6.6.2013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E994EB-88EA-4E17-9D78-08EE23D7CA6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062BD6-6912-4790-AC6D-0CD54D72C0A7}" type="datetimeFigureOut">
              <a:rPr lang="cs-CZ"/>
              <a:pPr>
                <a:defRPr/>
              </a:pPr>
              <a:t>6.6.2013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CB5FD-98A2-40B1-A136-630AF7B74A7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2D503A-C14A-4500-AAFA-03197A74AC0B}" type="datetimeFigureOut">
              <a:rPr lang="cs-CZ"/>
              <a:pPr>
                <a:defRPr/>
              </a:pPr>
              <a:t>6.6.2013</a:t>
            </a:fld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6AC37A-F913-4EE1-9869-7F15D06C904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41141B-83FA-4AC2-B25B-800F1B8B40CD}" type="datetimeFigureOut">
              <a:rPr lang="cs-CZ"/>
              <a:pPr>
                <a:defRPr/>
              </a:pPr>
              <a:t>6.6.2013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AA4F9D-8E30-46AE-89C0-EE07B26B0BD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4516438" y="993775"/>
            <a:ext cx="1846262" cy="1530350"/>
            <a:chOff x="4718762" y="993075"/>
            <a:chExt cx="1847138" cy="1530439"/>
          </a:xfrm>
        </p:grpSpPr>
        <p:sp>
          <p:nvSpPr>
            <p:cNvPr id="6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7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1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2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3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 rtlCol="0">
            <a:normAutofit/>
          </a:bodyPr>
          <a:lstStyle/>
          <a:p>
            <a:pPr lvl="0"/>
            <a:r>
              <a:rPr lang="cs-CZ" noProof="0" smtClean="0"/>
              <a:t>Kliknutím na ikonu přidáte obrázek.</a:t>
            </a:r>
            <a:endParaRPr lang="en-US" noProof="0"/>
          </a:p>
        </p:txBody>
      </p:sp>
      <p:sp>
        <p:nvSpPr>
          <p:cNvPr id="14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5BF59D-6BF2-4EE0-A7B2-8C79622A41B5}" type="datetimeFigureOut">
              <a:rPr lang="cs-CZ"/>
              <a:pPr>
                <a:defRPr/>
              </a:pPr>
              <a:t>6.6.2013</a:t>
            </a:fld>
            <a:endParaRPr lang="cs-CZ"/>
          </a:p>
        </p:txBody>
      </p:sp>
      <p:sp>
        <p:nvSpPr>
          <p:cNvPr id="15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6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6CD63A-D625-4AF5-BF18-B03C9C1A087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E9C0C1-8D3C-4063-8733-53246AF77D21}" type="datetimeFigureOut">
              <a:rPr lang="cs-CZ"/>
              <a:pPr>
                <a:defRPr/>
              </a:pPr>
              <a:t>6.6.2013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265300-9E1C-4EE5-939B-BFC12B76E1F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E58663-7409-465F-B638-7B0E516934AA}" type="datetimeFigureOut">
              <a:rPr lang="cs-CZ"/>
              <a:pPr>
                <a:defRPr/>
              </a:pPr>
              <a:t>6.6.2013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178015-4D8F-462B-B7D8-B1F569195E3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113" y="4941888"/>
            <a:ext cx="611187" cy="61118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400" y="482600"/>
            <a:ext cx="598488" cy="904875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475" y="1887538"/>
            <a:ext cx="609600" cy="60960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588" y="282575"/>
            <a:ext cx="1128712" cy="112871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775" y="1327150"/>
            <a:ext cx="608013" cy="60801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525" y="5611813"/>
            <a:ext cx="738188" cy="73818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588" y="4927600"/>
            <a:ext cx="738187" cy="738188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59" name="Title Placeholder 1"/>
          <p:cNvSpPr>
            <a:spLocks noGrp="1"/>
          </p:cNvSpPr>
          <p:nvPr>
            <p:ph type="title"/>
          </p:nvPr>
        </p:nvSpPr>
        <p:spPr bwMode="auto">
          <a:xfrm>
            <a:off x="1009650" y="676275"/>
            <a:ext cx="71247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160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09650" y="1806575"/>
            <a:ext cx="7124700" cy="405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13" y="59515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511A3B0-A937-41FB-9653-DA96109C1902}" type="datetimeFigureOut">
              <a:rPr lang="cs-CZ"/>
              <a:pPr>
                <a:defRPr/>
              </a:pPr>
              <a:t>6.6.2013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1100" y="5951538"/>
            <a:ext cx="5256213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3088" y="5951538"/>
            <a:ext cx="608012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E1950B1-0ACC-4CEE-A6AD-FEDCD01FAFC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3988" y="2698750"/>
            <a:ext cx="468312" cy="46831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663" y="3167063"/>
            <a:ext cx="458787" cy="45878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72" r:id="rId9"/>
    <p:sldLayoutId id="2147483663" r:id="rId10"/>
    <p:sldLayoutId id="2147483662" r:id="rId11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ts val="600"/>
        </a:spcAft>
        <a:buClr>
          <a:schemeClr val="tx2"/>
        </a:buClr>
        <a:buFont typeface="Wingdings 2" pitchFamily="18" charset="2"/>
        <a:buChar char="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tx2"/>
        </a:buClr>
        <a:buFont typeface="Wingdings 2" pitchFamily="18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ts val="600"/>
        </a:spcAft>
        <a:buClr>
          <a:schemeClr val="tx2"/>
        </a:buClr>
        <a:buFont typeface="Wingdings 2" pitchFamily="18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ts val="600"/>
        </a:spcAft>
        <a:buClr>
          <a:schemeClr val="tx2"/>
        </a:buClr>
        <a:buFont typeface="Wingdings 2" pitchFamily="18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ts val="600"/>
        </a:spcAft>
        <a:buClr>
          <a:schemeClr val="tx2"/>
        </a:buClr>
        <a:buFont typeface="Wingdings 2" pitchFamily="18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5516563"/>
            <a:ext cx="5408613" cy="1046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3331" name="Group 19"/>
          <p:cNvGraphicFramePr>
            <a:graphicFrameLocks noGrp="1"/>
          </p:cNvGraphicFramePr>
          <p:nvPr/>
        </p:nvGraphicFramePr>
        <p:xfrm>
          <a:off x="827088" y="692150"/>
          <a:ext cx="7488237" cy="4105278"/>
        </p:xfrm>
        <a:graphic>
          <a:graphicData uri="http://schemas.openxmlformats.org/drawingml/2006/table">
            <a:tbl>
              <a:tblPr/>
              <a:tblGrid>
                <a:gridCol w="7488237"/>
              </a:tblGrid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</a:rPr>
                        <a:t>Škola:           ZŠ </a:t>
                      </a:r>
                      <a:r>
                        <a:rPr kumimoji="0" lang="cs-CZ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</a:rPr>
                        <a:t>Hýskov</a:t>
                      </a: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</a:rPr>
                        <a:t>, Školní 112, </a:t>
                      </a:r>
                      <a:r>
                        <a:rPr kumimoji="0" lang="cs-CZ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Franklin Gothic Book" pitchFamily="34" charset="0"/>
                        </a:rPr>
                        <a:t>Hýskov</a:t>
                      </a:r>
                      <a:endParaRPr kumimoji="0" 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Franklin Gothic Book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Autor:           Jarmila Piskáčková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Název:           </a:t>
                      </a: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VY_32_INOVAC E _2B_ 02 sčítání,odčítání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Téma:           matematika  porovnávání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Datum tvorby:          23.4.2013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F0E8"/>
                    </a:solidFill>
                  </a:tcPr>
                </a:tc>
              </a:tr>
              <a:tr h="684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Franklin Gothic Book" pitchFamily="34" charset="0"/>
                        </a:rPr>
                        <a:t>Číslo projektu:          CZ.1.07/1.4.00/21.2485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E0CD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Anotace:</a:t>
            </a:r>
          </a:p>
        </p:txBody>
      </p:sp>
      <p:sp>
        <p:nvSpPr>
          <p:cNvPr id="15362" name="Zástupný symbol pro obsah 2"/>
          <p:cNvSpPr>
            <a:spLocks noGrp="1"/>
          </p:cNvSpPr>
          <p:nvPr>
            <p:ph idx="1"/>
          </p:nvPr>
        </p:nvSpPr>
        <p:spPr>
          <a:xfrm>
            <a:off x="323850" y="1412875"/>
            <a:ext cx="8686800" cy="49704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sz="1800" dirty="0" smtClean="0"/>
              <a:t>Materiál je určený pro žáky 1. ročníku, pro výuku matematiky – téma </a:t>
            </a:r>
          </a:p>
          <a:p>
            <a:pPr eaLnBrk="1" hangingPunct="1">
              <a:lnSpc>
                <a:spcPct val="90000"/>
              </a:lnSpc>
            </a:pPr>
            <a:r>
              <a:rPr lang="cs-CZ" sz="1800" dirty="0" smtClean="0"/>
              <a:t>Jedná se o prezentaci na interaktivní tabuli.</a:t>
            </a:r>
          </a:p>
          <a:p>
            <a:pPr eaLnBrk="1" hangingPunct="1">
              <a:lnSpc>
                <a:spcPct val="90000"/>
              </a:lnSpc>
            </a:pPr>
            <a:r>
              <a:rPr lang="cs-CZ" sz="1800" dirty="0" smtClean="0"/>
              <a:t>Prezentace je určena pro procvičování učiva.</a:t>
            </a:r>
          </a:p>
          <a:p>
            <a:pPr eaLnBrk="1" hangingPunct="1">
              <a:lnSpc>
                <a:spcPct val="90000"/>
              </a:lnSpc>
            </a:pPr>
            <a:r>
              <a:rPr lang="cs-CZ" sz="1800" dirty="0" smtClean="0"/>
              <a:t>Žáci spojují výsledky s příklady, řadí čísla podle velikosti.</a:t>
            </a:r>
          </a:p>
          <a:p>
            <a:pPr eaLnBrk="1" hangingPunct="1">
              <a:lnSpc>
                <a:spcPct val="90000"/>
              </a:lnSpc>
            </a:pPr>
            <a:r>
              <a:rPr lang="cs-CZ" sz="1800" dirty="0" smtClean="0"/>
              <a:t>Práce je určena na 20 – 30 minut.</a:t>
            </a:r>
          </a:p>
          <a:p>
            <a:pPr eaLnBrk="1" hangingPunct="1">
              <a:lnSpc>
                <a:spcPct val="90000"/>
              </a:lnSpc>
            </a:pPr>
            <a:r>
              <a:rPr lang="cs-CZ" sz="1800" dirty="0" smtClean="0"/>
              <a:t>Pomůcky: interaktivní tabule, interaktivní pero.</a:t>
            </a:r>
          </a:p>
          <a:p>
            <a:pPr eaLnBrk="1" hangingPunct="1">
              <a:lnSpc>
                <a:spcPct val="90000"/>
              </a:lnSpc>
            </a:pPr>
            <a:r>
              <a:rPr lang="cs-CZ" sz="1800" dirty="0" smtClean="0"/>
              <a:t>Materiál je určen k interaktivní výuce. 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ctrTitle"/>
          </p:nvPr>
        </p:nvSpPr>
        <p:spPr>
          <a:xfrm>
            <a:off x="1009650" y="3306763"/>
            <a:ext cx="7116763" cy="1470025"/>
          </a:xfrm>
        </p:spPr>
        <p:txBody>
          <a:bodyPr/>
          <a:lstStyle/>
          <a:p>
            <a:pPr eaLnBrk="1" hangingPunct="1"/>
            <a:r>
              <a:rPr lang="cs-CZ" smtClean="0"/>
              <a:t>matematika</a:t>
            </a:r>
          </a:p>
        </p:txBody>
      </p:sp>
      <p:sp>
        <p:nvSpPr>
          <p:cNvPr id="16386" name="Podnadpis 2"/>
          <p:cNvSpPr>
            <a:spLocks noGrp="1"/>
          </p:cNvSpPr>
          <p:nvPr>
            <p:ph type="subTitle" idx="1"/>
          </p:nvPr>
        </p:nvSpPr>
        <p:spPr>
          <a:xfrm>
            <a:off x="1009650" y="4776788"/>
            <a:ext cx="7116763" cy="862012"/>
          </a:xfrm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6000" dirty="0" smtClean="0"/>
              <a:t>Spoj podle velikosti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buFont typeface="Wingdings 2" charset="2"/>
              <a:buChar char=""/>
              <a:defRPr/>
            </a:pPr>
            <a:endParaRPr lang="cs-CZ" sz="1800" dirty="0" smtClean="0"/>
          </a:p>
          <a:p>
            <a:pPr eaLnBrk="1" fontAlgn="auto" hangingPunct="1">
              <a:buFont typeface="Wingdings 2" charset="2"/>
              <a:buChar char=""/>
              <a:defRPr/>
            </a:pPr>
            <a:endParaRPr lang="cs-CZ" sz="1800" dirty="0"/>
          </a:p>
          <a:p>
            <a:pPr eaLnBrk="1" fontAlgn="auto" hangingPunct="1">
              <a:buFont typeface="Wingdings 2" charset="2"/>
              <a:buChar char=""/>
              <a:defRPr/>
            </a:pPr>
            <a:endParaRPr lang="cs-CZ" sz="1800" dirty="0" smtClean="0"/>
          </a:p>
          <a:p>
            <a:pPr eaLnBrk="1" fontAlgn="auto" hangingPunct="1">
              <a:buFont typeface="Wingdings 2" charset="2"/>
              <a:buChar char=""/>
              <a:defRPr/>
            </a:pPr>
            <a:endParaRPr lang="cs-CZ" sz="1800" dirty="0"/>
          </a:p>
          <a:p>
            <a:pPr eaLnBrk="1" fontAlgn="auto" hangingPunct="1">
              <a:buFont typeface="Wingdings 2" charset="2"/>
              <a:buChar char=""/>
              <a:defRPr/>
            </a:pPr>
            <a:endParaRPr lang="cs-CZ" sz="1800" dirty="0" smtClean="0"/>
          </a:p>
          <a:p>
            <a:pPr eaLnBrk="1" fontAlgn="auto" hangingPunct="1">
              <a:buFont typeface="Wingdings 2" charset="2"/>
              <a:buChar char=""/>
              <a:defRPr/>
            </a:pPr>
            <a:endParaRPr lang="cs-CZ" sz="1800" dirty="0"/>
          </a:p>
          <a:p>
            <a:pPr marL="0" indent="0" eaLnBrk="1" fontAlgn="auto" hangingPunct="1">
              <a:buFont typeface="Wingdings 2" charset="2"/>
              <a:buNone/>
              <a:defRPr/>
            </a:pPr>
            <a:r>
              <a:rPr lang="cs-CZ" sz="1800" dirty="0" smtClean="0"/>
              <a:t>1,2,3,4,5,6,7,8,9,10,11,12,13,14,15,16,17,18,19</a:t>
            </a:r>
          </a:p>
        </p:txBody>
      </p:sp>
      <p:sp>
        <p:nvSpPr>
          <p:cNvPr id="5" name="Výbuch 1 4"/>
          <p:cNvSpPr/>
          <p:nvPr/>
        </p:nvSpPr>
        <p:spPr>
          <a:xfrm>
            <a:off x="1187450" y="1704975"/>
            <a:ext cx="6769100" cy="2808288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2        9     8     14      2      5</a:t>
            </a:r>
          </a:p>
        </p:txBody>
      </p:sp>
      <p:sp>
        <p:nvSpPr>
          <p:cNvPr id="17412" name="TextovéPole 5"/>
          <p:cNvSpPr txBox="1">
            <a:spLocks noChangeArrowheads="1"/>
          </p:cNvSpPr>
          <p:nvPr/>
        </p:nvSpPr>
        <p:spPr bwMode="auto">
          <a:xfrm>
            <a:off x="3949700" y="3551238"/>
            <a:ext cx="3016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Verdana" pitchFamily="34" charset="0"/>
              </a:rPr>
              <a:t>6</a:t>
            </a:r>
          </a:p>
        </p:txBody>
      </p:sp>
      <p:sp>
        <p:nvSpPr>
          <p:cNvPr id="17413" name="TextovéPole 6"/>
          <p:cNvSpPr txBox="1">
            <a:spLocks noChangeArrowheads="1"/>
          </p:cNvSpPr>
          <p:nvPr/>
        </p:nvSpPr>
        <p:spPr bwMode="auto">
          <a:xfrm>
            <a:off x="2484438" y="2924175"/>
            <a:ext cx="4175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Verdana" pitchFamily="34" charset="0"/>
              </a:rPr>
              <a:t>16</a:t>
            </a:r>
          </a:p>
        </p:txBody>
      </p:sp>
      <p:sp>
        <p:nvSpPr>
          <p:cNvPr id="17414" name="TextovéPole 7"/>
          <p:cNvSpPr txBox="1">
            <a:spLocks noChangeArrowheads="1"/>
          </p:cNvSpPr>
          <p:nvPr/>
        </p:nvSpPr>
        <p:spPr bwMode="auto">
          <a:xfrm>
            <a:off x="5219700" y="2420938"/>
            <a:ext cx="4191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Verdana" pitchFamily="34" charset="0"/>
              </a:rPr>
              <a:t>18</a:t>
            </a:r>
          </a:p>
        </p:txBody>
      </p:sp>
      <p:sp>
        <p:nvSpPr>
          <p:cNvPr id="17415" name="TextovéPole 8"/>
          <p:cNvSpPr txBox="1">
            <a:spLocks noChangeArrowheads="1"/>
          </p:cNvSpPr>
          <p:nvPr/>
        </p:nvSpPr>
        <p:spPr bwMode="auto">
          <a:xfrm>
            <a:off x="3949700" y="2420938"/>
            <a:ext cx="4175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Verdana" pitchFamily="34" charset="0"/>
              </a:rPr>
              <a:t>19</a:t>
            </a:r>
          </a:p>
        </p:txBody>
      </p:sp>
      <p:sp>
        <p:nvSpPr>
          <p:cNvPr id="17416" name="TextovéPole 10"/>
          <p:cNvSpPr txBox="1">
            <a:spLocks noChangeArrowheads="1"/>
          </p:cNvSpPr>
          <p:nvPr/>
        </p:nvSpPr>
        <p:spPr bwMode="auto">
          <a:xfrm>
            <a:off x="4859338" y="3429000"/>
            <a:ext cx="301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Verdana" pitchFamily="34" charset="0"/>
              </a:rPr>
              <a:t>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2900" smtClean="0"/>
              <a:t>Zakroužkuj a spoj správně s výsledky</a:t>
            </a:r>
          </a:p>
        </p:txBody>
      </p:sp>
      <p:sp>
        <p:nvSpPr>
          <p:cNvPr id="18434" name="Zástupný symbol pro obsah 2"/>
          <p:cNvSpPr>
            <a:spLocks noGrp="1"/>
          </p:cNvSpPr>
          <p:nvPr>
            <p:ph idx="1"/>
          </p:nvPr>
        </p:nvSpPr>
        <p:spPr>
          <a:xfrm>
            <a:off x="539750" y="0"/>
            <a:ext cx="8229600" cy="5649913"/>
          </a:xfrm>
        </p:spPr>
        <p:txBody>
          <a:bodyPr/>
          <a:lstStyle/>
          <a:p>
            <a:pPr marL="0" indent="0" eaLnBrk="1" hangingPunct="1">
              <a:buFont typeface="Wingdings 2" pitchFamily="18" charset="2"/>
              <a:buNone/>
            </a:pPr>
            <a:r>
              <a:rPr lang="cs-CZ" sz="1800" smtClean="0"/>
              <a:t>14 + 6              13+ 4            19 – 4               18 - 3</a:t>
            </a:r>
          </a:p>
          <a:p>
            <a:pPr marL="0" indent="0" eaLnBrk="1" hangingPunct="1">
              <a:buFont typeface="Wingdings 2" pitchFamily="18" charset="2"/>
              <a:buNone/>
            </a:pPr>
            <a:r>
              <a:rPr lang="cs-CZ" sz="1800" smtClean="0"/>
              <a:t>16 -  7              20 – 5            9 -   6               15 - 6</a:t>
            </a:r>
          </a:p>
          <a:p>
            <a:pPr marL="0" indent="0" eaLnBrk="1" hangingPunct="1">
              <a:buFont typeface="Wingdings 2" pitchFamily="18" charset="2"/>
              <a:buNone/>
            </a:pPr>
            <a:r>
              <a:rPr lang="cs-CZ" sz="1800" smtClean="0"/>
              <a:t>13 -  5              16 + 1            8  +  3              16 - 2</a:t>
            </a:r>
          </a:p>
        </p:txBody>
      </p:sp>
      <p:sp>
        <p:nvSpPr>
          <p:cNvPr id="6" name="7cípá hvězda 5"/>
          <p:cNvSpPr/>
          <p:nvPr/>
        </p:nvSpPr>
        <p:spPr>
          <a:xfrm>
            <a:off x="558800" y="3608388"/>
            <a:ext cx="1295400" cy="1074737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20</a:t>
            </a:r>
          </a:p>
        </p:txBody>
      </p:sp>
      <p:sp>
        <p:nvSpPr>
          <p:cNvPr id="20" name="7cípá hvězda 19"/>
          <p:cNvSpPr/>
          <p:nvPr/>
        </p:nvSpPr>
        <p:spPr>
          <a:xfrm>
            <a:off x="1835150" y="4149725"/>
            <a:ext cx="1296988" cy="1074738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9</a:t>
            </a:r>
          </a:p>
        </p:txBody>
      </p:sp>
      <p:sp>
        <p:nvSpPr>
          <p:cNvPr id="21" name="7cípá hvězda 20"/>
          <p:cNvSpPr/>
          <p:nvPr/>
        </p:nvSpPr>
        <p:spPr>
          <a:xfrm>
            <a:off x="611188" y="4724400"/>
            <a:ext cx="1368425" cy="1173163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17</a:t>
            </a:r>
          </a:p>
        </p:txBody>
      </p:sp>
      <p:sp>
        <p:nvSpPr>
          <p:cNvPr id="22" name="7cípá hvězda 21"/>
          <p:cNvSpPr/>
          <p:nvPr/>
        </p:nvSpPr>
        <p:spPr>
          <a:xfrm>
            <a:off x="1835150" y="5300663"/>
            <a:ext cx="1296988" cy="1095375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8</a:t>
            </a:r>
          </a:p>
        </p:txBody>
      </p:sp>
      <p:sp>
        <p:nvSpPr>
          <p:cNvPr id="23" name="7cípá hvězda 22"/>
          <p:cNvSpPr/>
          <p:nvPr/>
        </p:nvSpPr>
        <p:spPr>
          <a:xfrm>
            <a:off x="2984500" y="3448050"/>
            <a:ext cx="1295400" cy="1074738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17</a:t>
            </a:r>
          </a:p>
        </p:txBody>
      </p:sp>
      <p:sp>
        <p:nvSpPr>
          <p:cNvPr id="24" name="7cípá hvězda 23"/>
          <p:cNvSpPr/>
          <p:nvPr/>
        </p:nvSpPr>
        <p:spPr>
          <a:xfrm>
            <a:off x="4356100" y="4816475"/>
            <a:ext cx="1304925" cy="1060450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11</a:t>
            </a:r>
          </a:p>
        </p:txBody>
      </p:sp>
      <p:sp>
        <p:nvSpPr>
          <p:cNvPr id="25" name="7cípá hvězda 24"/>
          <p:cNvSpPr/>
          <p:nvPr/>
        </p:nvSpPr>
        <p:spPr>
          <a:xfrm>
            <a:off x="4295775" y="3357563"/>
            <a:ext cx="1295400" cy="1074737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15</a:t>
            </a:r>
          </a:p>
        </p:txBody>
      </p:sp>
      <p:sp>
        <p:nvSpPr>
          <p:cNvPr id="26" name="7cípá hvězda 25"/>
          <p:cNvSpPr/>
          <p:nvPr/>
        </p:nvSpPr>
        <p:spPr>
          <a:xfrm>
            <a:off x="2954338" y="4821238"/>
            <a:ext cx="1295400" cy="1074737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15</a:t>
            </a:r>
          </a:p>
        </p:txBody>
      </p:sp>
      <p:sp>
        <p:nvSpPr>
          <p:cNvPr id="27" name="7cípá hvězda 26"/>
          <p:cNvSpPr/>
          <p:nvPr/>
        </p:nvSpPr>
        <p:spPr>
          <a:xfrm>
            <a:off x="5651500" y="3448050"/>
            <a:ext cx="1295400" cy="1074738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3</a:t>
            </a:r>
          </a:p>
        </p:txBody>
      </p:sp>
      <p:sp>
        <p:nvSpPr>
          <p:cNvPr id="28" name="7cípá hvězda 27"/>
          <p:cNvSpPr/>
          <p:nvPr/>
        </p:nvSpPr>
        <p:spPr>
          <a:xfrm>
            <a:off x="5649913" y="4795838"/>
            <a:ext cx="1296987" cy="1074737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15</a:t>
            </a:r>
          </a:p>
        </p:txBody>
      </p:sp>
      <p:sp>
        <p:nvSpPr>
          <p:cNvPr id="29" name="7cípá hvězda 28"/>
          <p:cNvSpPr/>
          <p:nvPr/>
        </p:nvSpPr>
        <p:spPr>
          <a:xfrm>
            <a:off x="7164388" y="3357563"/>
            <a:ext cx="1295400" cy="1074737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9</a:t>
            </a:r>
          </a:p>
        </p:txBody>
      </p:sp>
      <p:sp>
        <p:nvSpPr>
          <p:cNvPr id="30" name="7cípá hvězda 29"/>
          <p:cNvSpPr/>
          <p:nvPr/>
        </p:nvSpPr>
        <p:spPr>
          <a:xfrm>
            <a:off x="6804025" y="4683125"/>
            <a:ext cx="1296988" cy="1074738"/>
          </a:xfrm>
          <a:prstGeom prst="star7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14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Vyřeš slovní úlohu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buFont typeface="Wingdings 2" charset="2"/>
              <a:buChar char=""/>
              <a:defRPr/>
            </a:pPr>
            <a:r>
              <a:rPr lang="cs-CZ" sz="1800" dirty="0" smtClean="0"/>
              <a:t>Petr má 6 autíček. Jirka má  7 autíček více.</a:t>
            </a:r>
          </a:p>
          <a:p>
            <a:pPr eaLnBrk="1" fontAlgn="auto" hangingPunct="1">
              <a:buFont typeface="Wingdings 2" charset="2"/>
              <a:buChar char=""/>
              <a:defRPr/>
            </a:pPr>
            <a:r>
              <a:rPr lang="cs-CZ" sz="1800" dirty="0" smtClean="0"/>
              <a:t>Kolik autíček mají dohromady?</a:t>
            </a:r>
          </a:p>
          <a:p>
            <a:pPr eaLnBrk="1" fontAlgn="auto" hangingPunct="1">
              <a:buFont typeface="Wingdings 2" charset="2"/>
              <a:buChar char=""/>
              <a:defRPr/>
            </a:pPr>
            <a:r>
              <a:rPr lang="cs-CZ" sz="1800" dirty="0" smtClean="0"/>
              <a:t>Kdo má více autíček ?</a:t>
            </a:r>
          </a:p>
          <a:p>
            <a:pPr eaLnBrk="1" fontAlgn="auto" hangingPunct="1">
              <a:buFont typeface="Wingdings 2" charset="2"/>
              <a:buChar char=""/>
              <a:defRPr/>
            </a:pPr>
            <a:endParaRPr lang="cs-CZ" sz="1800" dirty="0"/>
          </a:p>
          <a:p>
            <a:pPr marL="0" indent="0" eaLnBrk="1" fontAlgn="auto" hangingPunct="1">
              <a:buFont typeface="Wingdings 2" charset="2"/>
              <a:buNone/>
              <a:defRPr/>
            </a:pPr>
            <a:r>
              <a:rPr lang="cs-CZ" sz="1800" dirty="0" smtClean="0"/>
              <a:t>Dohromady  mají</a:t>
            </a:r>
          </a:p>
          <a:p>
            <a:pPr marL="0" indent="0" eaLnBrk="1" fontAlgn="auto" hangingPunct="1">
              <a:buFont typeface="Wingdings 2" charset="2"/>
              <a:buNone/>
              <a:defRPr/>
            </a:pPr>
            <a:endParaRPr lang="cs-CZ" sz="1800" dirty="0"/>
          </a:p>
          <a:p>
            <a:pPr marL="0" indent="0" eaLnBrk="1" fontAlgn="auto" hangingPunct="1">
              <a:buFont typeface="Wingdings 2" charset="2"/>
              <a:buNone/>
              <a:defRPr/>
            </a:pPr>
            <a:r>
              <a:rPr lang="cs-CZ" sz="1800" dirty="0" smtClean="0"/>
              <a:t>Více   má</a:t>
            </a:r>
            <a:endParaRPr lang="cs-CZ" sz="1800" dirty="0"/>
          </a:p>
        </p:txBody>
      </p:sp>
      <p:sp>
        <p:nvSpPr>
          <p:cNvPr id="7" name="Obláček 6"/>
          <p:cNvSpPr/>
          <p:nvPr/>
        </p:nvSpPr>
        <p:spPr>
          <a:xfrm>
            <a:off x="5148263" y="3959225"/>
            <a:ext cx="914400" cy="612775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16</a:t>
            </a:r>
          </a:p>
        </p:txBody>
      </p:sp>
      <p:sp>
        <p:nvSpPr>
          <p:cNvPr id="8" name="Obláček 7"/>
          <p:cNvSpPr/>
          <p:nvPr/>
        </p:nvSpPr>
        <p:spPr>
          <a:xfrm>
            <a:off x="3924300" y="3944938"/>
            <a:ext cx="914400" cy="612775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12</a:t>
            </a:r>
          </a:p>
        </p:txBody>
      </p:sp>
      <p:sp>
        <p:nvSpPr>
          <p:cNvPr id="9" name="Obláček 8"/>
          <p:cNvSpPr/>
          <p:nvPr/>
        </p:nvSpPr>
        <p:spPr>
          <a:xfrm>
            <a:off x="6443663" y="3878263"/>
            <a:ext cx="914400" cy="612775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13</a:t>
            </a:r>
          </a:p>
        </p:txBody>
      </p:sp>
      <p:sp>
        <p:nvSpPr>
          <p:cNvPr id="10" name="Obláček 9"/>
          <p:cNvSpPr/>
          <p:nvPr/>
        </p:nvSpPr>
        <p:spPr>
          <a:xfrm>
            <a:off x="7524750" y="3860800"/>
            <a:ext cx="914400" cy="612775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18</a:t>
            </a:r>
          </a:p>
        </p:txBody>
      </p:sp>
      <p:sp>
        <p:nvSpPr>
          <p:cNvPr id="11" name="Vodorovný svitek 10"/>
          <p:cNvSpPr/>
          <p:nvPr/>
        </p:nvSpPr>
        <p:spPr>
          <a:xfrm>
            <a:off x="3238500" y="4957763"/>
            <a:ext cx="1143000" cy="103346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Petr</a:t>
            </a:r>
          </a:p>
        </p:txBody>
      </p:sp>
      <p:sp>
        <p:nvSpPr>
          <p:cNvPr id="12" name="Vodorovný svitek 11"/>
          <p:cNvSpPr/>
          <p:nvPr/>
        </p:nvSpPr>
        <p:spPr>
          <a:xfrm>
            <a:off x="5757863" y="4957763"/>
            <a:ext cx="1143000" cy="103346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Jirka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Vyznač na číselné ose daná čísla</a:t>
            </a:r>
          </a:p>
        </p:txBody>
      </p:sp>
      <p:sp>
        <p:nvSpPr>
          <p:cNvPr id="2048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cs-CZ" sz="1800" smtClean="0"/>
          </a:p>
          <a:p>
            <a:pPr eaLnBrk="1" hangingPunct="1"/>
            <a:endParaRPr lang="cs-CZ" sz="1800" smtClean="0"/>
          </a:p>
          <a:p>
            <a:pPr eaLnBrk="1" hangingPunct="1"/>
            <a:endParaRPr lang="cs-CZ" sz="1800" smtClean="0"/>
          </a:p>
          <a:p>
            <a:pPr eaLnBrk="1" hangingPunct="1"/>
            <a:endParaRPr lang="cs-CZ" sz="1800" smtClean="0"/>
          </a:p>
        </p:txBody>
      </p:sp>
      <p:grpSp>
        <p:nvGrpSpPr>
          <p:cNvPr id="20483" name="Skupina 4"/>
          <p:cNvGrpSpPr>
            <a:grpSpLocks/>
          </p:cNvGrpSpPr>
          <p:nvPr/>
        </p:nvGrpSpPr>
        <p:grpSpPr bwMode="auto">
          <a:xfrm>
            <a:off x="387350" y="2065338"/>
            <a:ext cx="8447088" cy="82550"/>
            <a:chOff x="98652" y="2873217"/>
            <a:chExt cx="8922687" cy="72008"/>
          </a:xfrm>
        </p:grpSpPr>
        <p:sp>
          <p:nvSpPr>
            <p:cNvPr id="28" name="Obdélník 27"/>
            <p:cNvSpPr/>
            <p:nvPr/>
          </p:nvSpPr>
          <p:spPr>
            <a:xfrm>
              <a:off x="98652" y="2873217"/>
              <a:ext cx="447728" cy="7200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29" name="Obdélník 28"/>
            <p:cNvSpPr/>
            <p:nvPr/>
          </p:nvSpPr>
          <p:spPr>
            <a:xfrm>
              <a:off x="546380" y="2873217"/>
              <a:ext cx="447727" cy="72008"/>
            </a:xfrm>
            <a:prstGeom prst="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30" name="Obdélník 29"/>
            <p:cNvSpPr/>
            <p:nvPr/>
          </p:nvSpPr>
          <p:spPr>
            <a:xfrm>
              <a:off x="973984" y="2873217"/>
              <a:ext cx="447728" cy="7200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31" name="Obdélník 30"/>
            <p:cNvSpPr/>
            <p:nvPr/>
          </p:nvSpPr>
          <p:spPr>
            <a:xfrm>
              <a:off x="1421712" y="2873217"/>
              <a:ext cx="447727" cy="72008"/>
            </a:xfrm>
            <a:prstGeom prst="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32" name="Obdélník 31"/>
            <p:cNvSpPr/>
            <p:nvPr/>
          </p:nvSpPr>
          <p:spPr>
            <a:xfrm>
              <a:off x="1869439" y="2873217"/>
              <a:ext cx="447728" cy="7200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33" name="Obdélník 32"/>
            <p:cNvSpPr/>
            <p:nvPr/>
          </p:nvSpPr>
          <p:spPr>
            <a:xfrm>
              <a:off x="2317167" y="2873217"/>
              <a:ext cx="447727" cy="72008"/>
            </a:xfrm>
            <a:prstGeom prst="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34" name="Obdélník 33"/>
            <p:cNvSpPr/>
            <p:nvPr/>
          </p:nvSpPr>
          <p:spPr>
            <a:xfrm>
              <a:off x="2791724" y="2873217"/>
              <a:ext cx="447728" cy="7200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35" name="Obdélník 34"/>
            <p:cNvSpPr/>
            <p:nvPr/>
          </p:nvSpPr>
          <p:spPr>
            <a:xfrm>
              <a:off x="3239452" y="2873217"/>
              <a:ext cx="447727" cy="72008"/>
            </a:xfrm>
            <a:prstGeom prst="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36" name="Obdélník 35"/>
            <p:cNvSpPr/>
            <p:nvPr/>
          </p:nvSpPr>
          <p:spPr>
            <a:xfrm>
              <a:off x="3685502" y="2873217"/>
              <a:ext cx="447727" cy="7200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37" name="Obdélník 36"/>
            <p:cNvSpPr/>
            <p:nvPr/>
          </p:nvSpPr>
          <p:spPr>
            <a:xfrm>
              <a:off x="4133229" y="2873217"/>
              <a:ext cx="447728" cy="72008"/>
            </a:xfrm>
            <a:prstGeom prst="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38" name="Obdélník 37"/>
            <p:cNvSpPr/>
            <p:nvPr/>
          </p:nvSpPr>
          <p:spPr>
            <a:xfrm>
              <a:off x="4601079" y="2873217"/>
              <a:ext cx="447727" cy="7200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39" name="Obdélník 38"/>
            <p:cNvSpPr/>
            <p:nvPr/>
          </p:nvSpPr>
          <p:spPr>
            <a:xfrm>
              <a:off x="5048806" y="2873217"/>
              <a:ext cx="447728" cy="72008"/>
            </a:xfrm>
            <a:prstGeom prst="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40" name="Obdélník 39"/>
            <p:cNvSpPr/>
            <p:nvPr/>
          </p:nvSpPr>
          <p:spPr>
            <a:xfrm>
              <a:off x="5509949" y="2873217"/>
              <a:ext cx="447727" cy="7200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41" name="Obdélník 40"/>
            <p:cNvSpPr/>
            <p:nvPr/>
          </p:nvSpPr>
          <p:spPr>
            <a:xfrm>
              <a:off x="5957676" y="2873217"/>
              <a:ext cx="446050" cy="72008"/>
            </a:xfrm>
            <a:prstGeom prst="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42" name="Obdélník 41"/>
            <p:cNvSpPr/>
            <p:nvPr/>
          </p:nvSpPr>
          <p:spPr>
            <a:xfrm>
              <a:off x="6378574" y="2873217"/>
              <a:ext cx="447727" cy="7200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43" name="Obdélník 42"/>
            <p:cNvSpPr/>
            <p:nvPr/>
          </p:nvSpPr>
          <p:spPr>
            <a:xfrm>
              <a:off x="6826301" y="2873217"/>
              <a:ext cx="447728" cy="72008"/>
            </a:xfrm>
            <a:prstGeom prst="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44" name="Obdélník 43"/>
            <p:cNvSpPr/>
            <p:nvPr/>
          </p:nvSpPr>
          <p:spPr>
            <a:xfrm>
              <a:off x="7248875" y="2873217"/>
              <a:ext cx="447728" cy="7200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45" name="Obdélník 44"/>
            <p:cNvSpPr/>
            <p:nvPr/>
          </p:nvSpPr>
          <p:spPr>
            <a:xfrm>
              <a:off x="7696603" y="2873217"/>
              <a:ext cx="447727" cy="72008"/>
            </a:xfrm>
            <a:prstGeom prst="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46" name="Obdélník 45"/>
            <p:cNvSpPr/>
            <p:nvPr/>
          </p:nvSpPr>
          <p:spPr>
            <a:xfrm>
              <a:off x="8125884" y="2873217"/>
              <a:ext cx="447727" cy="7200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47" name="Obdélník 46"/>
            <p:cNvSpPr/>
            <p:nvPr/>
          </p:nvSpPr>
          <p:spPr>
            <a:xfrm>
              <a:off x="8573611" y="2873217"/>
              <a:ext cx="447728" cy="72008"/>
            </a:xfrm>
            <a:prstGeom prst="rect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</p:grpSp>
      <p:sp>
        <p:nvSpPr>
          <p:cNvPr id="20484" name="TextovéPole 6"/>
          <p:cNvSpPr txBox="1">
            <a:spLocks noChangeArrowheads="1"/>
          </p:cNvSpPr>
          <p:nvPr/>
        </p:nvSpPr>
        <p:spPr bwMode="auto">
          <a:xfrm>
            <a:off x="263525" y="2149475"/>
            <a:ext cx="344488" cy="53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solidFill>
                  <a:srgbClr val="FF0000"/>
                </a:solidFill>
                <a:latin typeface="Verdana" pitchFamily="34" charset="0"/>
              </a:rPr>
              <a:t>0</a:t>
            </a:r>
          </a:p>
        </p:txBody>
      </p:sp>
      <p:sp>
        <p:nvSpPr>
          <p:cNvPr id="20485" name="TextovéPole 16"/>
          <p:cNvSpPr txBox="1">
            <a:spLocks noChangeArrowheads="1"/>
          </p:cNvSpPr>
          <p:nvPr/>
        </p:nvSpPr>
        <p:spPr bwMode="auto">
          <a:xfrm>
            <a:off x="4378325" y="2149475"/>
            <a:ext cx="563563" cy="53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solidFill>
                  <a:srgbClr val="FF0000"/>
                </a:solidFill>
                <a:latin typeface="Verdana" pitchFamily="34" charset="0"/>
              </a:rPr>
              <a:t>10</a:t>
            </a:r>
          </a:p>
        </p:txBody>
      </p:sp>
      <p:sp>
        <p:nvSpPr>
          <p:cNvPr id="20486" name="TextovéPole 26"/>
          <p:cNvSpPr txBox="1">
            <a:spLocks noChangeArrowheads="1"/>
          </p:cNvSpPr>
          <p:nvPr/>
        </p:nvSpPr>
        <p:spPr bwMode="auto">
          <a:xfrm>
            <a:off x="8526463" y="2149475"/>
            <a:ext cx="617537" cy="53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>
                <a:solidFill>
                  <a:srgbClr val="FF0000"/>
                </a:solidFill>
                <a:latin typeface="Verdana" pitchFamily="34" charset="0"/>
              </a:rPr>
              <a:t>20</a:t>
            </a:r>
          </a:p>
        </p:txBody>
      </p:sp>
      <p:sp>
        <p:nvSpPr>
          <p:cNvPr id="48" name="Výbuch 1 47"/>
          <p:cNvSpPr/>
          <p:nvPr/>
        </p:nvSpPr>
        <p:spPr>
          <a:xfrm>
            <a:off x="2590800" y="2811463"/>
            <a:ext cx="914400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9</a:t>
            </a:r>
          </a:p>
        </p:txBody>
      </p:sp>
      <p:sp>
        <p:nvSpPr>
          <p:cNvPr id="49" name="Výbuch 1 48"/>
          <p:cNvSpPr/>
          <p:nvPr/>
        </p:nvSpPr>
        <p:spPr>
          <a:xfrm>
            <a:off x="811213" y="3068638"/>
            <a:ext cx="914400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3</a:t>
            </a:r>
          </a:p>
        </p:txBody>
      </p:sp>
      <p:sp>
        <p:nvSpPr>
          <p:cNvPr id="50" name="Výbuch 1 49"/>
          <p:cNvSpPr/>
          <p:nvPr/>
        </p:nvSpPr>
        <p:spPr>
          <a:xfrm>
            <a:off x="1908175" y="3860800"/>
            <a:ext cx="914400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19</a:t>
            </a:r>
          </a:p>
        </p:txBody>
      </p:sp>
      <p:sp>
        <p:nvSpPr>
          <p:cNvPr id="51" name="Výbuch 1 50"/>
          <p:cNvSpPr/>
          <p:nvPr/>
        </p:nvSpPr>
        <p:spPr>
          <a:xfrm>
            <a:off x="4206875" y="2836863"/>
            <a:ext cx="914400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12</a:t>
            </a:r>
          </a:p>
        </p:txBody>
      </p:sp>
      <p:sp>
        <p:nvSpPr>
          <p:cNvPr id="52" name="Výbuch 1 51"/>
          <p:cNvSpPr/>
          <p:nvPr/>
        </p:nvSpPr>
        <p:spPr>
          <a:xfrm>
            <a:off x="3490913" y="4318000"/>
            <a:ext cx="914400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17</a:t>
            </a:r>
          </a:p>
        </p:txBody>
      </p:sp>
      <p:sp>
        <p:nvSpPr>
          <p:cNvPr id="53" name="Výbuch 1 52"/>
          <p:cNvSpPr/>
          <p:nvPr/>
        </p:nvSpPr>
        <p:spPr>
          <a:xfrm>
            <a:off x="5734050" y="2836863"/>
            <a:ext cx="914400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2</a:t>
            </a:r>
          </a:p>
        </p:txBody>
      </p:sp>
      <p:sp>
        <p:nvSpPr>
          <p:cNvPr id="54" name="Výbuch 1 53"/>
          <p:cNvSpPr/>
          <p:nvPr/>
        </p:nvSpPr>
        <p:spPr>
          <a:xfrm>
            <a:off x="4837113" y="4076700"/>
            <a:ext cx="914400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8</a:t>
            </a:r>
          </a:p>
        </p:txBody>
      </p:sp>
      <p:sp>
        <p:nvSpPr>
          <p:cNvPr id="55" name="Výbuch 1 54"/>
          <p:cNvSpPr/>
          <p:nvPr/>
        </p:nvSpPr>
        <p:spPr>
          <a:xfrm>
            <a:off x="5997575" y="3924300"/>
            <a:ext cx="914400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19</a:t>
            </a:r>
          </a:p>
        </p:txBody>
      </p:sp>
      <p:sp>
        <p:nvSpPr>
          <p:cNvPr id="56" name="Výbuch 1 55"/>
          <p:cNvSpPr/>
          <p:nvPr/>
        </p:nvSpPr>
        <p:spPr>
          <a:xfrm>
            <a:off x="7073900" y="2865438"/>
            <a:ext cx="914400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6</a:t>
            </a:r>
          </a:p>
        </p:txBody>
      </p:sp>
      <p:sp>
        <p:nvSpPr>
          <p:cNvPr id="57" name="Výbuch 1 56"/>
          <p:cNvSpPr/>
          <p:nvPr/>
        </p:nvSpPr>
        <p:spPr>
          <a:xfrm>
            <a:off x="725488" y="4838700"/>
            <a:ext cx="914400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5</a:t>
            </a:r>
          </a:p>
        </p:txBody>
      </p:sp>
      <p:sp>
        <p:nvSpPr>
          <p:cNvPr id="58" name="Výbuch 1 57"/>
          <p:cNvSpPr/>
          <p:nvPr/>
        </p:nvSpPr>
        <p:spPr>
          <a:xfrm>
            <a:off x="2133600" y="4991100"/>
            <a:ext cx="914400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16</a:t>
            </a:r>
          </a:p>
        </p:txBody>
      </p:sp>
      <p:sp>
        <p:nvSpPr>
          <p:cNvPr id="59" name="Výbuch 1 58"/>
          <p:cNvSpPr/>
          <p:nvPr/>
        </p:nvSpPr>
        <p:spPr>
          <a:xfrm>
            <a:off x="4276725" y="4991100"/>
            <a:ext cx="914400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2</a:t>
            </a:r>
          </a:p>
        </p:txBody>
      </p:sp>
      <p:sp>
        <p:nvSpPr>
          <p:cNvPr id="60" name="Výbuch 1 59"/>
          <p:cNvSpPr/>
          <p:nvPr/>
        </p:nvSpPr>
        <p:spPr>
          <a:xfrm>
            <a:off x="6992938" y="4727575"/>
            <a:ext cx="914400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11</a:t>
            </a:r>
          </a:p>
        </p:txBody>
      </p:sp>
      <p:sp>
        <p:nvSpPr>
          <p:cNvPr id="61" name="Výbuch 1 60"/>
          <p:cNvSpPr/>
          <p:nvPr/>
        </p:nvSpPr>
        <p:spPr>
          <a:xfrm>
            <a:off x="5561013" y="5040313"/>
            <a:ext cx="914400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15</a:t>
            </a:r>
          </a:p>
        </p:txBody>
      </p:sp>
      <p:sp>
        <p:nvSpPr>
          <p:cNvPr id="62" name="Výbuch 1 61"/>
          <p:cNvSpPr/>
          <p:nvPr/>
        </p:nvSpPr>
        <p:spPr>
          <a:xfrm>
            <a:off x="7531100" y="3786188"/>
            <a:ext cx="914400" cy="91440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18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     </a:t>
            </a:r>
            <a:r>
              <a:rPr lang="cs-CZ" sz="6000" smtClean="0"/>
              <a:t>Zdroje</a:t>
            </a:r>
          </a:p>
        </p:txBody>
      </p:sp>
      <p:sp>
        <p:nvSpPr>
          <p:cNvPr id="2150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Font typeface="Wingdings 2" pitchFamily="18" charset="2"/>
              <a:buNone/>
            </a:pPr>
            <a:endParaRPr lang="cs-CZ" sz="2400" smtClean="0"/>
          </a:p>
          <a:p>
            <a:pPr marL="0" indent="0" eaLnBrk="1" hangingPunct="1">
              <a:buFont typeface="Wingdings 2" pitchFamily="18" charset="2"/>
              <a:buNone/>
            </a:pPr>
            <a:r>
              <a:rPr lang="cs-CZ" sz="1800" smtClean="0"/>
              <a:t>Ilustrace www.office.microsoft.com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ummer">
  <a:themeElements>
    <a:clrScheme name="Summer">
      <a:dk1>
        <a:sysClr val="windowText" lastClr="000000"/>
      </a:dk1>
      <a:lt1>
        <a:sysClr val="window" lastClr="FFFFFF"/>
      </a:lt1>
      <a:dk2>
        <a:srgbClr val="E89117"/>
      </a:dk2>
      <a:lt2>
        <a:srgbClr val="FEDD78"/>
      </a:lt2>
      <a:accent1>
        <a:srgbClr val="A1B633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TC101972873[[fn=Léto]]</Template>
  <TotalTime>101</TotalTime>
  <Words>233</Words>
  <Application>Microsoft Office PowerPoint</Application>
  <PresentationFormat>Předvádění na obrazovce (4:3)</PresentationFormat>
  <Paragraphs>84</Paragraphs>
  <Slides>8</Slides>
  <Notes>1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Summer</vt:lpstr>
      <vt:lpstr>Snímek 1</vt:lpstr>
      <vt:lpstr>Anotace:</vt:lpstr>
      <vt:lpstr>matematika</vt:lpstr>
      <vt:lpstr>Spoj podle velikosti</vt:lpstr>
      <vt:lpstr>Zakroužkuj a spoj správně s výsledky</vt:lpstr>
      <vt:lpstr>Vyřeš slovní úlohu</vt:lpstr>
      <vt:lpstr>Vyznač na číselné ose daná čísla</vt:lpstr>
      <vt:lpstr>     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matematika</dc:title>
  <dc:creator>ucitel</dc:creator>
  <cp:lastModifiedBy>ucitel</cp:lastModifiedBy>
  <cp:revision>28</cp:revision>
  <dcterms:created xsi:type="dcterms:W3CDTF">2013-04-23T09:31:13Z</dcterms:created>
  <dcterms:modified xsi:type="dcterms:W3CDTF">2013-06-06T07:11:39Z</dcterms:modified>
</cp:coreProperties>
</file>