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handoutMasterIdLst>
    <p:handoutMasterId r:id="rId17"/>
  </p:handoutMasterIdLst>
  <p:sldIdLst>
    <p:sldId id="25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8" autoAdjust="0"/>
    <p:restoredTop sz="99821" autoAdjust="0"/>
  </p:normalViewPr>
  <p:slideViewPr>
    <p:cSldViewPr snapToGrid="0" snapToObjects="1" showGuides="1">
      <p:cViewPr varScale="1">
        <p:scale>
          <a:sx n="34" d="100"/>
          <a:sy n="34" d="100"/>
        </p:scale>
        <p:origin x="-816" y="-7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2A6BD5-CA47-44D9-82C7-409235B9B760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64F671A-DDCF-44AC-BD3C-D1B119FFC017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CFBDB3F-3C61-44A8-A00E-BBC446DB773E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1E29B9-A11C-43EE-AB4D-F23D8AC2F776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A9C4392-EAEE-4A71-B94E-60A8E803C5F9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2BA124-D45F-4B4C-A75E-51D07D51DD3F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6" name="Přímá spojovací čára 5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7EDB285-905C-491D-B33F-3DF0BB194B43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6C3C0D9-14C9-4E9E-A947-67C4C2765C59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4AB4C33-5242-411D-A384-3FD9F2D5119A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61D8145-5D9A-4621-8A72-AF39B82773C6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2580A10-4C89-4D38-8B9D-FB3DFCFB3EDF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8391EB4-D25D-466E-A395-748B3D6DFF75}" type="datetime1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Tvorba marketingového mixu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15. 2. 2013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103630"/>
          <a:ext cx="7934902" cy="538988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CSA_OPVK15_044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Marketing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Marketingové nástroje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Tvorba marketingového mixu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Ing. Iva Kovaříková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22. 2. 2013, 3. 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smtClean="0"/>
                        <a:t>45 </a:t>
                      </a:r>
                      <a:r>
                        <a:rPr lang="cs-CZ" sz="1600" dirty="0" smtClean="0"/>
                        <a:t>min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PC, projektor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Představit žákům marketingové</a:t>
                      </a:r>
                      <a:r>
                        <a:rPr lang="cs-CZ" sz="1600" baseline="0" dirty="0" smtClean="0"/>
                        <a:t> nástroje, na konkrétních příkladech objasnit jejich použití v praxi. Cílem je chápat uvedené nástroje ve všech souvislostech. Aktivizovat žáky </a:t>
                      </a:r>
                      <a:br>
                        <a:rPr lang="cs-CZ" sz="1600" baseline="0" dirty="0" smtClean="0"/>
                      </a:br>
                      <a:r>
                        <a:rPr lang="cs-CZ" sz="1600" baseline="0" dirty="0" smtClean="0"/>
                        <a:t>k uvádění konkrétních příkladů, kdy a jaký nástroj použít pro prosperitu firmy.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Tvorba marketingového mixu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Čtyři P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Produkt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Product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</a:p>
          <a:p>
            <a:endParaRPr lang="cs-CZ" dirty="0" smtClean="0"/>
          </a:p>
          <a:p>
            <a:r>
              <a:rPr lang="cs-CZ" dirty="0" smtClean="0"/>
              <a:t>Cena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Price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</a:p>
          <a:p>
            <a:endParaRPr lang="cs-CZ" dirty="0" smtClean="0"/>
          </a:p>
          <a:p>
            <a:r>
              <a:rPr lang="cs-CZ" dirty="0" smtClean="0"/>
              <a:t>Místo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Place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</a:p>
          <a:p>
            <a:endParaRPr lang="cs-CZ" dirty="0" smtClean="0"/>
          </a:p>
          <a:p>
            <a:r>
              <a:rPr lang="cs-CZ" dirty="0" smtClean="0"/>
              <a:t>Propagace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Promotion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Tato koncepce se na trh dívá z hlediska </a:t>
            </a:r>
          </a:p>
          <a:p>
            <a:pPr>
              <a:buNone/>
            </a:pPr>
            <a:r>
              <a:rPr lang="cs-CZ" dirty="0" smtClean="0"/>
              <a:t>   prodávajícího, nikoli kupujícího.</a:t>
            </a:r>
          </a:p>
          <a:p>
            <a:endParaRPr lang="cs-CZ" dirty="0" smtClean="0"/>
          </a:p>
          <a:p>
            <a:r>
              <a:rPr lang="cs-CZ" dirty="0" smtClean="0"/>
              <a:t>Zvažuje-li kupující nějakou nabídku, nemusí ji vidět očima prodávajícího.</a:t>
            </a:r>
          </a:p>
          <a:p>
            <a:endParaRPr lang="cs-CZ" dirty="0" smtClean="0"/>
          </a:p>
          <a:p>
            <a:r>
              <a:rPr lang="cs-CZ" dirty="0" smtClean="0"/>
              <a:t>Každé z výše uvedených 4 P je možné označit z pohledu kupujícího jako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4 C.</a:t>
            </a:r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Čtyři 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Hodnota z hlediska zákazníka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Customer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    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Value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</a:p>
          <a:p>
            <a:endParaRPr lang="cs-CZ" dirty="0" smtClean="0"/>
          </a:p>
          <a:p>
            <a:r>
              <a:rPr lang="cs-CZ" dirty="0" smtClean="0"/>
              <a:t>2. Náklady pro zákazníka ( </a:t>
            </a:r>
            <a:r>
              <a:rPr lang="cs-CZ" dirty="0" err="1" smtClean="0"/>
              <a:t>Cost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Customer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</a:p>
          <a:p>
            <a:endParaRPr lang="cs-CZ" dirty="0" smtClean="0"/>
          </a:p>
          <a:p>
            <a:r>
              <a:rPr lang="cs-CZ" dirty="0" smtClean="0"/>
              <a:t>3. Pohodlí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Convenience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</a:p>
          <a:p>
            <a:endParaRPr lang="cs-CZ" dirty="0" smtClean="0"/>
          </a:p>
          <a:p>
            <a:r>
              <a:rPr lang="cs-CZ" dirty="0" smtClean="0"/>
              <a:t>4. Komunikace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Communication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Zákazníci se zajímají nejen o cenu, ale </a:t>
            </a:r>
            <a:br>
              <a:rPr lang="cs-CZ" dirty="0" smtClean="0"/>
            </a:br>
            <a:r>
              <a:rPr lang="cs-CZ" dirty="0" smtClean="0"/>
              <a:t>o celkové náklady, které musí vynaložit na získání produktu.</a:t>
            </a:r>
          </a:p>
          <a:p>
            <a:endParaRPr lang="cs-CZ" dirty="0" smtClean="0"/>
          </a:p>
          <a:p>
            <a:r>
              <a:rPr lang="cs-CZ" dirty="0" smtClean="0"/>
              <a:t>Neočekávají pouhou propagaci, ale vyžadují dvousměrnou komunikaci.</a:t>
            </a:r>
          </a:p>
          <a:p>
            <a:endParaRPr lang="cs-CZ" dirty="0" smtClean="0"/>
          </a:p>
          <a:p>
            <a:r>
              <a:rPr lang="cs-CZ" dirty="0" smtClean="0"/>
              <a:t>Marketingoví specialisté tudíž musí nejdříve</a:t>
            </a:r>
          </a:p>
          <a:p>
            <a:pPr>
              <a:buNone/>
            </a:pPr>
            <a:r>
              <a:rPr lang="cs-CZ" dirty="0" smtClean="0"/>
              <a:t>   promyslet zákaznická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4C</a:t>
            </a:r>
            <a:r>
              <a:rPr lang="cs-CZ" dirty="0" smtClean="0"/>
              <a:t>, a poté na nich vystavět svá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4P.</a:t>
            </a:r>
            <a:endParaRPr lang="cs-CZ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Produkt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Rozmanitost</a:t>
            </a:r>
          </a:p>
          <a:p>
            <a:r>
              <a:rPr lang="cs-CZ" dirty="0" smtClean="0"/>
              <a:t>Jakost</a:t>
            </a:r>
          </a:p>
          <a:p>
            <a:r>
              <a:rPr lang="cs-CZ" dirty="0" smtClean="0"/>
              <a:t>Design</a:t>
            </a:r>
          </a:p>
          <a:p>
            <a:r>
              <a:rPr lang="cs-CZ" dirty="0" smtClean="0"/>
              <a:t>Funkce</a:t>
            </a:r>
          </a:p>
          <a:p>
            <a:r>
              <a:rPr lang="cs-CZ" dirty="0" smtClean="0"/>
              <a:t>Značka</a:t>
            </a:r>
          </a:p>
          <a:p>
            <a:r>
              <a:rPr lang="cs-CZ" dirty="0" smtClean="0"/>
              <a:t>Balení</a:t>
            </a:r>
          </a:p>
          <a:p>
            <a:r>
              <a:rPr lang="cs-CZ" dirty="0" smtClean="0"/>
              <a:t>Služby</a:t>
            </a:r>
          </a:p>
          <a:p>
            <a:r>
              <a:rPr lang="cs-CZ" dirty="0" smtClean="0"/>
              <a:t>Záruka</a:t>
            </a:r>
          </a:p>
          <a:p>
            <a:r>
              <a:rPr lang="cs-CZ" dirty="0" smtClean="0"/>
              <a:t>Vrácení výrobku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Ceníková cena</a:t>
            </a:r>
          </a:p>
          <a:p>
            <a:r>
              <a:rPr lang="cs-CZ" dirty="0" smtClean="0"/>
              <a:t>Slevy</a:t>
            </a:r>
          </a:p>
          <a:p>
            <a:r>
              <a:rPr lang="cs-CZ" dirty="0" smtClean="0"/>
              <a:t>Srážky – rabaty</a:t>
            </a:r>
          </a:p>
          <a:p>
            <a:r>
              <a:rPr lang="cs-CZ" dirty="0" smtClean="0"/>
              <a:t>Termín placení</a:t>
            </a:r>
          </a:p>
          <a:p>
            <a:r>
              <a:rPr lang="cs-CZ" dirty="0" smtClean="0"/>
              <a:t>Úvěrové podmínky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Místo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Distribuční cesty</a:t>
            </a:r>
          </a:p>
          <a:p>
            <a:r>
              <a:rPr lang="cs-CZ" dirty="0" smtClean="0"/>
              <a:t>Sortiment</a:t>
            </a:r>
          </a:p>
          <a:p>
            <a:r>
              <a:rPr lang="cs-CZ" dirty="0" smtClean="0"/>
              <a:t>Pokrytí</a:t>
            </a:r>
          </a:p>
          <a:p>
            <a:r>
              <a:rPr lang="cs-CZ" dirty="0" smtClean="0"/>
              <a:t>Lokality</a:t>
            </a:r>
          </a:p>
          <a:p>
            <a:r>
              <a:rPr lang="cs-CZ" dirty="0" smtClean="0"/>
              <a:t>Zásoby</a:t>
            </a:r>
          </a:p>
          <a:p>
            <a:r>
              <a:rPr lang="cs-CZ" dirty="0" smtClean="0"/>
              <a:t>Doprava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Propagace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sz="2400" dirty="0" smtClean="0"/>
              <a:t>Podpora prodeje </a:t>
            </a: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cs-CZ" sz="2400" dirty="0" err="1" smtClean="0">
                <a:solidFill>
                  <a:schemeClr val="accent5">
                    <a:lumMod val="75000"/>
                  </a:schemeClr>
                </a:solidFill>
              </a:rPr>
              <a:t>sales</a:t>
            </a: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accent5">
                    <a:lumMod val="75000"/>
                  </a:schemeClr>
                </a:solidFill>
              </a:rPr>
              <a:t>promotion</a:t>
            </a: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</a:p>
          <a:p>
            <a:r>
              <a:rPr lang="cs-CZ" dirty="0" smtClean="0"/>
              <a:t>Reklama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advertising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)</a:t>
            </a:r>
          </a:p>
          <a:p>
            <a:r>
              <a:rPr lang="cs-CZ" dirty="0" smtClean="0"/>
              <a:t>Prodejní personál, osobní prodej</a:t>
            </a:r>
          </a:p>
          <a:p>
            <a:r>
              <a:rPr lang="cs-CZ" dirty="0" smtClean="0"/>
              <a:t>Práce s veřejností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(Public relations)</a:t>
            </a:r>
          </a:p>
          <a:p>
            <a:r>
              <a:rPr lang="cs-CZ" dirty="0" smtClean="0"/>
              <a:t>Přímý marketing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(</a:t>
            </a:r>
            <a:r>
              <a:rPr lang="cs-CZ" dirty="0" err="1" smtClean="0">
                <a:solidFill>
                  <a:schemeClr val="accent5">
                    <a:lumMod val="75000"/>
                  </a:schemeClr>
                </a:solidFill>
              </a:rPr>
              <a:t>direct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 marketing)</a:t>
            </a:r>
          </a:p>
          <a:p>
            <a:r>
              <a:rPr lang="cs-CZ" dirty="0" smtClean="0"/>
              <a:t>Sponzoring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Závěr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Otázka nezní, zda bychom měli mít čtyři, šest nebo dokonce deset P (kritici tvrdí, že koncepce 4P opomíjí nebo nedostatečně zdůrazňuje jisté důležité činnosti, jako např. politiku, veřejné mínění apod.), ale jde spíše o to, jaký rámec je pro tvorbu </a:t>
            </a:r>
            <a:r>
              <a:rPr lang="cs-CZ" dirty="0" smtClean="0">
                <a:solidFill>
                  <a:srgbClr val="7030A0"/>
                </a:solidFill>
              </a:rPr>
              <a:t>marketingové strategie </a:t>
            </a:r>
            <a:r>
              <a:rPr lang="cs-CZ" dirty="0" smtClean="0"/>
              <a:t>nejužitečnější. 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Zdroj:</a:t>
            </a:r>
          </a:p>
          <a:p>
            <a:endParaRPr lang="cs-CZ" dirty="0" smtClean="0"/>
          </a:p>
          <a:p>
            <a:r>
              <a:rPr lang="cs-CZ" dirty="0" smtClean="0"/>
              <a:t>KOTLER, </a:t>
            </a:r>
            <a:r>
              <a:rPr lang="cs-CZ" dirty="0" err="1" smtClean="0"/>
              <a:t>Philip</a:t>
            </a:r>
            <a:r>
              <a:rPr lang="cs-CZ" dirty="0" smtClean="0"/>
              <a:t>. </a:t>
            </a:r>
            <a:r>
              <a:rPr lang="cs-CZ" i="1" dirty="0" smtClean="0"/>
              <a:t>Marketing podle </a:t>
            </a:r>
            <a:r>
              <a:rPr lang="cs-CZ" i="1" dirty="0" err="1" smtClean="0"/>
              <a:t>Kotlera</a:t>
            </a:r>
            <a:r>
              <a:rPr lang="cs-CZ" i="1" dirty="0" smtClean="0"/>
              <a:t>: jak vytvářet a ovládnout nové trhy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1. Praha: Management </a:t>
            </a:r>
            <a:r>
              <a:rPr lang="cs-CZ" dirty="0" err="1" smtClean="0"/>
              <a:t>Press</a:t>
            </a:r>
            <a:r>
              <a:rPr lang="cs-CZ" dirty="0" smtClean="0"/>
              <a:t>, 2000, 258 s. </a:t>
            </a:r>
            <a:r>
              <a:rPr lang="cs-CZ" smtClean="0"/>
              <a:t>ISBN 80-726-1010-4.</a:t>
            </a:r>
            <a:endParaRPr lang="cs-CZ" dirty="0"/>
          </a:p>
        </p:txBody>
      </p:sp>
    </p:spTree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PREZENTACE_VOSHK_logolinkEU</Template>
  <TotalTime>4</TotalTime>
  <Words>374</Words>
  <Application>Microsoft Office PowerPoint</Application>
  <PresentationFormat>Předvádění na obrazovce (4:3)</PresentationFormat>
  <Paragraphs>101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PREZENTACE_VOSHK_logolinkEU</vt:lpstr>
      <vt:lpstr>Bohatý</vt:lpstr>
      <vt:lpstr>Tvorba marketingového mixu</vt:lpstr>
      <vt:lpstr>Tento učební materiál vznikl za podpory OPVK 1.5</vt:lpstr>
      <vt:lpstr>Tvorba marketingového mixu</vt:lpstr>
      <vt:lpstr>Čtyři P </vt:lpstr>
      <vt:lpstr>Snímek 5</vt:lpstr>
      <vt:lpstr>Čtyři C</vt:lpstr>
      <vt:lpstr>Snímek 7</vt:lpstr>
      <vt:lpstr>Produkt</vt:lpstr>
      <vt:lpstr>Cena</vt:lpstr>
      <vt:lpstr>Místo</vt:lpstr>
      <vt:lpstr>Propagace</vt:lpstr>
      <vt:lpstr>Závěr 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Tvorba marketingového mixu</dc:title>
  <dc:creator>An</dc:creator>
  <cp:lastModifiedBy>An</cp:lastModifiedBy>
  <cp:revision>4</cp:revision>
  <dcterms:created xsi:type="dcterms:W3CDTF">2013-05-02T07:11:24Z</dcterms:created>
  <dcterms:modified xsi:type="dcterms:W3CDTF">2013-06-06T08:04:25Z</dcterms:modified>
</cp:coreProperties>
</file>